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70" r:id="rId3"/>
    <p:sldId id="275" r:id="rId4"/>
    <p:sldId id="276" r:id="rId5"/>
    <p:sldId id="277" r:id="rId6"/>
    <p:sldId id="27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  <a:srgbClr val="FFCCFF"/>
    <a:srgbClr val="CC66FF"/>
    <a:srgbClr val="0099FF"/>
    <a:srgbClr val="0099CC"/>
    <a:srgbClr val="00CC66"/>
    <a:srgbClr val="339966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chemeClr val="bg1">
            <a:lumMod val="65000"/>
          </a:schemeClr>
        </a:solidFill>
      </dgm:spPr>
      <dgm:t>
        <a:bodyPr/>
        <a:lstStyle/>
        <a:p>
          <a:pPr algn="l" rtl="0"/>
          <a:r>
            <a:rPr lang="cs-CZ" sz="2000" dirty="0" smtClean="0"/>
            <a:t>NÁZEV:VY_32_INOVACE_20: </a:t>
          </a:r>
          <a:r>
            <a:rPr lang="cs-CZ" sz="2000" dirty="0" smtClean="0"/>
            <a:t>Verb </a:t>
          </a:r>
          <a:r>
            <a:rPr lang="cs-CZ" sz="2000" dirty="0" err="1" smtClean="0"/>
            <a:t>tenses</a:t>
          </a:r>
          <a:r>
            <a:rPr lang="cs-CZ" sz="2000" dirty="0" smtClean="0"/>
            <a:t>, 8.roč.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chemeClr val="accent1">
            <a:lumMod val="75000"/>
          </a:schemeClr>
        </a:solidFill>
      </dgm:spPr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solidFill>
          <a:schemeClr val="bg1">
            <a:lumMod val="65000"/>
            <a:alpha val="90000"/>
          </a:schemeClr>
        </a:solidFill>
      </dgm:spPr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bg1">
            <a:lumMod val="65000"/>
            <a:alpha val="89804"/>
          </a:schemeClr>
        </a:solidFill>
      </dgm:spPr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smtClean="0"/>
            <a:t>Past tense - </a:t>
          </a:r>
          <a:r>
            <a:rPr lang="cs-CZ" sz="2000" b="1" dirty="0" err="1" smtClean="0"/>
            <a:t>revision</a:t>
          </a:r>
          <a:r>
            <a:rPr lang="cs-CZ" sz="2000" b="1" dirty="0" smtClean="0"/>
            <a:t> 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solidFill>
          <a:schemeClr val="bg1">
            <a:lumMod val="65000"/>
            <a:alpha val="90000"/>
          </a:schemeClr>
        </a:solidFill>
      </dgm:spPr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chemeClr val="bg1">
            <a:lumMod val="65000"/>
          </a:schemeClr>
        </a:soli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>
        <a:solidFill>
          <a:schemeClr val="accent1">
            <a:lumMod val="75000"/>
          </a:schemeClr>
        </a:solidFill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>
        <a:solidFill>
          <a:schemeClr val="bg1">
            <a:lumMod val="65000"/>
          </a:schemeClr>
        </a:soli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>
        <a:solidFill>
          <a:schemeClr val="accent1">
            <a:lumMod val="75000"/>
          </a:schemeClr>
        </a:solidFill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chemeClr val="bg1">
            <a:lumMod val="65000"/>
          </a:schemeClr>
        </a:soli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bg1">
            <a:lumMod val="6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accent1">
            <a:lumMod val="75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bg1">
            <a:lumMod val="65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bg1">
            <a:lumMod val="6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bg1">
            <a:lumMod val="65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NÁZEV:VY_32_INOVACE_20: </a:t>
          </a:r>
          <a:r>
            <a:rPr lang="cs-CZ" sz="2000" kern="1200" dirty="0" smtClean="0"/>
            <a:t>Verb </a:t>
          </a:r>
          <a:r>
            <a:rPr lang="cs-CZ" sz="2000" kern="1200" dirty="0" err="1" smtClean="0"/>
            <a:t>tenses</a:t>
          </a:r>
          <a:r>
            <a:rPr lang="cs-CZ" sz="2000" kern="1200" dirty="0" smtClean="0"/>
            <a:t>, 8.roč.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bg1">
            <a:lumMod val="65000"/>
            <a:alpha val="89804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smtClean="0"/>
            <a:t>Past tense - </a:t>
          </a:r>
          <a:r>
            <a:rPr lang="cs-CZ" sz="2000" b="1" kern="1200" dirty="0" err="1" smtClean="0"/>
            <a:t>revision</a:t>
          </a:r>
          <a:r>
            <a:rPr lang="cs-CZ" sz="2000" b="1" kern="1200" dirty="0" smtClean="0"/>
            <a:t> </a:t>
          </a:r>
          <a:endParaRPr lang="cs-CZ" sz="20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bg1">
            <a:lumMod val="6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bg1">
            <a:lumMod val="65000"/>
            <a:alpha val="9000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8188350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196752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4896544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 Materiál slouží jako pomůcka při procvičování</a:t>
            </a:r>
          </a:p>
          <a:p>
            <a:pPr marL="109728" indent="0">
              <a:buNone/>
            </a:pPr>
            <a:r>
              <a:rPr lang="cs-CZ" dirty="0" smtClean="0"/>
              <a:t> slovesných časů.</a:t>
            </a:r>
          </a:p>
          <a:p>
            <a:pPr marL="109728" indent="0">
              <a:buNone/>
            </a:pPr>
            <a:r>
              <a:rPr lang="cs-CZ" dirty="0" smtClean="0"/>
              <a:t>  Žáci doplňují do tajenky slovesa ve správném                                 minulém čase.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Správné řešení je možné dopisovat, pak zkontrolovat.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4091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/>
          <a:lstStyle/>
          <a:p>
            <a:r>
              <a:rPr lang="cs-CZ" b="1" dirty="0" err="1" smtClean="0"/>
              <a:t>Put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verbs</a:t>
            </a:r>
            <a:r>
              <a:rPr lang="cs-CZ" b="1" dirty="0" smtClean="0"/>
              <a:t> </a:t>
            </a:r>
            <a:r>
              <a:rPr lang="cs-CZ" b="1" dirty="0" err="1" smtClean="0"/>
              <a:t>into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past tense</a:t>
            </a:r>
            <a:br>
              <a:rPr lang="cs-CZ" b="1" dirty="0" smtClean="0"/>
            </a:br>
            <a:r>
              <a:rPr lang="cs-CZ" b="1" smtClean="0"/>
              <a:t>into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crosswords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8" name="Picture 4" descr="C:\Users\08FQ\AppData\Local\Microsoft\Windows\Temporary Internet Files\Content.IE5\DE4CGPLA\MP90038532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88839"/>
            <a:ext cx="5896742" cy="42119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0331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6235302"/>
              </p:ext>
            </p:extLst>
          </p:nvPr>
        </p:nvGraphicFramePr>
        <p:xfrm>
          <a:off x="539552" y="235603"/>
          <a:ext cx="8136904" cy="6120000"/>
        </p:xfrm>
        <a:graphic>
          <a:graphicData uri="http://schemas.openxmlformats.org/drawingml/2006/table">
            <a:tbl>
              <a:tblPr>
                <a:tableStyleId>{D7AC3CCA-C797-4891-BE02-D94E43425B78}</a:tableStyleId>
              </a:tblPr>
              <a:tblGrid>
                <a:gridCol w="2655295"/>
                <a:gridCol w="783087"/>
                <a:gridCol w="783087"/>
                <a:gridCol w="783087"/>
                <a:gridCol w="783087"/>
                <a:gridCol w="783087"/>
                <a:gridCol w="783087"/>
                <a:gridCol w="783087"/>
              </a:tblGrid>
              <a:tr h="680000">
                <a:tc gridSpan="2">
                  <a:txBody>
                    <a:bodyPr/>
                    <a:lstStyle/>
                    <a:p>
                      <a:r>
                        <a:rPr lang="cs-CZ" sz="3600" b="1" dirty="0" smtClean="0"/>
                        <a:t>Chytil</a:t>
                      </a:r>
                    </a:p>
                  </a:txBody>
                  <a:tcPr>
                    <a:lnB w="12700" cmpd="sng">
                      <a:noFill/>
                    </a:lnB>
                    <a:solidFill>
                      <a:srgbClr val="FF99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680000">
                <a:tc rowSpan="2">
                  <a:txBody>
                    <a:bodyPr/>
                    <a:lstStyle/>
                    <a:p>
                      <a:r>
                        <a:rPr lang="cs-CZ" sz="3600" b="1" dirty="0" smtClean="0"/>
                        <a:t>Pil</a:t>
                      </a:r>
                      <a:endParaRPr lang="cs-CZ" sz="3600" b="1" dirty="0"/>
                    </a:p>
                    <a:p>
                      <a:pPr algn="l"/>
                      <a:r>
                        <a:rPr lang="cs-CZ" sz="3600" b="1" dirty="0" smtClean="0"/>
                        <a:t>Dostal</a:t>
                      </a:r>
                      <a:endParaRPr lang="cs-CZ" sz="3600" b="1" dirty="0"/>
                    </a:p>
                  </a:txBody>
                  <a:tcPr anchor="b"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lnB w="12700" cmpd="sng">
                      <a:noFill/>
                    </a:lnB>
                    <a:solidFill>
                      <a:srgbClr val="FF99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  <a:tr h="680000">
                <a:tc vMerge="1"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  <a:tr h="680000">
                <a:tc rowSpan="3" gridSpan="2">
                  <a:txBody>
                    <a:bodyPr/>
                    <a:lstStyle/>
                    <a:p>
                      <a:r>
                        <a:rPr lang="cs-CZ" sz="3600" b="1" dirty="0" smtClean="0"/>
                        <a:t>Plaval</a:t>
                      </a:r>
                      <a:endParaRPr lang="cs-CZ" sz="3600" b="1" dirty="0"/>
                    </a:p>
                    <a:p>
                      <a:r>
                        <a:rPr lang="cs-CZ" sz="3600" b="1" dirty="0" smtClean="0"/>
                        <a:t>Zpíval</a:t>
                      </a:r>
                      <a:endParaRPr lang="cs-CZ" sz="3600" b="1" dirty="0"/>
                    </a:p>
                    <a:p>
                      <a:r>
                        <a:rPr lang="cs-CZ" sz="3600" b="1" dirty="0" smtClean="0"/>
                        <a:t>Vyhrál</a:t>
                      </a:r>
                      <a:endParaRPr lang="cs-CZ" sz="3600" b="1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FF99FF"/>
                    </a:solidFill>
                  </a:tcPr>
                </a:tc>
                <a:tc rowSpan="3"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FF99FF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  <a:tr h="680000">
                <a:tc gridSpan="2" vMerge="1"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  <a:tr h="680000">
                <a:tc gridSpan="2" vMerge="1"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 rowSpan="2" gridSpan="3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  <a:tr h="680000">
                <a:tc rowSpan="3">
                  <a:txBody>
                    <a:bodyPr/>
                    <a:lstStyle/>
                    <a:p>
                      <a:r>
                        <a:rPr lang="cs-CZ" sz="3600" b="1" dirty="0" smtClean="0"/>
                        <a:t>Prodal</a:t>
                      </a:r>
                      <a:endParaRPr lang="cs-CZ" sz="3600" b="1" dirty="0"/>
                    </a:p>
                    <a:p>
                      <a:r>
                        <a:rPr lang="cs-CZ" sz="3600" b="1" dirty="0" smtClean="0"/>
                        <a:t>Řídil</a:t>
                      </a:r>
                      <a:endParaRPr lang="cs-CZ" sz="3600" b="1" dirty="0"/>
                    </a:p>
                    <a:p>
                      <a:r>
                        <a:rPr lang="cs-CZ" sz="3600" b="1" dirty="0" smtClean="0"/>
                        <a:t>Udělal</a:t>
                      </a:r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  <a:tr h="680000">
                <a:tc vMerge="1"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 anchor="ctr"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FF99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  <a:tr h="680000">
                <a:tc vMerge="1"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 anchor="ctr">
                    <a:lnL w="12700" cmpd="sng">
                      <a:noFill/>
                    </a:lnL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3899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7630158"/>
              </p:ext>
            </p:extLst>
          </p:nvPr>
        </p:nvGraphicFramePr>
        <p:xfrm>
          <a:off x="539553" y="332656"/>
          <a:ext cx="8136904" cy="5976666"/>
        </p:xfrm>
        <a:graphic>
          <a:graphicData uri="http://schemas.openxmlformats.org/drawingml/2006/table">
            <a:tbl>
              <a:tblPr>
                <a:tableStyleId>{D7AC3CCA-C797-4891-BE02-D94E43425B78}</a:tableStyleId>
              </a:tblPr>
              <a:tblGrid>
                <a:gridCol w="2655295"/>
                <a:gridCol w="783087"/>
                <a:gridCol w="783087"/>
                <a:gridCol w="783087"/>
                <a:gridCol w="783087"/>
                <a:gridCol w="783087"/>
                <a:gridCol w="783087"/>
                <a:gridCol w="783087"/>
              </a:tblGrid>
              <a:tr h="664074">
                <a:tc gridSpan="2">
                  <a:txBody>
                    <a:bodyPr/>
                    <a:lstStyle/>
                    <a:p>
                      <a:r>
                        <a:rPr lang="cs-CZ" sz="3600" b="1" dirty="0" smtClean="0"/>
                        <a:t>Chytil</a:t>
                      </a:r>
                      <a:endParaRPr lang="cs-CZ" sz="3600" b="1" dirty="0"/>
                    </a:p>
                  </a:txBody>
                  <a:tcPr anchor="ctr">
                    <a:lnB w="12700" cmpd="sng">
                      <a:noFill/>
                    </a:lnB>
                    <a:solidFill>
                      <a:srgbClr val="FF99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U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G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H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</a:tr>
              <a:tr h="664074">
                <a:tc rowSpan="2">
                  <a:txBody>
                    <a:bodyPr/>
                    <a:lstStyle/>
                    <a:p>
                      <a:r>
                        <a:rPr lang="cs-CZ" sz="3600" b="1" dirty="0" smtClean="0"/>
                        <a:t>Pil</a:t>
                      </a:r>
                      <a:endParaRPr lang="cs-CZ" sz="3600" b="1" dirty="0"/>
                    </a:p>
                    <a:p>
                      <a:r>
                        <a:rPr lang="cs-CZ" sz="3600" b="1" dirty="0" smtClean="0"/>
                        <a:t>Dostal</a:t>
                      </a:r>
                      <a:endParaRPr lang="cs-CZ" sz="3600" b="1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lnB w="12700" cmpd="sng">
                      <a:noFill/>
                    </a:lnB>
                    <a:solidFill>
                      <a:srgbClr val="FF99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  <a:tr h="664074">
                <a:tc vMerge="1"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 anchor="ctr"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G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  <a:tr h="664074">
                <a:tc rowSpan="3" gridSpan="2">
                  <a:txBody>
                    <a:bodyPr/>
                    <a:lstStyle/>
                    <a:p>
                      <a:r>
                        <a:rPr lang="cs-CZ" sz="3600" b="1" dirty="0" smtClean="0"/>
                        <a:t>Plaval</a:t>
                      </a:r>
                      <a:endParaRPr lang="cs-CZ" sz="3600" b="1" dirty="0" smtClean="0"/>
                    </a:p>
                    <a:p>
                      <a:r>
                        <a:rPr lang="cs-CZ" sz="3600" b="1" dirty="0" smtClean="0"/>
                        <a:t>Zpíval</a:t>
                      </a:r>
                    </a:p>
                    <a:p>
                      <a:r>
                        <a:rPr lang="cs-CZ" sz="3600" b="1" dirty="0" smtClean="0"/>
                        <a:t>Vyhrál</a:t>
                      </a:r>
                      <a:endParaRPr lang="cs-CZ" sz="3600" b="1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FF99FF"/>
                    </a:solidFill>
                  </a:tcPr>
                </a:tc>
                <a:tc rowSpan="3"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W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M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FF99FF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  <a:tr h="664074">
                <a:tc gridSpan="2" vMerge="1">
                  <a:txBody>
                    <a:bodyPr/>
                    <a:lstStyle/>
                    <a:p>
                      <a:endParaRPr lang="cs-CZ" sz="3600" b="1" dirty="0" smtClean="0"/>
                    </a:p>
                  </a:txBody>
                  <a:tcPr anchor="ctr">
                    <a:solidFill>
                      <a:srgbClr val="FF99FF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G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  <a:tr h="664074">
                <a:tc gridSpan="2" vMerge="1"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 anchor="ctr">
                    <a:solidFill>
                      <a:srgbClr val="FF99FF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W</a:t>
                      </a:r>
                      <a:endParaRPr lang="cs-CZ" sz="3600" b="1" dirty="0"/>
                    </a:p>
                  </a:txBody>
                  <a:tcP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 rowSpan="2" gridSpan="3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  <a:tr h="664074">
                <a:tc rowSpan="2">
                  <a:txBody>
                    <a:bodyPr/>
                    <a:lstStyle/>
                    <a:p>
                      <a:r>
                        <a:rPr lang="cs-CZ" sz="3600" b="1" dirty="0" smtClean="0"/>
                        <a:t>Prodal</a:t>
                      </a:r>
                      <a:endParaRPr lang="cs-CZ" sz="3600" b="1" dirty="0"/>
                    </a:p>
                    <a:p>
                      <a:r>
                        <a:rPr lang="cs-CZ" sz="3600" b="1" dirty="0" smtClean="0"/>
                        <a:t>Řídil</a:t>
                      </a:r>
                      <a:endParaRPr lang="cs-CZ" sz="3600" b="1" dirty="0"/>
                    </a:p>
                  </a:txBody>
                  <a:tcPr anchor="ctr"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  <a:tr h="664074">
                <a:tc vMerge="1">
                  <a:txBody>
                    <a:bodyPr/>
                    <a:lstStyle/>
                    <a:p>
                      <a:endParaRPr lang="cs-CZ" sz="3600" b="1" dirty="0"/>
                    </a:p>
                  </a:txBody>
                  <a:tcPr anchor="ctr"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V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rgbClr val="FF99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  <a:tr h="664074">
                <a:tc gridSpan="2">
                  <a:txBody>
                    <a:bodyPr/>
                    <a:lstStyle/>
                    <a:p>
                      <a:r>
                        <a:rPr lang="cs-CZ" sz="3600" b="1" dirty="0" smtClean="0"/>
                        <a:t>Udělal</a:t>
                      </a:r>
                      <a:endParaRPr lang="cs-CZ" sz="3600" b="1" dirty="0"/>
                    </a:p>
                  </a:txBody>
                  <a:tcPr anchor="ctr">
                    <a:lnT w="12700" cmpd="sng">
                      <a:noFill/>
                    </a:lnT>
                    <a:solidFill>
                      <a:srgbClr val="FF99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>
                    <a:solidFill>
                      <a:srgbClr val="0099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solidFill>
                      <a:srgbClr val="FF99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1910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3168352"/>
          </a:xfrm>
        </p:spPr>
        <p:txBody>
          <a:bodyPr/>
          <a:lstStyle/>
          <a:p>
            <a:r>
              <a:rPr lang="cs-CZ" dirty="0" smtClean="0"/>
              <a:t>Celý materiál byl vytvořen autorem dne </a:t>
            </a:r>
            <a:r>
              <a:rPr lang="cs-CZ" dirty="0" smtClean="0"/>
              <a:t>5</a:t>
            </a:r>
            <a:r>
              <a:rPr lang="cs-CZ" dirty="0" smtClean="0"/>
              <a:t>.6.2012.</a:t>
            </a:r>
            <a:endParaRPr lang="cs-CZ" dirty="0" smtClean="0"/>
          </a:p>
          <a:p>
            <a:r>
              <a:rPr lang="cs-CZ" dirty="0" smtClean="0"/>
              <a:t>Obrázek byl použit z otevřené galérie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Office.microsoft.com dne </a:t>
            </a:r>
            <a:r>
              <a:rPr lang="cs-CZ" dirty="0" smtClean="0"/>
              <a:t>5</a:t>
            </a:r>
            <a:r>
              <a:rPr lang="cs-CZ" dirty="0" smtClean="0"/>
              <a:t>.6.2012.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0827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28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A5A5A5"/>
      </a:accent6>
      <a:hlink>
        <a:srgbClr val="F7B615"/>
      </a:hlink>
      <a:folHlink>
        <a:srgbClr val="70440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392</TotalTime>
  <Words>150</Words>
  <Application>Microsoft Office PowerPoint</Application>
  <PresentationFormat>Předvádění na obrazovce (4:3)</PresentationFormat>
  <Paragraphs>72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Put the verbs into the past tense into the crosswords.</vt:lpstr>
      <vt:lpstr>Prezentace aplikace PowerPoint</vt:lpstr>
      <vt:lpstr>Prezentace aplikace PowerPoint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99</cp:revision>
  <dcterms:created xsi:type="dcterms:W3CDTF">2011-09-10T16:31:29Z</dcterms:created>
  <dcterms:modified xsi:type="dcterms:W3CDTF">2012-06-06T17:53:45Z</dcterms:modified>
</cp:coreProperties>
</file>