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VY_32_INOVACE_08_ Jednotky objemu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Jednotky objemu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VY_32_INOVACE_08_ Jednotky objemu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Jednotky objemu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C6F302-B516-4BEB-B79E-425CC9D592F3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4C388-531E-492D-82EA-AEC19AFD80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380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si zopakují učivo.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4C388-531E-492D-82EA-AEC19AFD80A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808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pracují podle pokynů.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4C388-531E-492D-82EA-AEC19AFD80A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938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pracují podle pokynů.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4C388-531E-492D-82EA-AEC19AFD80A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911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podle pokynů.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4C388-531E-492D-82EA-AEC19AFD80A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749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2857698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matematiky</a:t>
            </a:r>
          </a:p>
          <a:p>
            <a:r>
              <a:rPr lang="cs-CZ" sz="2400" dirty="0"/>
              <a:t>Prezentace na interaktivní tabuli</a:t>
            </a:r>
          </a:p>
          <a:p>
            <a:r>
              <a:rPr lang="cs-CZ" sz="2400" dirty="0"/>
              <a:t>Je vhodný jak pro společnou práci s učitelem tak pro samostatnou práci v tištěné podobě</a:t>
            </a:r>
          </a:p>
          <a:p>
            <a:r>
              <a:rPr lang="cs-CZ" sz="2400" dirty="0"/>
              <a:t>Pomůcky: interaktivní pero, fixy, </a:t>
            </a:r>
            <a:r>
              <a:rPr lang="cs-CZ" sz="2400" dirty="0" smtClean="0"/>
              <a:t>odměrný válec, lahve  a krabice od nápojů</a:t>
            </a:r>
            <a:endParaRPr lang="cs-CZ" sz="2400" dirty="0"/>
          </a:p>
          <a:p>
            <a:r>
              <a:rPr lang="cs-CZ" sz="2400" dirty="0"/>
              <a:t>Inovace: interaktivní způsob učení</a:t>
            </a:r>
          </a:p>
          <a:p>
            <a:r>
              <a:rPr lang="cs-CZ" sz="2400" dirty="0"/>
              <a:t>Metodické pokyny: převáděj jednotky </a:t>
            </a:r>
            <a:r>
              <a:rPr lang="cs-CZ" sz="2400" dirty="0" smtClean="0"/>
              <a:t>objemu, </a:t>
            </a:r>
            <a:r>
              <a:rPr lang="cs-CZ" sz="2400" dirty="0"/>
              <a:t>vypočítej, </a:t>
            </a:r>
            <a:r>
              <a:rPr lang="cs-CZ" sz="2400" dirty="0" smtClean="0"/>
              <a:t>utvoř dvojice </a:t>
            </a:r>
            <a:r>
              <a:rPr lang="cs-CZ" sz="2400" dirty="0"/>
              <a:t>, </a:t>
            </a:r>
            <a:r>
              <a:rPr lang="cs-CZ" sz="2400" dirty="0" smtClean="0"/>
              <a:t>u lahví  nebo krabic od nápojů porovnej objem 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1331" y="332656"/>
            <a:ext cx="8229600" cy="1143000"/>
          </a:xfrm>
          <a:solidFill>
            <a:schemeClr val="accent4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Jednotky objemu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93734" y="2060848"/>
            <a:ext cx="1854995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Připomeň si 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3734" y="2852936"/>
            <a:ext cx="7241406" cy="26776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Objem udáváme v litrech, hektolitrech nebo mililitrech.</a:t>
            </a:r>
          </a:p>
          <a:p>
            <a:r>
              <a:rPr lang="cs-CZ" sz="2400" b="1" dirty="0" smtClean="0"/>
              <a:t>Litr  =  l </a:t>
            </a:r>
          </a:p>
          <a:p>
            <a:r>
              <a:rPr lang="cs-CZ" sz="2400" b="1" dirty="0" smtClean="0"/>
              <a:t>Mililitr  =  ml</a:t>
            </a:r>
          </a:p>
          <a:p>
            <a:r>
              <a:rPr lang="cs-CZ" sz="2400" b="1" dirty="0" smtClean="0"/>
              <a:t>Hektolitr  = hl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1 l  =  1 000 ml</a:t>
            </a:r>
          </a:p>
          <a:p>
            <a:r>
              <a:rPr lang="cs-CZ" sz="2400" b="1" dirty="0" smtClean="0"/>
              <a:t>1 hl  = 100 l</a:t>
            </a:r>
            <a:endParaRPr lang="cs-CZ" sz="2400" b="1" dirty="0"/>
          </a:p>
        </p:txBody>
      </p:sp>
      <p:pic>
        <p:nvPicPr>
          <p:cNvPr id="1026" name="Picture 2" descr="C:\Users\DykovaA\AppData\Local\Microsoft\Windows\Temporary Internet Files\Content.IE5\AM1I8PN9\MC9000386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082576"/>
            <a:ext cx="1104595" cy="157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ykovaA\AppData\Local\Microsoft\Windows\Temporary Internet Files\Content.IE5\K0O7W0UI\MC9002326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531" y="4005064"/>
            <a:ext cx="1676400" cy="255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ykovaA\AppData\Local\Microsoft\Windows\Temporary Internet Files\Content.IE5\S7687CZ2\MC90034653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49429"/>
            <a:ext cx="1826971" cy="161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6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208" y="260648"/>
            <a:ext cx="8229600" cy="1143000"/>
          </a:xfrm>
          <a:solidFill>
            <a:schemeClr val="accent4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Převáděj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67545" y="1996658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8 hl =         l</a:t>
            </a:r>
            <a:endParaRPr lang="cs-CZ" sz="20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467545" y="3133223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500 l =         hl</a:t>
            </a:r>
            <a:endParaRPr lang="cs-CZ" sz="20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471706" y="4174739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70 hl =          l</a:t>
            </a:r>
            <a:endParaRPr lang="cs-CZ" sz="20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467545" y="5132412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35 hl =         l</a:t>
            </a:r>
            <a:endParaRPr lang="cs-CZ" sz="20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3530479" y="5132412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6 hl 6 l =         l</a:t>
            </a:r>
            <a:endParaRPr lang="cs-CZ" sz="20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3530479" y="4174739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19 000 ml =     l</a:t>
            </a:r>
            <a:endParaRPr lang="cs-CZ" sz="20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3530479" y="1996658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2 l =           ml</a:t>
            </a:r>
            <a:endParaRPr lang="cs-CZ" sz="20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6373280" y="5132412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3  500 l =          hl</a:t>
            </a:r>
            <a:endParaRPr lang="cs-CZ" sz="20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6373280" y="4174739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3050 l =      hl        l</a:t>
            </a:r>
            <a:endParaRPr lang="cs-CZ" sz="2000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6373280" y="3133223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3 050 ml =    l     ml</a:t>
            </a:r>
            <a:endParaRPr lang="cs-CZ" sz="2000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3530479" y="3133223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54 l =         ml</a:t>
            </a:r>
            <a:endParaRPr lang="cs-CZ" sz="20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6373280" y="1996658"/>
            <a:ext cx="2303176" cy="79208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7 hl 70 l =          l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42013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Utvoř  dvojice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588224" y="5445224"/>
            <a:ext cx="1728192" cy="87848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20 l</a:t>
            </a:r>
            <a:endParaRPr lang="cs-CZ" sz="20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vál 7"/>
              <p:cNvSpPr/>
              <p:nvPr/>
            </p:nvSpPr>
            <p:spPr>
              <a:xfrm>
                <a:off x="611560" y="1886589"/>
                <a:ext cx="1728192" cy="878485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tx1"/>
                    </a:solidFill>
                  </a:rPr>
                  <a:t> hl</a:t>
                </a:r>
                <a:endParaRPr lang="cs-CZ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Ovál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886589"/>
                <a:ext cx="1728192" cy="878485"/>
              </a:xfrm>
              <a:prstGeom prst="ellipse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ál 8"/>
          <p:cNvSpPr/>
          <p:nvPr/>
        </p:nvSpPr>
        <p:spPr>
          <a:xfrm>
            <a:off x="5325972" y="4365103"/>
            <a:ext cx="1728192" cy="87848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100 l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6444208" y="2929432"/>
            <a:ext cx="1728192" cy="87848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75 l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297372" y="1888403"/>
            <a:ext cx="1728192" cy="87848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25  l</a:t>
            </a:r>
            <a:endParaRPr lang="cs-CZ" sz="20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vál 11"/>
              <p:cNvSpPr/>
              <p:nvPr/>
            </p:nvSpPr>
            <p:spPr>
              <a:xfrm>
                <a:off x="1964013" y="2928332"/>
                <a:ext cx="1728192" cy="878485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tx1"/>
                    </a:solidFill>
                  </a:rPr>
                  <a:t> hl</a:t>
                </a:r>
                <a:endParaRPr lang="cs-CZ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Ovál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013" y="2928332"/>
                <a:ext cx="1728192" cy="878485"/>
              </a:xfrm>
              <a:prstGeom prst="ellipse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vál 12"/>
              <p:cNvSpPr/>
              <p:nvPr/>
            </p:nvSpPr>
            <p:spPr>
              <a:xfrm>
                <a:off x="611560" y="4110395"/>
                <a:ext cx="1728192" cy="878485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tx1"/>
                    </a:solidFill>
                  </a:rPr>
                  <a:t> hl</a:t>
                </a:r>
                <a:endParaRPr lang="cs-CZ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" name="Ovál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110395"/>
                <a:ext cx="1728192" cy="878485"/>
              </a:xfrm>
              <a:prstGeom prst="ellipse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vál 13"/>
              <p:cNvSpPr/>
              <p:nvPr/>
            </p:nvSpPr>
            <p:spPr>
              <a:xfrm>
                <a:off x="1763688" y="5589239"/>
                <a:ext cx="1728192" cy="878485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20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tx1"/>
                    </a:solidFill>
                  </a:rPr>
                  <a:t> hl</a:t>
                </a:r>
                <a:endParaRPr lang="cs-CZ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Ovál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3688" y="5589239"/>
                <a:ext cx="1728192" cy="878485"/>
              </a:xfrm>
              <a:prstGeom prst="ellipse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397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Vyřeš slovní úlohy.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28645" y="1844824"/>
            <a:ext cx="7886711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Jirka doplňoval do kbelíku vodu. Přilil půl litru, potom třikrát</a:t>
            </a:r>
          </a:p>
          <a:p>
            <a:r>
              <a:rPr lang="cs-CZ" sz="2400" b="1" dirty="0"/>
              <a:t>č</a:t>
            </a:r>
            <a:r>
              <a:rPr lang="cs-CZ" sz="2400" b="1" dirty="0" smtClean="0"/>
              <a:t>tvrt litru, ještě nebyl plný, tak dolil celý litr a nakonec ještě</a:t>
            </a:r>
          </a:p>
          <a:p>
            <a:r>
              <a:rPr lang="cs-CZ" sz="2400" b="1" dirty="0"/>
              <a:t>p</a:t>
            </a:r>
            <a:r>
              <a:rPr lang="cs-CZ" sz="2400" b="1" dirty="0" smtClean="0"/>
              <a:t>ůl litru. Než začal dolévat, byly v kbelíku už 2 litry. Je kbelík </a:t>
            </a:r>
          </a:p>
          <a:p>
            <a:r>
              <a:rPr lang="cs-CZ" sz="2400" b="1" dirty="0"/>
              <a:t>n</a:t>
            </a:r>
            <a:r>
              <a:rPr lang="cs-CZ" sz="2400" b="1" dirty="0" smtClean="0"/>
              <a:t>yní plný, když je na 6 litrů?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20946" y="3645024"/>
            <a:ext cx="7082132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</a:t>
            </a:r>
            <a:r>
              <a:rPr lang="cs-CZ" sz="2000" b="1" dirty="0" smtClean="0"/>
              <a:t> </a:t>
            </a:r>
            <a:r>
              <a:rPr lang="cs-CZ" sz="2400" b="1" dirty="0" smtClean="0"/>
              <a:t>krabicích džusů jsou uvedeny tyto objemy: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300 ml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750 ml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1 500 ml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200 ml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2 000 ml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500 ml</a:t>
            </a:r>
          </a:p>
          <a:p>
            <a:r>
              <a:rPr lang="cs-CZ" sz="2400" b="1" dirty="0" smtClean="0"/>
              <a:t>Pomocí znamének    </a:t>
            </a:r>
            <a:r>
              <a:rPr lang="en-US" sz="2400" b="1" dirty="0" smtClean="0"/>
              <a:t>&lt;    &gt;    </a:t>
            </a:r>
            <a:r>
              <a:rPr lang="cs-CZ" sz="2400" b="1" dirty="0" smtClean="0"/>
              <a:t>=  porovnej s jedním litrem.</a:t>
            </a:r>
            <a:endParaRPr lang="cs-CZ" sz="2400" b="1" dirty="0"/>
          </a:p>
        </p:txBody>
      </p:sp>
      <p:pic>
        <p:nvPicPr>
          <p:cNvPr id="2050" name="Picture 2" descr="C:\Users\DykovaA\AppData\Local\Microsoft\Windows\Temporary Internet Files\Content.IE5\K0O7W0UI\MC9002961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80" y="332656"/>
            <a:ext cx="1886623" cy="167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ykovaA\AppData\Local\Microsoft\Windows\Temporary Internet Files\Content.IE5\AM1I8PN9\MC9003512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49080"/>
            <a:ext cx="1086416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93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337</Words>
  <Application>Microsoft Office PowerPoint</Application>
  <PresentationFormat>Předvádění na obrazovce (4:3)</PresentationFormat>
  <Paragraphs>67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Jednotky objemu</vt:lpstr>
      <vt:lpstr>Převáděj</vt:lpstr>
      <vt:lpstr>Utvoř  dvojice</vt:lpstr>
      <vt:lpstr>Vyřeš slovní úlohy.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18</cp:revision>
  <dcterms:created xsi:type="dcterms:W3CDTF">2011-08-21T15:31:45Z</dcterms:created>
  <dcterms:modified xsi:type="dcterms:W3CDTF">2012-01-29T19:00:14Z</dcterms:modified>
</cp:coreProperties>
</file>