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4"/>
  </p:notesMasterIdLst>
  <p:sldIdLst>
    <p:sldId id="289" r:id="rId2"/>
    <p:sldId id="290" r:id="rId3"/>
    <p:sldId id="291" r:id="rId4"/>
    <p:sldId id="292" r:id="rId5"/>
    <p:sldId id="293" r:id="rId6"/>
    <p:sldId id="294" r:id="rId7"/>
    <p:sldId id="295" r:id="rId8"/>
    <p:sldId id="296" r:id="rId9"/>
    <p:sldId id="299" r:id="rId10"/>
    <p:sldId id="297" r:id="rId11"/>
    <p:sldId id="298" r:id="rId12"/>
    <p:sldId id="28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3B857"/>
    <a:srgbClr val="FFFF00"/>
    <a:srgbClr val="4CDEF2"/>
    <a:srgbClr val="99FF33"/>
    <a:srgbClr val="FF66FF"/>
    <a:srgbClr val="FF66CC"/>
    <a:srgbClr val="FF33CC"/>
    <a:srgbClr val="FF6699"/>
    <a:srgbClr val="FFFF66"/>
    <a:srgbClr val="10C7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10" autoAdjust="0"/>
  </p:normalViewPr>
  <p:slideViewPr>
    <p:cSldViewPr>
      <p:cViewPr>
        <p:scale>
          <a:sx n="91" d="100"/>
          <a:sy n="91" d="100"/>
        </p:scale>
        <p:origin x="-786" y="5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5982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C339AA9C-FDE1-470C-ACB6-A36FB9AF63FE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339AA9C-FDE1-470C-ACB6-A36FB9AF63FE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C339AA9C-FDE1-470C-ACB6-A36FB9AF63FE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wipe dir="d"/>
    <p:sndAc>
      <p:stSnd>
        <p:snd r:embed="rId13" name="chimes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467544" y="4509120"/>
            <a:ext cx="81369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VY_32_INOVACE_XI_1_20: Skloňování cizích jmen vlastních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</a:t>
            </a:r>
            <a:r>
              <a:rPr lang="cs-CZ" dirty="0" smtClean="0"/>
              <a:t>XI</a:t>
            </a:r>
            <a:r>
              <a:rPr lang="cs-CZ" b="1" dirty="0" smtClean="0"/>
              <a:t>      </a:t>
            </a:r>
            <a:r>
              <a:rPr lang="cs-CZ" b="1" dirty="0" smtClean="0"/>
              <a:t> </a:t>
            </a:r>
            <a:r>
              <a:rPr lang="cs-CZ" b="1" dirty="0" smtClean="0"/>
              <a:t>Sada číslo: </a:t>
            </a:r>
            <a:r>
              <a:rPr lang="cs-CZ" dirty="0" smtClean="0"/>
              <a:t>1</a:t>
            </a:r>
            <a:r>
              <a:rPr lang="cs-CZ" b="1" dirty="0" smtClean="0"/>
              <a:t>      </a:t>
            </a:r>
            <a:r>
              <a:rPr lang="cs-CZ" b="1" dirty="0" smtClean="0"/>
              <a:t> </a:t>
            </a:r>
            <a:r>
              <a:rPr lang="cs-CZ" b="1" dirty="0" smtClean="0"/>
              <a:t>Pořadové číslo DUM: </a:t>
            </a:r>
            <a:r>
              <a:rPr lang="cs-CZ" dirty="0" smtClean="0"/>
              <a:t>20</a:t>
            </a:r>
            <a:r>
              <a:rPr lang="cs-CZ" b="1" dirty="0" smtClean="0"/>
              <a:t>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Martin Beneš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72943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</a:t>
            </a:r>
            <a:r>
              <a:rPr lang="cs-CZ" b="1" dirty="0" smtClean="0"/>
              <a:t>:</a:t>
            </a:r>
            <a:r>
              <a:rPr lang="cs-CZ" dirty="0" smtClean="0"/>
              <a:t> seznámení s pravidly pro skloňování cizích jmen vlastních a jejich využití v jazykové praxi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</a:t>
            </a:r>
            <a:r>
              <a:rPr lang="cs-CZ" sz="1600" dirty="0" smtClean="0"/>
              <a:t> </a:t>
            </a:r>
            <a:r>
              <a:rPr lang="cs-CZ" dirty="0" smtClean="0"/>
              <a:t>žáci umí v běžné komunikaci použít správné tvary cizích jmen vlastních</a:t>
            </a:r>
            <a:endParaRPr lang="cs-CZ" sz="1600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</a:t>
            </a:r>
            <a:r>
              <a:rPr lang="cs-CZ" b="1" dirty="0" smtClean="0"/>
              <a:t>:</a:t>
            </a:r>
            <a:r>
              <a:rPr lang="cs-CZ" dirty="0" smtClean="0"/>
              <a:t> prezentace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</a:t>
            </a:r>
            <a:r>
              <a:rPr lang="cs-CZ" b="1" dirty="0" smtClean="0"/>
              <a:t>:</a:t>
            </a:r>
            <a:r>
              <a:rPr lang="cs-CZ" dirty="0" smtClean="0"/>
              <a:t> 13 – 14 let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</a:t>
            </a:r>
            <a:r>
              <a:rPr lang="cs-CZ" b="1" dirty="0" smtClean="0"/>
              <a:t>: </a:t>
            </a:r>
            <a:r>
              <a:rPr lang="cs-CZ" dirty="0" smtClean="0"/>
              <a:t>cizí jména vlastní, jména slovanská, řecká a latinská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</a:t>
            </a:r>
            <a:r>
              <a:rPr lang="cs-CZ" b="1" dirty="0" smtClean="0"/>
              <a:t>: </a:t>
            </a:r>
            <a:r>
              <a:rPr lang="cs-CZ" dirty="0" smtClean="0"/>
              <a:t>interaktivní tabule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</a:t>
            </a:r>
            <a:r>
              <a:rPr lang="cs-CZ" b="1" dirty="0" smtClean="0"/>
              <a:t>: </a:t>
            </a:r>
            <a:r>
              <a:rPr lang="cs-CZ" dirty="0" smtClean="0"/>
              <a:t>30 – 35 minut</a:t>
            </a:r>
            <a:endParaRPr lang="cs-CZ" b="1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Po úvodním motivačním úkolu učitel žákům formou prezentace na interaktivní tabuli vysvětlí a přiblíží základní pravidla pro skloňování cizích jmen vlastních a jejich správné použití v běžné komunikaci. Poté společně vypracují závěrečná cvičení na upevnění  učiva.</a:t>
            </a:r>
            <a:r>
              <a:rPr lang="cs-CZ" b="1" dirty="0" smtClean="0"/>
              <a:t>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26492" y="3356992"/>
            <a:ext cx="6880410" cy="461665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SKLOŇOVÁNÍ CIZÍCH JMEN VLASTNÍCH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058591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301608" cy="1066800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400" b="1" dirty="0" smtClean="0"/>
              <a:t>         PRO CHYTRÉ HLAVY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49424"/>
            <a:ext cx="8229600" cy="2691744"/>
          </a:xfrm>
          <a:ln w="28575"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Otázka pro zamyšlení:</a:t>
            </a:r>
          </a:p>
          <a:p>
            <a:pPr marL="109728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Čím se liší tato vlastní jména?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smtClean="0"/>
              <a:t>     </a:t>
            </a:r>
            <a:r>
              <a:rPr lang="cs-CZ" dirty="0" smtClean="0"/>
              <a:t>Novák                          </a:t>
            </a:r>
            <a:r>
              <a:rPr lang="cs-CZ" dirty="0" smtClean="0"/>
              <a:t>     </a:t>
            </a:r>
            <a:r>
              <a:rPr lang="cs-CZ" dirty="0" smtClean="0"/>
              <a:t>Gogol              Čajkovskij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smtClean="0"/>
              <a:t>     </a:t>
            </a:r>
            <a:r>
              <a:rPr lang="cs-CZ" dirty="0" smtClean="0"/>
              <a:t>Novotný                      </a:t>
            </a:r>
            <a:r>
              <a:rPr lang="cs-CZ" dirty="0" smtClean="0"/>
              <a:t>     </a:t>
            </a:r>
            <a:r>
              <a:rPr lang="cs-CZ" dirty="0" smtClean="0"/>
              <a:t>Goethe           Aristoteles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smtClean="0"/>
              <a:t>     </a:t>
            </a:r>
            <a:r>
              <a:rPr lang="cs-CZ" dirty="0" smtClean="0"/>
              <a:t>Praha                           </a:t>
            </a:r>
            <a:r>
              <a:rPr lang="cs-CZ" dirty="0" smtClean="0"/>
              <a:t>     </a:t>
            </a:r>
            <a:r>
              <a:rPr lang="cs-CZ" dirty="0" smtClean="0"/>
              <a:t>Tokio              Dillí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smtClean="0"/>
              <a:t>     </a:t>
            </a:r>
            <a:r>
              <a:rPr lang="cs-CZ" dirty="0" smtClean="0"/>
              <a:t>Morava                        </a:t>
            </a:r>
            <a:r>
              <a:rPr lang="cs-CZ" dirty="0" smtClean="0"/>
              <a:t>     </a:t>
            </a:r>
            <a:r>
              <a:rPr lang="cs-CZ" dirty="0" smtClean="0"/>
              <a:t>Guinea           Peru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5219908"/>
            <a:ext cx="3249608" cy="400110"/>
          </a:xfrm>
          <a:prstGeom prst="rect">
            <a:avLst/>
          </a:prstGeom>
          <a:solidFill>
            <a:srgbClr val="4CDEF2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= vlastní jména domácí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80112" y="5219908"/>
            <a:ext cx="2728632" cy="400110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= vlastní jména cizí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87624" y="5978106"/>
            <a:ext cx="6631944" cy="461665"/>
          </a:xfrm>
          <a:prstGeom prst="rect">
            <a:avLst/>
          </a:prstGeom>
          <a:solidFill>
            <a:srgbClr val="D3B857"/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/>
              <a:t>Víte, jak se tato vlastní jména skloňují?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1629805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1066800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/>
              <a:t>SKLOŇOVÁNÍ CIZÍCH JMEN VLASTNÍCH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1) jako jména domácí: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 Puškin, -a (jako vzor PÁN)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 Tokio, -a (jako vzor MĚSTO)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 Varšava, -y (jako vzor ŽENA)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 Sofie, -e (jako vzor RŮŽE)</a:t>
            </a:r>
          </a:p>
          <a:p>
            <a:pPr marL="109728" indent="0">
              <a:buNone/>
            </a:pPr>
            <a:endParaRPr lang="cs-CZ" dirty="0"/>
          </a:p>
          <a:p>
            <a:r>
              <a:rPr lang="cs-CZ" b="1" dirty="0" smtClean="0"/>
              <a:t>2) skloňování zvláštní: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 = hlavně u jmen ruských, německých, italských,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     řeckých a latinských</a:t>
            </a:r>
          </a:p>
        </p:txBody>
      </p:sp>
    </p:spTree>
    <p:extLst>
      <p:ext uri="{BB962C8B-B14F-4D97-AF65-F5344CB8AC3E}">
        <p14:creationId xmlns:p14="http://schemas.microsoft.com/office/powerpoint/2010/main" val="871656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1066800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/>
              <a:t>SKLOŇOVÁNÍ CIZÍCH JMEN VLASTNÍCH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2400" b="1" dirty="0"/>
              <a:t>a</a:t>
            </a:r>
            <a:r>
              <a:rPr lang="cs-CZ" sz="2400" b="1" dirty="0" smtClean="0"/>
              <a:t>) slovanská jména (původem přídavná jména):</a:t>
            </a:r>
          </a:p>
          <a:p>
            <a:pPr marL="109728" indent="0">
              <a:buNone/>
            </a:pPr>
            <a:r>
              <a:rPr lang="cs-CZ" sz="2400" dirty="0" smtClean="0"/>
              <a:t>    = jako česká </a:t>
            </a:r>
            <a:r>
              <a:rPr lang="cs-CZ" sz="2400" b="1" dirty="0" smtClean="0"/>
              <a:t>přídavná jména</a:t>
            </a:r>
          </a:p>
          <a:p>
            <a:pPr marL="109728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Tolstoj – 2.p. Tolstého, 3.p. Tolstému</a:t>
            </a:r>
          </a:p>
          <a:p>
            <a:pPr marL="109728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Gorkij – 2.p. Gorkého, 3.p. Gorkému</a:t>
            </a:r>
          </a:p>
          <a:p>
            <a:pPr marL="109728" indent="0">
              <a:buNone/>
            </a:pPr>
            <a:endParaRPr lang="cs-CZ" sz="2400" dirty="0"/>
          </a:p>
          <a:p>
            <a:r>
              <a:rPr lang="cs-CZ" sz="2400" b="1" dirty="0" smtClean="0"/>
              <a:t>b) jména zakončená na –o:</a:t>
            </a:r>
          </a:p>
          <a:p>
            <a:pPr marL="109728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= jako </a:t>
            </a:r>
            <a:r>
              <a:rPr lang="cs-CZ" sz="2400" b="1" dirty="0" smtClean="0"/>
              <a:t>vzor PÁN</a:t>
            </a:r>
          </a:p>
          <a:p>
            <a:pPr marL="109728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Ševčenko – 2.p. Ševčenka</a:t>
            </a:r>
          </a:p>
          <a:p>
            <a:pPr marL="109728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</a:t>
            </a:r>
            <a:r>
              <a:rPr lang="cs-CZ" sz="2400" dirty="0" err="1" smtClean="0"/>
              <a:t>Pljuščenko</a:t>
            </a:r>
            <a:r>
              <a:rPr lang="cs-CZ" sz="2400" dirty="0" smtClean="0"/>
              <a:t> – 2.p. </a:t>
            </a:r>
            <a:r>
              <a:rPr lang="cs-CZ" sz="2400" dirty="0" err="1" smtClean="0"/>
              <a:t>Pljuščenka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813236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/>
              <a:t>SKLOŇOVÁNÍ CIZÍCH JMEN VLASTNÍCH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249424"/>
            <a:ext cx="8568952" cy="4325112"/>
          </a:xfrm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c) obecně známá jména zakončená na –e:</a:t>
            </a:r>
          </a:p>
          <a:p>
            <a:pPr marL="109728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= jako </a:t>
            </a:r>
            <a:r>
              <a:rPr lang="cs-CZ" sz="2400" b="1" dirty="0" smtClean="0"/>
              <a:t>vzor PÁN </a:t>
            </a:r>
            <a:r>
              <a:rPr lang="cs-CZ" sz="2400" dirty="0" smtClean="0"/>
              <a:t>+ podle </a:t>
            </a:r>
            <a:r>
              <a:rPr lang="cs-CZ" sz="2400" b="1" dirty="0" smtClean="0"/>
              <a:t>zájmena TEN </a:t>
            </a:r>
            <a:r>
              <a:rPr lang="cs-CZ" sz="2400" dirty="0" smtClean="0"/>
              <a:t>(-ho, -mu)</a:t>
            </a:r>
          </a:p>
          <a:p>
            <a:pPr marL="109728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Goethe – 2.p. Goetha i </a:t>
            </a:r>
            <a:r>
              <a:rPr lang="cs-CZ" sz="2400" dirty="0" err="1" smtClean="0"/>
              <a:t>Goetheho</a:t>
            </a:r>
            <a:endParaRPr lang="cs-CZ" sz="2400" dirty="0" smtClean="0"/>
          </a:p>
          <a:p>
            <a:pPr marL="109728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</a:t>
            </a:r>
            <a:r>
              <a:rPr lang="cs-CZ" sz="2400" dirty="0" err="1" smtClean="0"/>
              <a:t>Heine</a:t>
            </a:r>
            <a:r>
              <a:rPr lang="cs-CZ" sz="2400" dirty="0" smtClean="0"/>
              <a:t> – 2.p. </a:t>
            </a:r>
            <a:r>
              <a:rPr lang="cs-CZ" sz="2400" dirty="0" err="1" smtClean="0"/>
              <a:t>Heina</a:t>
            </a:r>
            <a:r>
              <a:rPr lang="cs-CZ" sz="2400" dirty="0" smtClean="0"/>
              <a:t> i </a:t>
            </a:r>
            <a:r>
              <a:rPr lang="cs-CZ" sz="2400" dirty="0" err="1" smtClean="0"/>
              <a:t>Heineho</a:t>
            </a:r>
            <a:endParaRPr lang="cs-CZ" sz="2400" dirty="0" smtClean="0"/>
          </a:p>
          <a:p>
            <a:pPr marL="109728" indent="0">
              <a:buNone/>
            </a:pPr>
            <a:endParaRPr lang="cs-CZ" sz="2400" dirty="0"/>
          </a:p>
          <a:p>
            <a:r>
              <a:rPr lang="cs-CZ" sz="2400" b="1" dirty="0" smtClean="0"/>
              <a:t>d) méně známá jména zakončená na –e </a:t>
            </a:r>
            <a:endParaRPr lang="cs-CZ" sz="2400" b="1" dirty="0"/>
          </a:p>
          <a:p>
            <a:pPr marL="109728" indent="0">
              <a:buNone/>
            </a:pPr>
            <a:r>
              <a:rPr lang="cs-CZ" sz="2400" b="1" dirty="0" smtClean="0"/>
              <a:t>        + neslovanská jména zakončená na –i:</a:t>
            </a:r>
            <a:endParaRPr lang="cs-CZ" sz="2400" b="1" dirty="0" smtClean="0"/>
          </a:p>
          <a:p>
            <a:pPr marL="109728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= jako </a:t>
            </a:r>
            <a:r>
              <a:rPr lang="cs-CZ" sz="2400" b="1" dirty="0" smtClean="0"/>
              <a:t>zájmeno TEN</a:t>
            </a:r>
          </a:p>
          <a:p>
            <a:pPr marL="109728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Verdi – 2.p. Verdiho, 3.p. Verdimu</a:t>
            </a:r>
          </a:p>
          <a:p>
            <a:pPr marL="109728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Goldoni – 2.p. Goldoniho, 3.p. Goldonimu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691903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1066800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8900000" scaled="1"/>
            <a:tileRect/>
          </a:gra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/>
              <a:t>SKLOŇOVÁNÍ CIZÍCH JMEN VLASTNÍCH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249424"/>
            <a:ext cx="8568952" cy="4325112"/>
          </a:xfrm>
          <a:ln w="28575"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sz="2400" b="1" dirty="0"/>
              <a:t>e</a:t>
            </a:r>
            <a:r>
              <a:rPr lang="cs-CZ" sz="2400" b="1" dirty="0" smtClean="0"/>
              <a:t>) řecká a latinská jména zakončená na –os, -es,</a:t>
            </a:r>
          </a:p>
          <a:p>
            <a:pPr marL="109728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   -</a:t>
            </a:r>
            <a:r>
              <a:rPr lang="cs-CZ" sz="2400" b="1" dirty="0" err="1" smtClean="0"/>
              <a:t>us</a:t>
            </a:r>
            <a:r>
              <a:rPr lang="cs-CZ" sz="2400" b="1" dirty="0" smtClean="0"/>
              <a:t>, -as:</a:t>
            </a:r>
          </a:p>
          <a:p>
            <a:pPr marL="109728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</a:t>
            </a:r>
            <a:r>
              <a:rPr lang="cs-CZ" sz="2400" dirty="0" smtClean="0"/>
              <a:t> = jako vzor PÁN</a:t>
            </a:r>
          </a:p>
          <a:p>
            <a:pPr marL="109728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= </a:t>
            </a:r>
            <a:r>
              <a:rPr lang="cs-CZ" sz="2400" dirty="0" smtClean="0"/>
              <a:t>zakončení –os, -es, -</a:t>
            </a:r>
            <a:r>
              <a:rPr lang="cs-CZ" sz="2400" dirty="0" err="1" smtClean="0"/>
              <a:t>us</a:t>
            </a:r>
            <a:r>
              <a:rPr lang="cs-CZ" sz="2400" dirty="0" smtClean="0"/>
              <a:t>, -as se odsouvá</a:t>
            </a:r>
          </a:p>
          <a:p>
            <a:pPr marL="109728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</a:t>
            </a:r>
            <a:r>
              <a:rPr lang="cs-CZ" sz="2400" dirty="0" smtClean="0"/>
              <a:t>Sofokles – 2.p. Sofokla</a:t>
            </a:r>
          </a:p>
          <a:p>
            <a:pPr marL="109728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</a:t>
            </a:r>
            <a:r>
              <a:rPr lang="cs-CZ" sz="2400" dirty="0" err="1" smtClean="0"/>
              <a:t>Aischylos</a:t>
            </a:r>
            <a:r>
              <a:rPr lang="cs-CZ" sz="2400" dirty="0" smtClean="0"/>
              <a:t> – 2.p. </a:t>
            </a:r>
            <a:r>
              <a:rPr lang="cs-CZ" sz="2400" dirty="0" err="1" smtClean="0"/>
              <a:t>Aischyla</a:t>
            </a:r>
            <a:endParaRPr lang="cs-CZ" sz="2400" dirty="0" smtClean="0"/>
          </a:p>
          <a:p>
            <a:pPr marL="109728" indent="0">
              <a:buNone/>
            </a:pPr>
            <a:endParaRPr lang="cs-CZ" sz="2400" b="1" dirty="0"/>
          </a:p>
          <a:p>
            <a:r>
              <a:rPr lang="cs-CZ" sz="2400" b="1" dirty="0"/>
              <a:t>f</a:t>
            </a:r>
            <a:r>
              <a:rPr lang="cs-CZ" sz="2400" b="1" dirty="0" smtClean="0"/>
              <a:t>) některá řecká a latinsk</a:t>
            </a:r>
            <a:r>
              <a:rPr lang="cs-CZ" sz="2400" b="1" dirty="0" smtClean="0"/>
              <a:t>á jména:</a:t>
            </a:r>
          </a:p>
          <a:p>
            <a:pPr marL="109728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= kmen se rozšiřuje o –n-, -d-</a:t>
            </a:r>
          </a:p>
          <a:p>
            <a:pPr marL="109728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Cicero – 2.p. Cicerona</a:t>
            </a:r>
          </a:p>
          <a:p>
            <a:pPr marL="109728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Paris – 2.p. Parida i Parise</a:t>
            </a:r>
          </a:p>
          <a:p>
            <a:pPr marL="109728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Mars – 2.p. Marta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720144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3600" b="1" dirty="0" smtClean="0"/>
              <a:t>SKLOŇOVÁNÍ CIZÍCH VLASTNÍCH JMEN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2400" b="1" dirty="0"/>
              <a:t>g</a:t>
            </a:r>
            <a:r>
              <a:rPr lang="cs-CZ" sz="2400" b="1" dirty="0" smtClean="0"/>
              <a:t>) cizí jména zakončená –</a:t>
            </a:r>
            <a:r>
              <a:rPr lang="cs-CZ" sz="2400" b="1" dirty="0" err="1" smtClean="0"/>
              <a:t>ea</a:t>
            </a:r>
            <a:r>
              <a:rPr lang="cs-CZ" sz="2400" b="1" dirty="0" smtClean="0"/>
              <a:t>:</a:t>
            </a:r>
          </a:p>
          <a:p>
            <a:pPr marL="109728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= jako </a:t>
            </a:r>
            <a:r>
              <a:rPr lang="cs-CZ" sz="2400" b="1" dirty="0" smtClean="0"/>
              <a:t>podstatné jméno IDEA</a:t>
            </a:r>
          </a:p>
          <a:p>
            <a:pPr marL="109728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Korea – 2.p. Koreje i Korey</a:t>
            </a:r>
          </a:p>
          <a:p>
            <a:pPr marL="109728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Guinea – 2.p. Guineje i Guiney</a:t>
            </a:r>
          </a:p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endParaRPr lang="cs-CZ" sz="2400" dirty="0"/>
          </a:p>
          <a:p>
            <a:r>
              <a:rPr lang="cs-CZ" sz="2400" b="1" dirty="0"/>
              <a:t>h</a:t>
            </a:r>
            <a:r>
              <a:rPr lang="cs-CZ" sz="2400" b="1" dirty="0" smtClean="0"/>
              <a:t>) některá cizí jména se neskloňují:</a:t>
            </a:r>
          </a:p>
          <a:p>
            <a:pPr marL="109728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= např. Peru, Chile, Tbilisi, Mali, Fidži</a:t>
            </a:r>
          </a:p>
          <a:p>
            <a:pPr marL="109728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Baku, Waterloo, Mississippi</a:t>
            </a:r>
          </a:p>
        </p:txBody>
      </p:sp>
    </p:spTree>
    <p:extLst>
      <p:ext uri="{BB962C8B-B14F-4D97-AF65-F5344CB8AC3E}">
        <p14:creationId xmlns:p14="http://schemas.microsoft.com/office/powerpoint/2010/main" val="16147351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400" b="1" dirty="0" smtClean="0"/>
              <a:t>               PROCVIČENÍ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249424"/>
            <a:ext cx="8496944" cy="4325112"/>
          </a:xfrm>
          <a:ln w="28575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r>
              <a:rPr lang="cs-CZ" sz="2400" b="1" dirty="0" smtClean="0"/>
              <a:t>Doplň správné tvary vlastních jmen v závorkách:</a:t>
            </a:r>
          </a:p>
          <a:p>
            <a:pPr marL="109728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</a:t>
            </a:r>
            <a:r>
              <a:rPr lang="cs-CZ" sz="2400" dirty="0" smtClean="0"/>
              <a:t>Faust je největší dílo (Goethe)/………………..</a:t>
            </a:r>
          </a:p>
          <a:p>
            <a:pPr marL="109728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</a:t>
            </a:r>
            <a:r>
              <a:rPr lang="cs-CZ" sz="2400" dirty="0" smtClean="0"/>
              <a:t>opery a symfonie (Petr </a:t>
            </a:r>
            <a:r>
              <a:rPr lang="cs-CZ" sz="2400" dirty="0" err="1" smtClean="0"/>
              <a:t>Iljič</a:t>
            </a:r>
            <a:r>
              <a:rPr lang="cs-CZ" sz="2400" dirty="0" smtClean="0"/>
              <a:t> Čajkovskij)/….............................</a:t>
            </a:r>
          </a:p>
          <a:p>
            <a:pPr marL="109728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</a:t>
            </a:r>
            <a:r>
              <a:rPr lang="cs-CZ" sz="2400" dirty="0" smtClean="0"/>
              <a:t>hrdinství krále (Leonidas)/……………………</a:t>
            </a:r>
          </a:p>
          <a:p>
            <a:pPr marL="109728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</a:t>
            </a:r>
            <a:r>
              <a:rPr lang="cs-CZ" sz="2400" dirty="0" smtClean="0"/>
              <a:t>zná římské básníky (Vergilius a Ovidius)/…………………………</a:t>
            </a:r>
          </a:p>
          <a:p>
            <a:pPr marL="109728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</a:t>
            </a:r>
            <a:r>
              <a:rPr lang="cs-CZ" sz="2400" dirty="0" smtClean="0"/>
              <a:t>hněv boha války (Mars)/………………</a:t>
            </a:r>
          </a:p>
          <a:p>
            <a:pPr marL="109728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</a:t>
            </a:r>
            <a:r>
              <a:rPr lang="cs-CZ" sz="2400" dirty="0" smtClean="0"/>
              <a:t>titul udělený (Kryštof Kolumbus)/…………………………………</a:t>
            </a:r>
          </a:p>
          <a:p>
            <a:pPr marL="109728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</a:t>
            </a:r>
            <a:r>
              <a:rPr lang="cs-CZ" sz="2400" dirty="0" smtClean="0"/>
              <a:t>návštěvníci (Koloseum)/……………….....</a:t>
            </a:r>
          </a:p>
          <a:p>
            <a:pPr marL="109728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</a:t>
            </a:r>
            <a:r>
              <a:rPr lang="cs-CZ" sz="2400" dirty="0" smtClean="0"/>
              <a:t>pořad o (Machiavelli)/………………………………</a:t>
            </a:r>
          </a:p>
          <a:p>
            <a:pPr marL="109728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</a:t>
            </a:r>
            <a:r>
              <a:rPr lang="cs-CZ" sz="2400" dirty="0" smtClean="0"/>
              <a:t>romány od (</a:t>
            </a:r>
            <a:r>
              <a:rPr lang="cs-CZ" sz="2400" dirty="0" err="1" smtClean="0"/>
              <a:t>Dostojevskij</a:t>
            </a:r>
            <a:r>
              <a:rPr lang="cs-CZ" sz="2400" dirty="0" smtClean="0"/>
              <a:t> a Čechov)/…………………………………</a:t>
            </a:r>
          </a:p>
          <a:p>
            <a:pPr marL="109728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</a:t>
            </a:r>
            <a:r>
              <a:rPr lang="cs-CZ" sz="2400" dirty="0" smtClean="0"/>
              <a:t>výtvarná díla (Leonardo da Vinci)/…………………………………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0875434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400" b="1" dirty="0" smtClean="0"/>
              <a:t>               PROCVIČENÍ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r>
              <a:rPr lang="cs-CZ" sz="2200" b="1" dirty="0" smtClean="0"/>
              <a:t>Vlastní jména v závorkách napiš ve správném tvaru:</a:t>
            </a:r>
          </a:p>
          <a:p>
            <a:pPr marL="109728" indent="0">
              <a:buNone/>
            </a:pPr>
            <a:r>
              <a:rPr lang="cs-CZ" sz="2200" b="1" dirty="0" smtClean="0"/>
              <a:t>  </a:t>
            </a:r>
            <a:r>
              <a:rPr lang="cs-CZ" sz="2400" dirty="0" smtClean="0"/>
              <a:t>cesta pokračovala do (Baku a Jerevan)/…………………………</a:t>
            </a:r>
          </a:p>
          <a:p>
            <a:pPr marL="109728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</a:t>
            </a:r>
            <a:r>
              <a:rPr lang="cs-CZ" sz="2400" dirty="0" smtClean="0"/>
              <a:t>odjíždíme z (Nová Guinea)/…………………………</a:t>
            </a:r>
          </a:p>
          <a:p>
            <a:pPr marL="109728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</a:t>
            </a:r>
            <a:r>
              <a:rPr lang="cs-CZ" sz="2400" dirty="0" smtClean="0"/>
              <a:t>Amazonka pramení v (Peru)/……………..</a:t>
            </a:r>
          </a:p>
          <a:p>
            <a:pPr marL="109728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</a:t>
            </a:r>
            <a:r>
              <a:rPr lang="cs-CZ" sz="2400" dirty="0" smtClean="0"/>
              <a:t>pořad v televizi o (Rovníková Guinea)/…………………………</a:t>
            </a:r>
          </a:p>
          <a:p>
            <a:pPr marL="109728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</a:t>
            </a:r>
            <a:r>
              <a:rPr lang="cs-CZ" sz="2400" dirty="0" smtClean="0"/>
              <a:t>automobily z (Jižní Korea)/……………………</a:t>
            </a:r>
          </a:p>
          <a:p>
            <a:pPr marL="109728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</a:t>
            </a:r>
            <a:r>
              <a:rPr lang="cs-CZ" sz="2400" dirty="0" smtClean="0"/>
              <a:t>Napoleon prohrál u (Waterloo)/……………………</a:t>
            </a:r>
          </a:p>
          <a:p>
            <a:pPr marL="109728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</a:t>
            </a:r>
            <a:r>
              <a:rPr lang="cs-CZ" sz="2400" dirty="0" smtClean="0"/>
              <a:t>loučili se s (Nová Guinea)/………………………….</a:t>
            </a:r>
          </a:p>
          <a:p>
            <a:pPr marL="109728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</a:t>
            </a:r>
            <a:r>
              <a:rPr lang="cs-CZ" sz="2400" dirty="0" smtClean="0"/>
              <a:t>poslala pohlednici z (Toledo)/………………..</a:t>
            </a:r>
          </a:p>
          <a:p>
            <a:pPr marL="109728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</a:t>
            </a:r>
            <a:r>
              <a:rPr lang="cs-CZ" sz="2400" dirty="0" smtClean="0"/>
              <a:t>letní dovolená na ostrově (Capri)/……………….</a:t>
            </a:r>
          </a:p>
          <a:p>
            <a:pPr marL="109728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</a:t>
            </a:r>
            <a:r>
              <a:rPr lang="cs-CZ" sz="2400" dirty="0" smtClean="0"/>
              <a:t>těžký život v (Severní Korea)/………………………….</a:t>
            </a:r>
            <a:endParaRPr lang="cs-CZ" sz="2200" b="1" dirty="0"/>
          </a:p>
        </p:txBody>
      </p:sp>
    </p:spTree>
    <p:extLst>
      <p:ext uri="{BB962C8B-B14F-4D97-AF65-F5344CB8AC3E}">
        <p14:creationId xmlns:p14="http://schemas.microsoft.com/office/powerpoint/2010/main" val="39125111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 //office.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611560" y="2967335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KVAČKOVÁ, Jaromíra. </a:t>
            </a:r>
            <a:r>
              <a:rPr lang="cs-CZ" i="1" dirty="0"/>
              <a:t>Opakujeme češtinu v 8. ročníku-2.díl</a:t>
            </a:r>
            <a:r>
              <a:rPr lang="cs-CZ" dirty="0"/>
              <a:t>. Brno: Nová škola, 2001, ISBN 80-7289-029-8.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968</TotalTime>
  <Words>703</Words>
  <Application>Microsoft Office PowerPoint</Application>
  <PresentationFormat>Předvádění na obrazovce (4:3)</PresentationFormat>
  <Paragraphs>120</Paragraphs>
  <Slides>12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Urbanistický</vt:lpstr>
      <vt:lpstr>Prezentace aplikace PowerPoint</vt:lpstr>
      <vt:lpstr>Prezentace aplikace PowerPoint</vt:lpstr>
      <vt:lpstr>Prezentace aplikace PowerPoint</vt:lpstr>
      <vt:lpstr>         PRO CHYTRÉ HLAVY</vt:lpstr>
      <vt:lpstr>SKLOŇOVÁNÍ CIZÍCH JMEN VLASTNÍCH</vt:lpstr>
      <vt:lpstr>SKLOŇOVÁNÍ CIZÍCH JMEN VLASTNÍCH</vt:lpstr>
      <vt:lpstr>SKLOŇOVÁNÍ CIZÍCH JMEN VLASTNÍCH</vt:lpstr>
      <vt:lpstr>SKLOŇOVÁNÍ CIZÍCH JMEN VLASTNÍCH</vt:lpstr>
      <vt:lpstr>SKLOŇOVÁNÍ CIZÍCH VLASTNÍCH JMEN</vt:lpstr>
      <vt:lpstr>               PROCVIČENÍ</vt:lpstr>
      <vt:lpstr>               PROCVIČENÍ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benesm</cp:lastModifiedBy>
  <cp:revision>201</cp:revision>
  <dcterms:created xsi:type="dcterms:W3CDTF">2012-03-26T21:10:22Z</dcterms:created>
  <dcterms:modified xsi:type="dcterms:W3CDTF">2013-02-14T16:51:31Z</dcterms:modified>
</cp:coreProperties>
</file>