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1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73" r:id="rId15"/>
    <p:sldId id="272" r:id="rId16"/>
    <p:sldId id="260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0307919-B653-4377-A693-F811B3983B1B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46DD784-459D-4287-9894-853A3F7943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307919-B653-4377-A693-F811B3983B1B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6DD784-459D-4287-9894-853A3F7943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307919-B653-4377-A693-F811B3983B1B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6DD784-459D-4287-9894-853A3F7943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307919-B653-4377-A693-F811B3983B1B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6DD784-459D-4287-9894-853A3F7943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307919-B653-4377-A693-F811B3983B1B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6DD784-459D-4287-9894-853A3F7943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307919-B653-4377-A693-F811B3983B1B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6DD784-459D-4287-9894-853A3F7943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307919-B653-4377-A693-F811B3983B1B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6DD784-459D-4287-9894-853A3F7943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0307919-B653-4377-A693-F811B3983B1B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6DD784-459D-4287-9894-853A3F7943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0307919-B653-4377-A693-F811B3983B1B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46DD784-459D-4287-9894-853A3F7943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307919-B653-4377-A693-F811B3983B1B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6DD784-459D-4287-9894-853A3F7943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0307919-B653-4377-A693-F811B3983B1B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6DD784-459D-4287-9894-853A3F7943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0307919-B653-4377-A693-F811B3983B1B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46DD784-459D-4287-9894-853A3F79439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s/E/Y/l/H/r/J/music-note-md.png" TargetMode="External"/><Relationship Id="rId3" Type="http://schemas.openxmlformats.org/officeDocument/2006/relationships/hyperlink" Target="http://www.clker.com/cliparts/f/5/6/9/1194986632998301175funny_music_note_01.svg.med.png" TargetMode="External"/><Relationship Id="rId7" Type="http://schemas.openxmlformats.org/officeDocument/2006/relationships/hyperlink" Target="http://www.clker.com/cliparts/7/3/8/6/12344048891007139062alepando_Musical_symbol_bold.svg.med.png" TargetMode="External"/><Relationship Id="rId12" Type="http://schemas.openxmlformats.org/officeDocument/2006/relationships/hyperlink" Target="http://www.clker.com/cliparts/7/2/4/8/13424791601645582219rainbow_note-md.png" TargetMode="External"/><Relationship Id="rId2" Type="http://schemas.openxmlformats.org/officeDocument/2006/relationships/hyperlink" Target="http://www.clker.com/cliparts/9/7/e/6/11954457681289877466johnny_automatic_headphones_1.svg.med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c/c0/Graphophone1901.jpg" TargetMode="External"/><Relationship Id="rId11" Type="http://schemas.openxmlformats.org/officeDocument/2006/relationships/hyperlink" Target="http://www.clker.com/cliparts/f/4/b/8/1298581649420812415music%20note%20sh-md.png" TargetMode="External"/><Relationship Id="rId5" Type="http://schemas.openxmlformats.org/officeDocument/2006/relationships/hyperlink" Target="http://www.clker.com/cliparts/5/5/3/9/1259701003633825855mbtwms_Musical_note.svg.med.png" TargetMode="External"/><Relationship Id="rId10" Type="http://schemas.openxmlformats.org/officeDocument/2006/relationships/hyperlink" Target="http://upload.wikimedia.org/wikipedia/commons/thumb/4/42/Violin-Viola.jpg/412px-Violin-Viola.jpg" TargetMode="External"/><Relationship Id="rId4" Type="http://schemas.openxmlformats.org/officeDocument/2006/relationships/hyperlink" Target="http://www.clker.com/cliparts/v/t/F/1/6/P/note-md.png" TargetMode="External"/><Relationship Id="rId9" Type="http://schemas.openxmlformats.org/officeDocument/2006/relationships/hyperlink" Target="http://upload.wikimedia.org/wikipedia/commons/thumb/2/28/Frankfurt_Katharinenkirche_Orgelprospekt_1990.jpg/521px-Frankfurt_Katharinenkirche_Orgelprospekt_1990.jpg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ker.com/cliparts/b/9/9/e/11949846011625403840bach_ganson.svg.med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10000" dirty="0" smtClean="0">
                <a:latin typeface="Berlin Sans FB Demi" pitchFamily="34" charset="0"/>
              </a:rPr>
              <a:t>Akustika</a:t>
            </a:r>
            <a:endParaRPr lang="cs-CZ" sz="10000" dirty="0">
              <a:latin typeface="Berlin Sans FB Demi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3643314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Mgr. Eliška Nováková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ZŠ a MŠ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Nedašov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72066" y="4572008"/>
            <a:ext cx="3071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VY_32_Inovace_15NE-8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21429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17410" name="Picture 2" descr="Headphones Clip Art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1785926"/>
            <a:ext cx="2486025" cy="2847976"/>
          </a:xfrm>
          <a:prstGeom prst="rect">
            <a:avLst/>
          </a:prstGeom>
          <a:noFill/>
        </p:spPr>
      </p:pic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857232"/>
            <a:ext cx="889248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Prezentace slouží žákům jako doplněk k výkladu nového učiva - AKUSTIKA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Jedná se o úvod k probíranému učivu.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Autor: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Mgr. Eliška Nováková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únor 2013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Jazyk: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čeština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Očekávaný výstup: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žák si procvičí a upevní učivo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Speciální vzdělávací potřeby: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-žádné-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pružné těleso, zvuk, tón, hluk, rychlost zvuku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Druh učebního materiálu: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prezentace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Druh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interaktivity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aktivita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Cílová skupina: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žák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Stupeň a typ vzdělávání: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základní vzdělávání – druhý stupeň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Typická věková skupina: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9. třída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Celková velikost: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073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kB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Akustika</a:t>
            </a:r>
            <a:endParaRPr lang="cs-CZ" sz="6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14282" y="1357298"/>
            <a:ext cx="8229600" cy="876102"/>
          </a:xfrm>
        </p:spPr>
        <p:txBody>
          <a:bodyPr>
            <a:normAutofit/>
          </a:bodyPr>
          <a:lstStyle/>
          <a:p>
            <a:r>
              <a:rPr lang="cs-CZ" sz="4400" dirty="0" smtClean="0"/>
              <a:t>nauka o zvuku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596" y="2428868"/>
            <a:ext cx="5715008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Jak takový zvuk asi vzniká?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3429000"/>
            <a:ext cx="91440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Pokus:</a:t>
            </a:r>
          </a:p>
          <a:p>
            <a:r>
              <a:rPr lang="cs-CZ" sz="2800" dirty="0" smtClean="0"/>
              <a:t>Nachystej si plastové pravítko, které položíš na stůl tak, aby delší část přesahovala hranu stolu. Kratší část na stole přidrž rukou. </a:t>
            </a:r>
            <a:endParaRPr lang="cs-CZ" sz="2800" dirty="0"/>
          </a:p>
        </p:txBody>
      </p:sp>
      <p:pic>
        <p:nvPicPr>
          <p:cNvPr id="4098" name="Picture 2" descr="Funny Music Note Clip 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86512" y="357166"/>
            <a:ext cx="2343150" cy="2838450"/>
          </a:xfrm>
          <a:prstGeom prst="rect">
            <a:avLst/>
          </a:prstGeom>
          <a:noFill/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animBg="1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0955012">
            <a:off x="919512" y="3392658"/>
            <a:ext cx="7962900" cy="294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1003364">
            <a:off x="717550" y="877581"/>
            <a:ext cx="8020050" cy="276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857356" y="285728"/>
            <a:ext cx="5715008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Jak takový zvuk asi vzniká?</a:t>
            </a:r>
            <a:endParaRPr lang="cs-CZ" sz="3200" dirty="0"/>
          </a:p>
        </p:txBody>
      </p:sp>
    </p:spTree>
  </p:cSld>
  <p:clrMapOvr>
    <a:masterClrMapping/>
  </p:clrMapOvr>
  <p:transition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4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Pružné</a:t>
            </a:r>
            <a:r>
              <a:rPr kumimoji="0" lang="cs-CZ" sz="6000" b="1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těleso</a:t>
            </a:r>
            <a:endParaRPr kumimoji="0" lang="cs-CZ" sz="60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357298"/>
            <a:ext cx="9144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/>
              <a:t> </a:t>
            </a:r>
            <a:r>
              <a:rPr lang="cs-CZ" sz="2800" dirty="0" smtClean="0"/>
              <a:t>těleso, které se po ukončení působení deformační síly vrací zpět do původní polohy</a:t>
            </a:r>
          </a:p>
          <a:p>
            <a:r>
              <a:rPr lang="cs-CZ" sz="2800" dirty="0" smtClean="0"/>
              <a:t>(plastové pravítko z předešlého pokusu)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2786058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/>
              <a:t> </a:t>
            </a:r>
            <a:r>
              <a:rPr lang="cs-CZ" sz="2800" dirty="0" smtClean="0"/>
              <a:t>pokud nedochází k deformaci, těleso se nachází v </a:t>
            </a:r>
            <a:r>
              <a:rPr lang="cs-CZ" sz="2800" b="1" i="1" dirty="0" smtClean="0"/>
              <a:t>rovnovážné poloze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3857628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/>
              <a:t> </a:t>
            </a:r>
            <a:r>
              <a:rPr lang="cs-CZ" sz="2800" dirty="0" smtClean="0"/>
              <a:t>síla pružnosti – má opačný směr než deformační síla</a:t>
            </a:r>
            <a:endParaRPr lang="cs-CZ" sz="2800" dirty="0"/>
          </a:p>
        </p:txBody>
      </p:sp>
      <p:pic>
        <p:nvPicPr>
          <p:cNvPr id="3074" name="Picture 2" descr="Note Clip 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72264" y="4500570"/>
            <a:ext cx="2071702" cy="2113982"/>
          </a:xfrm>
          <a:prstGeom prst="rect">
            <a:avLst/>
          </a:prstGeom>
          <a:noFill/>
        </p:spPr>
      </p:pic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4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Zvuk</a:t>
            </a:r>
            <a:endParaRPr kumimoji="0" lang="cs-CZ" sz="60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35729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/>
              <a:t> je podélné vlnění 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2000240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/>
              <a:t> frekvence tohoto vlnění leží v intervalu </a:t>
            </a:r>
          </a:p>
          <a:p>
            <a:r>
              <a:rPr lang="cs-CZ" sz="3200" dirty="0" smtClean="0"/>
              <a:t>   </a:t>
            </a:r>
            <a:r>
              <a:rPr lang="cs-CZ" sz="3200" b="1" dirty="0" smtClean="0"/>
              <a:t>od</a:t>
            </a:r>
            <a:r>
              <a:rPr lang="cs-CZ" sz="3200" dirty="0" smtClean="0"/>
              <a:t> </a:t>
            </a:r>
            <a:r>
              <a:rPr lang="cs-CZ" sz="3200" b="1" dirty="0" smtClean="0"/>
              <a:t>16 Hz do 20 kHz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3143248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/>
              <a:t> vzniká kmitáním nebo vlněním pružných</a:t>
            </a:r>
          </a:p>
          <a:p>
            <a:r>
              <a:rPr lang="cs-CZ" sz="3200" dirty="0" smtClean="0"/>
              <a:t>   těles</a:t>
            </a:r>
            <a:endParaRPr lang="cs-CZ" sz="3200" dirty="0"/>
          </a:p>
        </p:txBody>
      </p:sp>
      <p:pic>
        <p:nvPicPr>
          <p:cNvPr id="18434" name="Picture 2" descr="Mbtwms Musical Note Clip 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58082" y="142852"/>
            <a:ext cx="1357290" cy="179162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0" y="4286256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/>
              <a:t> kmitající těleso kolem sebe stlačuje</a:t>
            </a:r>
          </a:p>
          <a:p>
            <a:r>
              <a:rPr lang="cs-CZ" sz="3200" dirty="0" smtClean="0"/>
              <a:t>   a zřeďuje vzduch</a:t>
            </a:r>
            <a:endParaRPr lang="cs-CZ" sz="3200" dirty="0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Soubor:Graphophone19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42" y="2914650"/>
            <a:ext cx="3781425" cy="3943350"/>
          </a:xfrm>
          <a:prstGeom prst="rect">
            <a:avLst/>
          </a:prstGeom>
          <a:noFill/>
        </p:spPr>
      </p:pic>
      <p:sp>
        <p:nvSpPr>
          <p:cNvPr id="2" name="Nadpis 4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Zvuk</a:t>
            </a:r>
            <a:endParaRPr kumimoji="0" lang="cs-CZ" sz="60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28586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200" dirty="0" smtClean="0"/>
              <a:t> pokud chceme slyšet zvuk, musí existovat: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2071678"/>
            <a:ext cx="6500858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a) zdroj zvuku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2786058"/>
            <a:ext cx="6500858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) prostředí, kterým se zvuk šíří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3500438"/>
            <a:ext cx="6500858" cy="5847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/>
              <a:t>c</a:t>
            </a:r>
            <a:r>
              <a:rPr lang="cs-CZ" sz="3200" dirty="0" smtClean="0"/>
              <a:t>) zdravý sluch</a:t>
            </a:r>
            <a:endParaRPr lang="cs-CZ" sz="3200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4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Zvuk</a:t>
            </a:r>
            <a:endParaRPr kumimoji="0" lang="cs-CZ" sz="60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35729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200" dirty="0" smtClean="0"/>
              <a:t> můžeme ho rozdělit do dvou skupin:</a:t>
            </a:r>
            <a:endParaRPr lang="cs-CZ" sz="3200" dirty="0"/>
          </a:p>
        </p:txBody>
      </p:sp>
      <p:sp>
        <p:nvSpPr>
          <p:cNvPr id="5" name="Elipsa 4"/>
          <p:cNvSpPr/>
          <p:nvPr/>
        </p:nvSpPr>
        <p:spPr>
          <a:xfrm>
            <a:off x="428596" y="2071678"/>
            <a:ext cx="3143272" cy="107157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HLUK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143372" y="2071678"/>
            <a:ext cx="3143272" cy="107157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TÓN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3857628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HLUK: vzniká nepravidelným chvěním zdroje</a:t>
            </a:r>
          </a:p>
          <a:p>
            <a:r>
              <a:rPr lang="cs-CZ" sz="3200" dirty="0" smtClean="0"/>
              <a:t>TÓN: vzniká pravidelným chvěním zdroje</a:t>
            </a:r>
            <a:endParaRPr lang="cs-CZ" sz="3200" dirty="0"/>
          </a:p>
        </p:txBody>
      </p:sp>
      <p:pic>
        <p:nvPicPr>
          <p:cNvPr id="20482" name="Picture 2" descr="Musical Symbol Bold Clip 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00958" y="0"/>
            <a:ext cx="1455192" cy="1500198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4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Vlastnosti zvuku</a:t>
            </a:r>
            <a:endParaRPr kumimoji="0" lang="cs-CZ" sz="60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9458" name="Picture 2" descr="Note Clip 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84" y="285728"/>
            <a:ext cx="2800350" cy="2857500"/>
          </a:xfrm>
          <a:prstGeom prst="rect">
            <a:avLst/>
          </a:prstGeom>
          <a:noFill/>
        </p:spPr>
      </p:pic>
      <p:sp>
        <p:nvSpPr>
          <p:cNvPr id="4" name="Zaoblený obdélník 3"/>
          <p:cNvSpPr/>
          <p:nvPr/>
        </p:nvSpPr>
        <p:spPr>
          <a:xfrm>
            <a:off x="928662" y="1428736"/>
            <a:ext cx="4357718" cy="10715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VÝŠKA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928662" y="2714620"/>
            <a:ext cx="4357718" cy="10715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BARVA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928662" y="4000504"/>
            <a:ext cx="4357718" cy="10715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HLASITOST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4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Vlastnosti zvuku</a:t>
            </a:r>
            <a:endParaRPr kumimoji="0" lang="cs-CZ" sz="60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928662" y="1428736"/>
            <a:ext cx="4357718" cy="10715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VÝŠKA 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24578" name="Picture 2" descr="Music Note Clip 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29454" y="285728"/>
            <a:ext cx="1985958" cy="214425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2857496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200" dirty="0" smtClean="0"/>
              <a:t> určena frekvencí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342900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200" dirty="0" smtClean="0"/>
              <a:t> čím vyšší je frekvence, tím vyšší je tón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4000504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200" dirty="0" smtClean="0"/>
              <a:t> obecně platí, že menší tělesa kmitají s vyšší frekvencí (př. </a:t>
            </a:r>
            <a:r>
              <a:rPr lang="cs-CZ" sz="3200" dirty="0"/>
              <a:t>h</a:t>
            </a:r>
            <a:r>
              <a:rPr lang="cs-CZ" sz="3200" dirty="0" smtClean="0"/>
              <a:t>udební nástroje)</a:t>
            </a:r>
            <a:endParaRPr lang="cs-CZ" sz="3200" dirty="0"/>
          </a:p>
        </p:txBody>
      </p:sp>
      <p:pic>
        <p:nvPicPr>
          <p:cNvPr id="8" name="Picture 2" descr="Soubor:Frankfurt Katharinenkirche Orgelprospekt 199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4978971"/>
            <a:ext cx="1631623" cy="1879029"/>
          </a:xfrm>
          <a:prstGeom prst="rect">
            <a:avLst/>
          </a:prstGeom>
          <a:noFill/>
        </p:spPr>
      </p:pic>
      <p:pic>
        <p:nvPicPr>
          <p:cNvPr id="9" name="Picture 4" descr="Soubor:Violin-Viola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72264" y="4587266"/>
            <a:ext cx="1559237" cy="2270734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4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Vlastnosti zvuku</a:t>
            </a:r>
            <a:endParaRPr kumimoji="0" lang="cs-CZ" sz="60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 descr="Music Note Clip 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29454" y="285728"/>
            <a:ext cx="1985958" cy="2144259"/>
          </a:xfrm>
          <a:prstGeom prst="rect">
            <a:avLst/>
          </a:prstGeom>
          <a:noFill/>
        </p:spPr>
      </p:pic>
      <p:sp>
        <p:nvSpPr>
          <p:cNvPr id="4" name="Zaoblený obdélník 3"/>
          <p:cNvSpPr/>
          <p:nvPr/>
        </p:nvSpPr>
        <p:spPr>
          <a:xfrm>
            <a:off x="1000100" y="1357298"/>
            <a:ext cx="4357718" cy="10715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BARVA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2928934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200" dirty="0" smtClean="0"/>
              <a:t> je určena časovým průběhem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/>
              <a:t> </a:t>
            </a:r>
            <a:r>
              <a:rPr lang="cs-CZ" sz="3200" dirty="0" smtClean="0"/>
              <a:t>hudební nástroje o stejné výšce se mohou </a:t>
            </a:r>
          </a:p>
          <a:p>
            <a:r>
              <a:rPr lang="cs-CZ" sz="3200" dirty="0" smtClean="0"/>
              <a:t>  lišit zabarvením </a:t>
            </a:r>
            <a:endParaRPr lang="cs-CZ" sz="32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4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60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Šíření</a:t>
            </a:r>
            <a:r>
              <a:rPr kumimoji="0" lang="cs-CZ" sz="6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zvuku</a:t>
            </a:r>
            <a:endParaRPr kumimoji="0" lang="cs-CZ" sz="60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5602" name="Picture 2" descr="Music Note Sh Imag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00826" y="0"/>
            <a:ext cx="2857500" cy="2857500"/>
          </a:xfrm>
          <a:prstGeom prst="rect">
            <a:avLst/>
          </a:prstGeom>
          <a:noFill/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00034" y="1142984"/>
          <a:ext cx="6429420" cy="46358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14710"/>
                <a:gridCol w="3214710"/>
              </a:tblGrid>
              <a:tr h="73819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Prostředí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Rychlost zvuku (m/s)</a:t>
                      </a:r>
                      <a:endParaRPr lang="cs-CZ" sz="2800" dirty="0"/>
                    </a:p>
                  </a:txBody>
                  <a:tcPr anchor="ctr"/>
                </a:tc>
              </a:tr>
              <a:tr h="73819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Vzduch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340</a:t>
                      </a:r>
                      <a:endParaRPr lang="cs-CZ" sz="2800" dirty="0"/>
                    </a:p>
                  </a:txBody>
                  <a:tcPr anchor="ctr"/>
                </a:tc>
              </a:tr>
              <a:tr h="73819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Voda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1 500</a:t>
                      </a:r>
                      <a:endParaRPr lang="cs-CZ" sz="2800" dirty="0"/>
                    </a:p>
                  </a:txBody>
                  <a:tcPr anchor="ctr"/>
                </a:tc>
              </a:tr>
              <a:tr h="73819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Led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3 200</a:t>
                      </a:r>
                      <a:endParaRPr lang="cs-CZ" sz="2800" dirty="0"/>
                    </a:p>
                  </a:txBody>
                  <a:tcPr anchor="ctr"/>
                </a:tc>
              </a:tr>
              <a:tr h="73819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Rtuť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1 450</a:t>
                      </a:r>
                      <a:endParaRPr lang="cs-CZ" sz="2800" dirty="0"/>
                    </a:p>
                  </a:txBody>
                  <a:tcPr anchor="ctr"/>
                </a:tc>
              </a:tr>
              <a:tr h="73819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Sklo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5 200</a:t>
                      </a:r>
                      <a:endParaRPr lang="cs-CZ" sz="2800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ransition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4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Procvičování:</a:t>
            </a:r>
            <a:endParaRPr kumimoji="0" lang="cs-CZ" sz="60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7650" name="Picture 2" descr="Rainbow Note Imag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05550" y="0"/>
            <a:ext cx="2838450" cy="28575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0" y="1357298"/>
            <a:ext cx="707233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Popiš, jak vzniká zvuk u následujících hudebních nástrojů: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2857496"/>
            <a:ext cx="91440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800" dirty="0" smtClean="0"/>
              <a:t> klavír: …………………………………………………….</a:t>
            </a:r>
          </a:p>
          <a:p>
            <a:pPr>
              <a:buFont typeface="Courier New" pitchFamily="49" charset="0"/>
              <a:buChar char="o"/>
            </a:pPr>
            <a:r>
              <a:rPr lang="cs-CZ" sz="2800" dirty="0"/>
              <a:t> </a:t>
            </a:r>
            <a:r>
              <a:rPr lang="cs-CZ" sz="2800" dirty="0" smtClean="0"/>
              <a:t>housle: …………………………………………………..</a:t>
            </a:r>
          </a:p>
          <a:p>
            <a:pPr>
              <a:buFont typeface="Courier New" pitchFamily="49" charset="0"/>
              <a:buChar char="o"/>
            </a:pPr>
            <a:r>
              <a:rPr lang="cs-CZ" sz="2800" dirty="0" smtClean="0"/>
              <a:t> triangl: …………………………………………………..</a:t>
            </a:r>
          </a:p>
          <a:p>
            <a:pPr>
              <a:buFont typeface="Courier New" pitchFamily="49" charset="0"/>
              <a:buChar char="o"/>
            </a:pPr>
            <a:r>
              <a:rPr lang="cs-CZ" sz="2800" dirty="0"/>
              <a:t> </a:t>
            </a:r>
            <a:r>
              <a:rPr lang="cs-CZ" sz="2800" dirty="0" smtClean="0"/>
              <a:t>kytara: …………………………………………………..</a:t>
            </a:r>
          </a:p>
          <a:p>
            <a:pPr>
              <a:buFont typeface="Courier New" pitchFamily="49" charset="0"/>
              <a:buChar char="o"/>
            </a:pPr>
            <a:r>
              <a:rPr lang="cs-CZ" sz="2800" dirty="0"/>
              <a:t> </a:t>
            </a:r>
            <a:r>
              <a:rPr lang="cs-CZ" sz="2800" dirty="0" smtClean="0"/>
              <a:t>trubka: …………………………………………………..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14480" y="2786058"/>
            <a:ext cx="72152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s</a:t>
            </a:r>
            <a:r>
              <a:rPr lang="cs-CZ" sz="2400" dirty="0" smtClean="0">
                <a:solidFill>
                  <a:srgbClr val="FF0000"/>
                </a:solidFill>
              </a:rPr>
              <a:t>truna se rozkmitá úderem kladívka na strunu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28762" y="3214686"/>
            <a:ext cx="72152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s</a:t>
            </a:r>
            <a:r>
              <a:rPr lang="cs-CZ" sz="2400" dirty="0" smtClean="0">
                <a:solidFill>
                  <a:srgbClr val="FF0000"/>
                </a:solidFill>
              </a:rPr>
              <a:t>truna se rozechvívá třením smyčce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28762" y="3643314"/>
            <a:ext cx="72152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n</a:t>
            </a:r>
            <a:r>
              <a:rPr lang="cs-CZ" sz="2400" dirty="0" smtClean="0">
                <a:solidFill>
                  <a:srgbClr val="FF0000"/>
                </a:solidFill>
              </a:rPr>
              <a:t>ástroj se rozvibruje úderem paličky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14480" y="4071942"/>
            <a:ext cx="72152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s</a:t>
            </a:r>
            <a:r>
              <a:rPr lang="cs-CZ" sz="2400" dirty="0" smtClean="0">
                <a:solidFill>
                  <a:srgbClr val="FF0000"/>
                </a:solidFill>
              </a:rPr>
              <a:t>truna se rozkmitá drnkáním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14480" y="4572008"/>
            <a:ext cx="72152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v</a:t>
            </a:r>
            <a:r>
              <a:rPr lang="cs-CZ" dirty="0" smtClean="0">
                <a:solidFill>
                  <a:srgbClr val="FF0000"/>
                </a:solidFill>
              </a:rPr>
              <a:t>zduch se rozechvěje kmitáním rtů přitisknutých k nátrubku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4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Procvičování:</a:t>
            </a:r>
            <a:endParaRPr kumimoji="0" lang="cs-CZ" sz="60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1571612"/>
            <a:ext cx="91440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…………………………… je takové těleso, které se po působení deformační síly vrací do své původní polohy.   ………………. = nauka o zvuku. Zvuk je podélné vlnění s frekvencí …………………………..</a:t>
            </a:r>
          </a:p>
          <a:p>
            <a:r>
              <a:rPr lang="cs-CZ" sz="2800" dirty="0" smtClean="0"/>
              <a:t>Zvukům vyvolaným pravidelným chvěním zdroje říkáme ……….. a zvukům vyvolaným nepravidelným chvěním zdroje říkáme …………..   …………….. je vlastnost zvuku určena frekvencí. Ve vzduchu se zvuk šíří rychlostí ………………. 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910" y="1500174"/>
            <a:ext cx="33575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Pružné těleso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43042" y="2357430"/>
            <a:ext cx="33575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Akustika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14876" y="2786058"/>
            <a:ext cx="4000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 16 Hz do 20 kHz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71604" y="3643314"/>
            <a:ext cx="12144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tón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14810" y="4071942"/>
            <a:ext cx="12144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hluk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72198" y="4071942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Výška tónu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86116" y="4857760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340 m/s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Bach Cartoon Bust Clip 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43636" y="5010038"/>
            <a:ext cx="1785950" cy="18479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vhodným doplňkem k výkladu nového učiva - AKUSTIKA. Jedná se o úvod </a:t>
            </a:r>
          </a:p>
          <a:p>
            <a:pPr>
              <a:buNone/>
            </a:pPr>
            <a:r>
              <a:rPr lang="cs-CZ" dirty="0" smtClean="0"/>
              <a:t>	k danému učivu.</a:t>
            </a:r>
          </a:p>
          <a:p>
            <a:r>
              <a:rPr lang="cs-CZ" dirty="0" smtClean="0"/>
              <a:t>Lze ji využít i jako samostudium.</a:t>
            </a:r>
          </a:p>
          <a:p>
            <a:r>
              <a:rPr lang="cs-CZ" dirty="0" smtClean="0"/>
              <a:t>Konec prezentace je věnován opakování, které je doplněno i o řešení. Slouží žákům k okamžité kontrole.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42984"/>
            <a:ext cx="8229600" cy="4876630"/>
          </a:xfrm>
        </p:spPr>
        <p:txBody>
          <a:bodyPr>
            <a:normAutofit/>
          </a:bodyPr>
          <a:lstStyle/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clker.com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cliparts</a:t>
            </a:r>
            <a:r>
              <a:rPr lang="cs-CZ" sz="1400" dirty="0" smtClean="0">
                <a:hlinkClick r:id="rId2"/>
              </a:rPr>
              <a:t>/9/7/e/6/11954457681289877466johnny_</a:t>
            </a:r>
            <a:r>
              <a:rPr lang="cs-CZ" sz="1400" dirty="0" err="1" smtClean="0">
                <a:hlinkClick r:id="rId2"/>
              </a:rPr>
              <a:t>automatic</a:t>
            </a:r>
            <a:r>
              <a:rPr lang="cs-CZ" sz="1400" dirty="0" smtClean="0">
                <a:hlinkClick r:id="rId2"/>
              </a:rPr>
              <a:t>_</a:t>
            </a:r>
            <a:r>
              <a:rPr lang="cs-CZ" sz="1400" dirty="0" err="1" smtClean="0">
                <a:hlinkClick r:id="rId2"/>
              </a:rPr>
              <a:t>headphones</a:t>
            </a:r>
            <a:r>
              <a:rPr lang="cs-CZ" sz="1400" dirty="0" smtClean="0">
                <a:hlinkClick r:id="rId2"/>
              </a:rPr>
              <a:t>_1.svg.med.png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clker.com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cliparts</a:t>
            </a:r>
            <a:r>
              <a:rPr lang="cs-CZ" sz="1400" dirty="0" smtClean="0">
                <a:hlinkClick r:id="rId3"/>
              </a:rPr>
              <a:t>/f/5/6/9/1194986632998301175funny_music_</a:t>
            </a:r>
            <a:r>
              <a:rPr lang="cs-CZ" sz="1400" dirty="0" err="1" smtClean="0">
                <a:hlinkClick r:id="rId3"/>
              </a:rPr>
              <a:t>note</a:t>
            </a:r>
            <a:r>
              <a:rPr lang="cs-CZ" sz="1400" dirty="0" smtClean="0">
                <a:hlinkClick r:id="rId3"/>
              </a:rPr>
              <a:t>_01.svg.med.png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clker.com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cliparts</a:t>
            </a:r>
            <a:r>
              <a:rPr lang="cs-CZ" sz="1400" dirty="0" smtClean="0">
                <a:hlinkClick r:id="rId4"/>
              </a:rPr>
              <a:t>/v/t/F/1/6/P/</a:t>
            </a:r>
            <a:r>
              <a:rPr lang="cs-CZ" sz="1400" dirty="0" err="1" smtClean="0">
                <a:hlinkClick r:id="rId4"/>
              </a:rPr>
              <a:t>note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md.png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clker.com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cliparts</a:t>
            </a:r>
            <a:r>
              <a:rPr lang="cs-CZ" sz="1400" dirty="0" smtClean="0">
                <a:hlinkClick r:id="rId5"/>
              </a:rPr>
              <a:t>/5/5/3/9/1259701003633825855mbtwms_Musical_</a:t>
            </a:r>
            <a:r>
              <a:rPr lang="cs-CZ" sz="1400" dirty="0" err="1" smtClean="0">
                <a:hlinkClick r:id="rId5"/>
              </a:rPr>
              <a:t>note.svg.med.png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http://upload.wikimedia.org/wikipedia/commons/c/c0/Graphophone1901.jpg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http://www.</a:t>
            </a:r>
            <a:r>
              <a:rPr lang="cs-CZ" sz="1400" dirty="0" err="1" smtClean="0">
                <a:hlinkClick r:id="rId7"/>
              </a:rPr>
              <a:t>clker.com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cliparts</a:t>
            </a:r>
            <a:r>
              <a:rPr lang="cs-CZ" sz="1400" dirty="0" smtClean="0">
                <a:hlinkClick r:id="rId7"/>
              </a:rPr>
              <a:t>/7/3/8/6/12344048891007139062alepando_Musical_symbol_</a:t>
            </a:r>
            <a:r>
              <a:rPr lang="cs-CZ" sz="1400" dirty="0" err="1" smtClean="0">
                <a:hlinkClick r:id="rId7"/>
              </a:rPr>
              <a:t>bold.svg.med.png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http://www.</a:t>
            </a:r>
            <a:r>
              <a:rPr lang="cs-CZ" sz="1400" dirty="0" err="1" smtClean="0">
                <a:hlinkClick r:id="rId8"/>
              </a:rPr>
              <a:t>clker.com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cliparts</a:t>
            </a:r>
            <a:r>
              <a:rPr lang="cs-CZ" sz="1400" dirty="0" smtClean="0">
                <a:hlinkClick r:id="rId8"/>
              </a:rPr>
              <a:t>/E/Y/l/H/r/J/music-</a:t>
            </a:r>
            <a:r>
              <a:rPr lang="cs-CZ" sz="1400" dirty="0" err="1" smtClean="0">
                <a:hlinkClick r:id="rId8"/>
              </a:rPr>
              <a:t>note</a:t>
            </a:r>
            <a:r>
              <a:rPr lang="cs-CZ" sz="1400" dirty="0" smtClean="0">
                <a:hlinkClick r:id="rId8"/>
              </a:rPr>
              <a:t>-</a:t>
            </a:r>
            <a:r>
              <a:rPr lang="cs-CZ" sz="1400" dirty="0" err="1" smtClean="0">
                <a:hlinkClick r:id="rId8"/>
              </a:rPr>
              <a:t>md.png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http://upload.wikimedia.org/wikipedia/commons/thumb/2/28/Frankfurt_Katharinenkirche_Orgelprospekt_1990.jpg/521px-Frankfurt_Katharinenkirche_Orgelprospekt_1990.jpg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http://upload.wikimedia.org/wikipedia/commons/thumb/4/42/Violin-Viola.jpg/412px-Violin-Viola.jpg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http://www.</a:t>
            </a:r>
            <a:r>
              <a:rPr lang="cs-CZ" sz="1400" dirty="0" err="1" smtClean="0">
                <a:hlinkClick r:id="rId11"/>
              </a:rPr>
              <a:t>clker.com</a:t>
            </a:r>
            <a:r>
              <a:rPr lang="cs-CZ" sz="1400" dirty="0" smtClean="0">
                <a:hlinkClick r:id="rId11"/>
              </a:rPr>
              <a:t>/</a:t>
            </a:r>
            <a:r>
              <a:rPr lang="cs-CZ" sz="1400" dirty="0" err="1" smtClean="0">
                <a:hlinkClick r:id="rId11"/>
              </a:rPr>
              <a:t>cliparts</a:t>
            </a:r>
            <a:r>
              <a:rPr lang="cs-CZ" sz="1400" dirty="0" smtClean="0">
                <a:hlinkClick r:id="rId11"/>
              </a:rPr>
              <a:t>/f/4/b/8/1298581649420812415music%20note%20sh-</a:t>
            </a:r>
            <a:r>
              <a:rPr lang="cs-CZ" sz="1400" dirty="0" err="1" smtClean="0">
                <a:hlinkClick r:id="rId11"/>
              </a:rPr>
              <a:t>md.png</a:t>
            </a:r>
            <a:endParaRPr lang="cs-CZ" sz="1400" dirty="0" smtClean="0"/>
          </a:p>
          <a:p>
            <a:r>
              <a:rPr lang="cs-CZ" sz="1400" dirty="0" smtClean="0">
                <a:hlinkClick r:id="rId12"/>
              </a:rPr>
              <a:t>http://www.</a:t>
            </a:r>
            <a:r>
              <a:rPr lang="cs-CZ" sz="1400" dirty="0" err="1" smtClean="0">
                <a:hlinkClick r:id="rId12"/>
              </a:rPr>
              <a:t>clker.com</a:t>
            </a:r>
            <a:r>
              <a:rPr lang="cs-CZ" sz="1400" dirty="0" smtClean="0">
                <a:hlinkClick r:id="rId12"/>
              </a:rPr>
              <a:t>/</a:t>
            </a:r>
            <a:r>
              <a:rPr lang="cs-CZ" sz="1400" dirty="0" err="1" smtClean="0">
                <a:hlinkClick r:id="rId12"/>
              </a:rPr>
              <a:t>cliparts</a:t>
            </a:r>
            <a:r>
              <a:rPr lang="cs-CZ" sz="1400" dirty="0" smtClean="0">
                <a:hlinkClick r:id="rId12"/>
              </a:rPr>
              <a:t>/7/2/4/8/13424791601645582219rainbow_</a:t>
            </a:r>
            <a:r>
              <a:rPr lang="cs-CZ" sz="1400" dirty="0" err="1" smtClean="0">
                <a:hlinkClick r:id="rId12"/>
              </a:rPr>
              <a:t>note</a:t>
            </a:r>
            <a:r>
              <a:rPr lang="cs-CZ" sz="1400" dirty="0" smtClean="0">
                <a:hlinkClick r:id="rId12"/>
              </a:rPr>
              <a:t>-</a:t>
            </a:r>
            <a:r>
              <a:rPr lang="cs-CZ" sz="1400" dirty="0" err="1" smtClean="0">
                <a:hlinkClick r:id="rId12"/>
              </a:rPr>
              <a:t>md.png</a:t>
            </a:r>
            <a:endParaRPr lang="cs-CZ" sz="1400" dirty="0" smtClean="0"/>
          </a:p>
          <a:p>
            <a:endParaRPr lang="cs-CZ" sz="1400" dirty="0" smtClean="0"/>
          </a:p>
          <a:p>
            <a:pPr>
              <a:buNone/>
            </a:pP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214422"/>
            <a:ext cx="8229600" cy="4525963"/>
          </a:xfrm>
        </p:spPr>
        <p:txBody>
          <a:bodyPr>
            <a:normAutofit/>
          </a:bodyPr>
          <a:lstStyle/>
          <a:p>
            <a:r>
              <a:rPr lang="cs-CZ" sz="1400" i="1" dirty="0" smtClean="0"/>
              <a:t>Fyzika 8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2009. ISBN 80-7238-525-9.</a:t>
            </a:r>
          </a:p>
          <a:p>
            <a:r>
              <a:rPr lang="cs-CZ" sz="1400" i="1" dirty="0" smtClean="0"/>
              <a:t>Fyzika II pracovní sešit 2. díl</a:t>
            </a:r>
            <a:r>
              <a:rPr lang="cs-CZ" sz="1400" dirty="0" smtClean="0"/>
              <a:t>. Olomouc: </a:t>
            </a:r>
            <a:r>
              <a:rPr lang="cs-CZ" sz="1400" dirty="0" err="1" smtClean="0"/>
              <a:t>Prodos</a:t>
            </a:r>
            <a:r>
              <a:rPr lang="cs-CZ" sz="1400" dirty="0" smtClean="0"/>
              <a:t>, 2009. ISBN 978-80-7230-247-5.</a:t>
            </a:r>
          </a:p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clker.com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cliparts</a:t>
            </a:r>
            <a:r>
              <a:rPr lang="cs-CZ" sz="1400" dirty="0" smtClean="0">
                <a:hlinkClick r:id="rId2"/>
              </a:rPr>
              <a:t>/b/9/9/e/11949846011625403840bach_</a:t>
            </a:r>
            <a:r>
              <a:rPr lang="cs-CZ" sz="1400" dirty="0" err="1" smtClean="0">
                <a:hlinkClick r:id="rId2"/>
              </a:rPr>
              <a:t>ganson.svg.med.png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201</TotalTime>
  <Words>605</Words>
  <Application>Microsoft Office PowerPoint</Application>
  <PresentationFormat>Předvádění na obrazovce (4:3)</PresentationFormat>
  <Paragraphs>118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Shluk</vt:lpstr>
      <vt:lpstr>Akustika</vt:lpstr>
      <vt:lpstr>Snímek 2</vt:lpstr>
      <vt:lpstr>Akustika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Metodika</vt:lpstr>
      <vt:lpstr>Zdroje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Akustika</dc:title>
  <dc:creator>Eliška</dc:creator>
  <cp:lastModifiedBy>Eliška</cp:lastModifiedBy>
  <cp:revision>75</cp:revision>
  <dcterms:created xsi:type="dcterms:W3CDTF">2013-02-12T13:43:07Z</dcterms:created>
  <dcterms:modified xsi:type="dcterms:W3CDTF">2013-02-12T17:05:10Z</dcterms:modified>
</cp:coreProperties>
</file>