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60" r:id="rId7"/>
    <p:sldId id="263" r:id="rId8"/>
    <p:sldId id="262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CC6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2CC6E"/>
            </a:gs>
            <a:gs pos="100000">
              <a:schemeClr val="accent6">
                <a:lumMod val="7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8044682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VY_32_INOVACE_03_ANGLIČTINA V. ROČNÍK_COMPARATIVES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7477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451903959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správnému používání druhého stupně přídavných jmen.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Angličtina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porovnat základní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vlastnosti předmětů – velikost, stáří, váhu, čistotu, rychlost….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Bigger,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older, heavier, dirtier, slower ..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306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764704"/>
            <a:ext cx="8206680" cy="1470025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3600" b="1" dirty="0" smtClean="0"/>
              <a:t>Druhý stupeň </a:t>
            </a:r>
            <a:r>
              <a:rPr lang="cs-CZ" sz="3600" dirty="0" smtClean="0"/>
              <a:t>jednoslabičných </a:t>
            </a:r>
            <a:r>
              <a:rPr lang="cs-CZ" sz="3600" dirty="0"/>
              <a:t>a dvojslabičných </a:t>
            </a:r>
            <a:r>
              <a:rPr lang="cs-CZ" sz="3600" dirty="0" smtClean="0"/>
              <a:t>přídavných jmen zakončených na -y tvoříme příponou  </a:t>
            </a:r>
            <a:r>
              <a:rPr lang="cs-CZ" sz="3600" b="1" dirty="0" smtClean="0"/>
              <a:t>-</a:t>
            </a:r>
            <a:r>
              <a:rPr lang="cs-CZ" sz="3600" b="1" dirty="0" smtClean="0"/>
              <a:t>er</a:t>
            </a:r>
            <a:r>
              <a:rPr lang="cs-CZ" sz="3600" b="1" dirty="0" smtClean="0"/>
              <a:t>. </a:t>
            </a:r>
            <a:endParaRPr lang="cs-CZ" sz="3600" b="1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39552" y="2924944"/>
            <a:ext cx="6624736" cy="3600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/>
                </a:solidFill>
              </a:rPr>
              <a:t>old</a:t>
            </a:r>
            <a:r>
              <a:rPr lang="cs-CZ" dirty="0" smtClean="0">
                <a:solidFill>
                  <a:schemeClr val="tx1"/>
                </a:solidFill>
              </a:rPr>
              <a:t>		</a:t>
            </a:r>
            <a:r>
              <a:rPr lang="cs-CZ" dirty="0" smtClean="0">
                <a:solidFill>
                  <a:schemeClr val="tx1"/>
                </a:solidFill>
              </a:rPr>
              <a:t>older</a:t>
            </a:r>
            <a:r>
              <a:rPr lang="cs-CZ" dirty="0" smtClean="0">
                <a:solidFill>
                  <a:schemeClr val="tx1"/>
                </a:solidFill>
              </a:rPr>
              <a:t>		starší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slow</a:t>
            </a:r>
            <a:r>
              <a:rPr lang="cs-CZ" dirty="0" smtClean="0">
                <a:solidFill>
                  <a:schemeClr val="tx1"/>
                </a:solidFill>
              </a:rPr>
              <a:t>		</a:t>
            </a:r>
            <a:r>
              <a:rPr lang="cs-CZ" dirty="0" smtClean="0">
                <a:solidFill>
                  <a:schemeClr val="tx1"/>
                </a:solidFill>
              </a:rPr>
              <a:t>slower</a:t>
            </a:r>
            <a:r>
              <a:rPr lang="cs-CZ" dirty="0" smtClean="0">
                <a:solidFill>
                  <a:schemeClr val="tx1"/>
                </a:solidFill>
              </a:rPr>
              <a:t>	pomalejší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cheap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cheaper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evnější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cold</a:t>
            </a:r>
            <a:r>
              <a:rPr lang="cs-CZ" dirty="0" smtClean="0">
                <a:solidFill>
                  <a:schemeClr val="tx1"/>
                </a:solidFill>
              </a:rPr>
              <a:t>		</a:t>
            </a:r>
            <a:r>
              <a:rPr lang="cs-CZ" dirty="0" smtClean="0">
                <a:solidFill>
                  <a:schemeClr val="tx1"/>
                </a:solidFill>
              </a:rPr>
              <a:t>colder</a:t>
            </a:r>
            <a:r>
              <a:rPr lang="cs-CZ" dirty="0" smtClean="0">
                <a:solidFill>
                  <a:schemeClr val="tx1"/>
                </a:solidFill>
              </a:rPr>
              <a:t>	studenější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strong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stronger</a:t>
            </a:r>
            <a:r>
              <a:rPr lang="cs-CZ" dirty="0" smtClean="0">
                <a:solidFill>
                  <a:schemeClr val="tx1"/>
                </a:solidFill>
              </a:rPr>
              <a:t>	silnější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Marcela\AppData\Local\Microsoft\Windows\Temporary Internet Files\Content.IE5\NR9YRAW8\MP9004278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085" y="2276872"/>
            <a:ext cx="2873263" cy="1887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Pravopisné změny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Koncové nevyslovované -e odpadá: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nice		</a:t>
            </a:r>
            <a:r>
              <a:rPr lang="cs-CZ" dirty="0" smtClean="0"/>
              <a:t>nicer</a:t>
            </a:r>
            <a:r>
              <a:rPr lang="cs-CZ" dirty="0" smtClean="0"/>
              <a:t>		hezčí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 </a:t>
            </a:r>
            <a:r>
              <a:rPr lang="cs-CZ" dirty="0" smtClean="0"/>
              <a:t>late</a:t>
            </a:r>
            <a:r>
              <a:rPr lang="cs-CZ" dirty="0" smtClean="0"/>
              <a:t>		</a:t>
            </a:r>
            <a:r>
              <a:rPr lang="cs-CZ" dirty="0" smtClean="0"/>
              <a:t>later</a:t>
            </a:r>
            <a:r>
              <a:rPr lang="cs-CZ" dirty="0" smtClean="0"/>
              <a:t>		pozdější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/>
              <a:t>large</a:t>
            </a:r>
            <a:r>
              <a:rPr lang="cs-CZ" dirty="0" smtClean="0"/>
              <a:t>		</a:t>
            </a:r>
            <a:r>
              <a:rPr lang="cs-CZ" dirty="0" smtClean="0"/>
              <a:t>larger</a:t>
            </a:r>
            <a:r>
              <a:rPr lang="cs-CZ" dirty="0" smtClean="0"/>
              <a:t>	větší (plochou)</a:t>
            </a:r>
            <a:endParaRPr lang="cs-CZ" dirty="0"/>
          </a:p>
        </p:txBody>
      </p:sp>
      <p:pic>
        <p:nvPicPr>
          <p:cNvPr id="4098" name="Picture 2" descr="C:\Users\Marcela\AppData\Local\Microsoft\Windows\Temporary Internet Files\Content.IE5\3K0XX8LH\MP9004003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81127"/>
            <a:ext cx="3028283" cy="2018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3370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2. Koncové </a:t>
            </a:r>
            <a:r>
              <a:rPr lang="cs-CZ" dirty="0"/>
              <a:t>-</a:t>
            </a:r>
            <a:r>
              <a:rPr lang="cs-CZ" dirty="0" smtClean="0"/>
              <a:t>y se po souhlásce mění na -i: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easy</a:t>
            </a:r>
            <a:r>
              <a:rPr lang="cs-CZ" dirty="0" smtClean="0"/>
              <a:t>		</a:t>
            </a:r>
            <a:r>
              <a:rPr lang="cs-CZ" dirty="0" smtClean="0"/>
              <a:t>easier</a:t>
            </a:r>
            <a:r>
              <a:rPr lang="cs-CZ" dirty="0" smtClean="0"/>
              <a:t>		snadnější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heavy</a:t>
            </a:r>
            <a:r>
              <a:rPr lang="cs-CZ" dirty="0" smtClean="0"/>
              <a:t>		</a:t>
            </a:r>
            <a:r>
              <a:rPr lang="cs-CZ" dirty="0" smtClean="0"/>
              <a:t>heavier</a:t>
            </a:r>
            <a:r>
              <a:rPr lang="cs-CZ" dirty="0" smtClean="0"/>
              <a:t>		těžší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happy		</a:t>
            </a:r>
            <a:r>
              <a:rPr lang="cs-CZ" dirty="0" smtClean="0"/>
              <a:t>happier</a:t>
            </a:r>
            <a:r>
              <a:rPr lang="cs-CZ" dirty="0" smtClean="0"/>
              <a:t>		šťastnější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dirty</a:t>
            </a:r>
            <a:r>
              <a:rPr lang="cs-CZ" dirty="0" smtClean="0"/>
              <a:t>		</a:t>
            </a:r>
            <a:r>
              <a:rPr lang="cs-CZ" dirty="0" smtClean="0"/>
              <a:t>dirtier</a:t>
            </a:r>
            <a:r>
              <a:rPr lang="cs-CZ" dirty="0" smtClean="0"/>
              <a:t>		špinavější</a:t>
            </a:r>
            <a:endParaRPr lang="cs-CZ" dirty="0"/>
          </a:p>
        </p:txBody>
      </p:sp>
      <p:pic>
        <p:nvPicPr>
          <p:cNvPr id="3074" name="Picture 2" descr="C:\Users\Marcela\AppData\Local\Microsoft\Windows\Temporary Internet Files\Content.IE5\NR9YRAW8\MP900439311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14"/>
          <a:stretch/>
        </p:blipFill>
        <p:spPr bwMode="auto">
          <a:xfrm>
            <a:off x="6732240" y="4465387"/>
            <a:ext cx="1872208" cy="2284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cela\AppData\Local\Microsoft\Windows\Temporary Internet Files\Content.IE5\NR9YRAW8\MC900020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465387"/>
            <a:ext cx="2134286" cy="2210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1097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3. Koncová jednoduchá souhláska se po krátké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samohlásce zdvojí: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big		</a:t>
            </a:r>
            <a:r>
              <a:rPr lang="cs-CZ" dirty="0" smtClean="0"/>
              <a:t>bigger</a:t>
            </a:r>
            <a:r>
              <a:rPr lang="cs-CZ" dirty="0" smtClean="0"/>
              <a:t>		větší</a:t>
            </a:r>
          </a:p>
          <a:p>
            <a:pPr marL="0" indent="0">
              <a:buNone/>
            </a:pPr>
            <a:r>
              <a:rPr lang="cs-CZ" dirty="0" smtClean="0"/>
              <a:t>     hot		</a:t>
            </a:r>
            <a:r>
              <a:rPr lang="cs-CZ" dirty="0" smtClean="0"/>
              <a:t>hotter</a:t>
            </a:r>
            <a:r>
              <a:rPr lang="cs-CZ" dirty="0" smtClean="0"/>
              <a:t>		horčejší</a:t>
            </a:r>
          </a:p>
          <a:p>
            <a:pPr marL="0" indent="0">
              <a:buNone/>
            </a:pPr>
            <a:r>
              <a:rPr lang="cs-CZ" dirty="0" smtClean="0"/>
              <a:t>     sad		</a:t>
            </a:r>
            <a:r>
              <a:rPr lang="cs-CZ" dirty="0" smtClean="0"/>
              <a:t>sadder</a:t>
            </a:r>
            <a:r>
              <a:rPr lang="cs-CZ" dirty="0" smtClean="0"/>
              <a:t>		smutnější 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NR9YRAW8\MC9004258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53136"/>
            <a:ext cx="1790700" cy="188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70WL448V\MP9004317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626" y="4653136"/>
            <a:ext cx="2160240" cy="1851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9622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Nepravidelné tvary přídavných jmen: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g</a:t>
            </a:r>
            <a:r>
              <a:rPr lang="cs-CZ" dirty="0" smtClean="0"/>
              <a:t>ood</a:t>
            </a:r>
            <a:r>
              <a:rPr lang="cs-CZ" dirty="0" smtClean="0"/>
              <a:t>			</a:t>
            </a:r>
            <a:r>
              <a:rPr lang="cs-CZ" dirty="0" smtClean="0"/>
              <a:t>better</a:t>
            </a:r>
            <a:r>
              <a:rPr lang="cs-CZ" dirty="0" smtClean="0"/>
              <a:t>		lepší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ad</a:t>
            </a:r>
            <a:r>
              <a:rPr lang="cs-CZ" dirty="0" smtClean="0"/>
              <a:t>			</a:t>
            </a:r>
            <a:r>
              <a:rPr lang="cs-CZ" dirty="0" smtClean="0"/>
              <a:t>worse</a:t>
            </a:r>
            <a:r>
              <a:rPr lang="cs-CZ" dirty="0" smtClean="0"/>
              <a:t>		horší</a:t>
            </a:r>
            <a:endParaRPr lang="cs-CZ" dirty="0"/>
          </a:p>
        </p:txBody>
      </p:sp>
      <p:pic>
        <p:nvPicPr>
          <p:cNvPr id="2051" name="Picture 3" descr="C:\Users\Marcela\AppData\Local\Microsoft\Windows\Temporary Internet Files\Content.IE5\DYUH43GB\MC90042449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05064"/>
            <a:ext cx="2950959" cy="1776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4638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3832866"/>
              </p:ext>
            </p:extLst>
          </p:nvPr>
        </p:nvGraphicFramePr>
        <p:xfrm>
          <a:off x="251520" y="1268760"/>
          <a:ext cx="5810325" cy="50405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4056"/>
                <a:gridCol w="458160"/>
                <a:gridCol w="481110"/>
                <a:gridCol w="518119"/>
                <a:gridCol w="481110"/>
                <a:gridCol w="481110"/>
                <a:gridCol w="460711"/>
                <a:gridCol w="501509"/>
                <a:gridCol w="481110"/>
                <a:gridCol w="481110"/>
                <a:gridCol w="481110"/>
                <a:gridCol w="481110"/>
              </a:tblGrid>
              <a:tr h="504056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6930148"/>
              </p:ext>
            </p:extLst>
          </p:nvPr>
        </p:nvGraphicFramePr>
        <p:xfrm>
          <a:off x="6444208" y="188636"/>
          <a:ext cx="2448272" cy="633670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24136"/>
                <a:gridCol w="1224136"/>
              </a:tblGrid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LEPŠÍ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DELŠÍ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RYCHLEJŠÍ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ŠŤASTNĚJŠÍ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TMAVŠÍ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VĚTŠÍ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TĚŽŠÍ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HORŠÍ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SMUTNĚJŠÍ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STARŠÍ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HEZČÍ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MENŠÍ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6347048" cy="86895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PŘELOŽ SI SLOVA A DOPLŇ KŘÍŽOVKU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34350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2294009"/>
              </p:ext>
            </p:extLst>
          </p:nvPr>
        </p:nvGraphicFramePr>
        <p:xfrm>
          <a:off x="323528" y="1052736"/>
          <a:ext cx="5810329" cy="50405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4060"/>
                <a:gridCol w="458160"/>
                <a:gridCol w="481110"/>
                <a:gridCol w="518119"/>
                <a:gridCol w="481110"/>
                <a:gridCol w="481110"/>
                <a:gridCol w="460711"/>
                <a:gridCol w="501509"/>
                <a:gridCol w="481110"/>
                <a:gridCol w="481110"/>
                <a:gridCol w="481110"/>
                <a:gridCol w="481110"/>
              </a:tblGrid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B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H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H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F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B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M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P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V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K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9916252"/>
              </p:ext>
            </p:extLst>
          </p:nvPr>
        </p:nvGraphicFramePr>
        <p:xfrm>
          <a:off x="6444208" y="188636"/>
          <a:ext cx="2448272" cy="633670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24136"/>
                <a:gridCol w="1224136"/>
              </a:tblGrid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LEPŠÍ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r>
                        <a:rPr lang="cs-CZ" sz="1800" u="none" strike="noStrike" dirty="0" smtClean="0">
                          <a:effectLst/>
                        </a:rPr>
                        <a:t>BETTER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DELŠÍ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r>
                        <a:rPr lang="cs-CZ" sz="1800" u="none" strike="noStrike" dirty="0" smtClean="0">
                          <a:effectLst/>
                        </a:rPr>
                        <a:t>LONGER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RYCHLEJŠÍ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r>
                        <a:rPr lang="cs-CZ" sz="1800" u="none" strike="noStrike" dirty="0" smtClean="0">
                          <a:effectLst/>
                        </a:rPr>
                        <a:t>FASTER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ŠŤASTNĚJŠÍ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r>
                        <a:rPr lang="cs-CZ" sz="1800" u="none" strike="noStrike" dirty="0" smtClean="0">
                          <a:effectLst/>
                        </a:rPr>
                        <a:t>HAPPIER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TMAVŠÍ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r>
                        <a:rPr lang="cs-CZ" sz="1800" u="none" strike="noStrike" dirty="0" smtClean="0">
                          <a:effectLst/>
                        </a:rPr>
                        <a:t>DARKER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VĚTŠÍ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r>
                        <a:rPr lang="cs-CZ" sz="1800" u="none" strike="noStrike" dirty="0" smtClean="0">
                          <a:effectLst/>
                        </a:rPr>
                        <a:t>BIGGER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TĚŽŠÍ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r>
                        <a:rPr lang="cs-CZ" sz="1800" u="none" strike="noStrike" dirty="0" smtClean="0">
                          <a:effectLst/>
                        </a:rPr>
                        <a:t>HEAVIER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HORŠÍ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r>
                        <a:rPr lang="cs-CZ" sz="1800" u="none" strike="noStrike" dirty="0" smtClean="0">
                          <a:effectLst/>
                        </a:rPr>
                        <a:t>WORSE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SMUTNĚJŠÍ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r>
                        <a:rPr lang="cs-CZ" sz="1800" u="none" strike="noStrike" dirty="0" smtClean="0">
                          <a:effectLst/>
                        </a:rPr>
                        <a:t>SADDER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STARŠÍ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r>
                        <a:rPr lang="cs-CZ" sz="1800" u="none" strike="noStrike" dirty="0" smtClean="0">
                          <a:effectLst/>
                        </a:rPr>
                        <a:t>OLDER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HEZČÍ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r>
                        <a:rPr lang="cs-CZ" sz="1800" u="none" strike="noStrike" dirty="0" smtClean="0">
                          <a:effectLst/>
                        </a:rPr>
                        <a:t>NICER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MENŠÍ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r>
                        <a:rPr lang="cs-CZ" sz="1800" u="none" strike="noStrike" dirty="0" smtClean="0">
                          <a:effectLst/>
                        </a:rPr>
                        <a:t>SMALLER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1944216" cy="86895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40206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použité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2012-09-28].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01200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284</Words>
  <Application>Microsoft Office PowerPoint</Application>
  <PresentationFormat>Předvádění na obrazovce (4:3)</PresentationFormat>
  <Paragraphs>228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Druhý stupeň jednoslabičných a dvojslabičných přídavných jmen zakončených na -y tvoříme příponou  -er. </vt:lpstr>
      <vt:lpstr>Pravopisné změny</vt:lpstr>
      <vt:lpstr>Prezentace aplikace PowerPoint</vt:lpstr>
      <vt:lpstr>Prezentace aplikace PowerPoint</vt:lpstr>
      <vt:lpstr>Nepravidelné tvary přídavných jmen:</vt:lpstr>
      <vt:lpstr>PŘELOŽ SI SLOVA A DOPLŇ KŘÍŽOVKU</vt:lpstr>
      <vt:lpstr>ŘEŠENÍ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17</cp:revision>
  <dcterms:created xsi:type="dcterms:W3CDTF">2012-08-20T19:24:43Z</dcterms:created>
  <dcterms:modified xsi:type="dcterms:W3CDTF">2013-02-11T20:07:57Z</dcterms:modified>
</cp:coreProperties>
</file>