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7"/>
  </p:notesMasterIdLst>
  <p:sldIdLst>
    <p:sldId id="267" r:id="rId4"/>
    <p:sldId id="268" r:id="rId5"/>
    <p:sldId id="256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C9F822-2200-4187-9BD3-CB8D5078632C}" type="datetimeFigureOut">
              <a:rPr lang="cs-CZ" smtClean="0"/>
              <a:t>15.2.2013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7A5343A-2EFD-412E-9F30-90DE2F4BB5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3640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3154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51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929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8415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559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58956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17319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81506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494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294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3781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8097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4595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78528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364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91363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637441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10061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008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6528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4815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03979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429923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32229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67458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87557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350747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02131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09235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595603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046998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340381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2805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AB6DD6-B2C9-4829-BFBF-81DF9126549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78383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56461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222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/>
          </a:bodyPr>
          <a:lstStyle/>
          <a:p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PRÁCE SE SLOŽKOU</a:t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VY_32_INOVACE_09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728792" cy="2207096"/>
          </a:xfrm>
        </p:spPr>
        <p:txBody>
          <a:bodyPr>
            <a:normAutofit fontScale="92500" lnSpcReduction="10000"/>
          </a:bodyPr>
          <a:lstStyle/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ZÁKLADY PRÁCE S POČÍTAČEM</a:t>
            </a:r>
          </a:p>
          <a:p>
            <a:pPr>
              <a:spcAft>
                <a:spcPts val="600"/>
              </a:spcAft>
            </a:pP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 </a:t>
            </a:r>
            <a:r>
              <a:rPr lang="pl-PL" sz="26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Iveta </a:t>
            </a:r>
            <a:r>
              <a:rPr lang="pl-PL" sz="2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sz="3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sz="3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8370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3689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„Práce se složkou“. Žáci si vyzkouší vytvořit složku ve složce, kopírovat a vkládat data do složky a přesouvat soubory.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může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jako zápis pro žáky dle 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výkladu, na 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</a:t>
            </a:r>
            <a:r>
              <a:rPr lang="cs-CZ" sz="280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krátké </a:t>
            </a:r>
            <a:r>
              <a:rPr lang="cs-CZ" sz="280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nového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8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</a:t>
            </a:r>
            <a:endParaRPr lang="cs-CZ" sz="28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6773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476672"/>
            <a:ext cx="3926429" cy="378565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Práce </a:t>
            </a:r>
          </a:p>
          <a:p>
            <a:pPr algn="ctr"/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se </a:t>
            </a:r>
          </a:p>
          <a:p>
            <a:pPr algn="ctr"/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složkou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2627784" y="4262324"/>
            <a:ext cx="6408712" cy="2407036"/>
          </a:xfrm>
          <a:prstGeom prst="curvedUpArrow">
            <a:avLst>
              <a:gd name="adj1" fmla="val 12937"/>
              <a:gd name="adj2" fmla="val 51235"/>
              <a:gd name="adj3" fmla="val 25000"/>
            </a:avLst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2" name="Picture 2" descr="C:\Users\nb3\AppData\Local\Microsoft\Windows\Temporary Internet Files\Content.IE5\BCJ05P0I\MC9004414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772816"/>
            <a:ext cx="4392489" cy="3507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74810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2058" y="476672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Pro větší přehlednost se soubory ukládají do složek. Každá složka může ještě obsahovat kromě souborů i další složky, které jsou do ní vnořeny. Soubory jsou organizovány ve složkách podobně jako třeba listy papíru v deskách.</a:t>
            </a:r>
          </a:p>
          <a:p>
            <a:pPr algn="just"/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 jednotlivých složkách najdete soubory, které k sobě nějakým způsobem (významově, obsahově) patří.</a:t>
            </a: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06057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089"/>
            <a:ext cx="87849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Na ploše PC si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otevřu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vytvořenou  složku. V otevřené složce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kliknu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na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209418"/>
            <a:ext cx="8784976" cy="5243917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4572000" y="980728"/>
            <a:ext cx="792088" cy="936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25718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196752"/>
            <a:ext cx="8784976" cy="511256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Obdélník 2"/>
          <p:cNvSpPr/>
          <p:nvPr/>
        </p:nvSpPr>
        <p:spPr>
          <a:xfrm>
            <a:off x="182123" y="337227"/>
            <a:ext cx="2488182" cy="58477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Poté se objeví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555776" y="922002"/>
            <a:ext cx="114529" cy="142687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2542841" y="3356992"/>
            <a:ext cx="5976664" cy="122495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  <a:tabLst>
                <a:tab pos="1138555" algn="l"/>
              </a:tabLst>
            </a:pPr>
            <a:r>
              <a:rPr lang="cs-CZ" sz="3200" dirty="0" smtClean="0">
                <a:effectLst/>
                <a:latin typeface="Times New Roman"/>
                <a:ea typeface="Calibri"/>
                <a:cs typeface="Times New Roman"/>
              </a:rPr>
              <a:t>Novou složku mohu pojmenovat podle potřeby.</a:t>
            </a:r>
            <a:endParaRPr lang="cs-CZ" sz="3200" dirty="0">
              <a:ea typeface="Calibri"/>
              <a:cs typeface="Times New Roman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15840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116632"/>
            <a:ext cx="6192688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Mezi důležité 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uživatelské dovednosti patří kopírování a přesouvání souborů a složek.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algn="ctr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Přesouvat </a:t>
            </a:r>
            <a:r>
              <a:rPr lang="cs-CZ" sz="4400" dirty="0">
                <a:latin typeface="Times New Roman" pitchFamily="18" charset="0"/>
                <a:cs typeface="Times New Roman" pitchFamily="18" charset="0"/>
              </a:rPr>
              <a:t>a kopírovat soubory a složky lze pomocí pravého tlačítka myši.</a:t>
            </a:r>
          </a:p>
        </p:txBody>
      </p:sp>
      <p:sp>
        <p:nvSpPr>
          <p:cNvPr id="4" name="Šipka dolů 3"/>
          <p:cNvSpPr/>
          <p:nvPr/>
        </p:nvSpPr>
        <p:spPr>
          <a:xfrm>
            <a:off x="4424516" y="5569098"/>
            <a:ext cx="723548" cy="978408"/>
          </a:xfrm>
          <a:prstGeom prst="down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206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7" name="Picture 2" descr="C:\Users\nb3\AppData\Local\Microsoft\Windows\Temporary Internet Files\Content.IE5\BCJ05P0I\MC90044144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959748"/>
            <a:ext cx="2751107" cy="2197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nb3\AppData\Local\Microsoft\Windows\Temporary Internet Files\Content.IE5\WMF991SC\MC9002154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2881" y="4767764"/>
            <a:ext cx="2145463" cy="1716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553635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2576" y="260648"/>
            <a:ext cx="8856984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Označím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soubor, který chci zkopírovat nebo přesunout.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72576" y="1052736"/>
            <a:ext cx="3069943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V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místní nabídce 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772816"/>
            <a:ext cx="4536504" cy="460111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3059832" y="1575956"/>
            <a:ext cx="2016224" cy="7729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3299676" y="1052736"/>
            <a:ext cx="3276859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>
                <a:effectLst/>
                <a:latin typeface="Times New Roman"/>
                <a:ea typeface="Calibri"/>
              </a:rPr>
              <a:t>( pravé tlačítko myši</a:t>
            </a:r>
            <a:r>
              <a:rPr lang="cs-CZ" dirty="0" smtClean="0">
                <a:effectLst/>
                <a:latin typeface="Times New Roman"/>
                <a:ea typeface="Calibri"/>
              </a:rPr>
              <a:t>) </a:t>
            </a:r>
            <a:endParaRPr lang="cs-CZ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2555776" y="1575956"/>
            <a:ext cx="1512168" cy="1709028"/>
          </a:xfrm>
          <a:prstGeom prst="straightConnector1">
            <a:avLst/>
          </a:prstGeom>
          <a:ln w="28575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876256" y="1032042"/>
            <a:ext cx="1271502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vyberu 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5868144" y="1555262"/>
            <a:ext cx="1512168" cy="3169882"/>
          </a:xfrm>
          <a:prstGeom prst="straightConnector1">
            <a:avLst/>
          </a:prstGeom>
          <a:ln w="19050">
            <a:solidFill>
              <a:schemeClr val="accent6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zápatí 1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4098" name="Picture 2" descr="C:\Users\nb3\AppData\Local\Microsoft\Windows\Temporary Internet Files\Content.IE5\BCJ05P0I\MC90036064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995261">
            <a:off x="71653" y="2525809"/>
            <a:ext cx="4126364" cy="3328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473829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7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9208" y="116632"/>
            <a:ext cx="8856984" cy="95410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lvl="0" algn="just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Najdu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složku (disketu, disk), do které chci soubor vložit.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pPr lvl="0" algn="just"/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Opět kliknu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na složku kam chci soubor vložit.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5307" y="1144993"/>
            <a:ext cx="3069943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5. V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 místní nabídce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347864" y="1144993"/>
            <a:ext cx="3262432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( pravé tlačítko myši)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04248" y="1144993"/>
            <a:ext cx="1181734" cy="52322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vyberu</a:t>
            </a:r>
          </a:p>
        </p:txBody>
      </p:sp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844824"/>
            <a:ext cx="4248472" cy="4560843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9" name="Přímá spojnice se šipkou 8"/>
          <p:cNvCxnSpPr/>
          <p:nvPr/>
        </p:nvCxnSpPr>
        <p:spPr>
          <a:xfrm>
            <a:off x="1979712" y="1668213"/>
            <a:ext cx="2999368" cy="75267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411760" y="1556792"/>
            <a:ext cx="1800200" cy="1800200"/>
          </a:xfrm>
          <a:prstGeom prst="straightConnector1">
            <a:avLst/>
          </a:prstGeom>
          <a:ln w="190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5580112" y="1668213"/>
            <a:ext cx="1656184" cy="3056931"/>
          </a:xfrm>
          <a:prstGeom prst="straightConnector1">
            <a:avLst/>
          </a:prstGeom>
          <a:ln w="1905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zápatí 1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5122" name="Picture 2" descr="C:\Users\nb3\AppData\Local\Microsoft\Windows\Temporary Internet Files\Content.IE5\BCJ05P0I\MC900360644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77239">
            <a:off x="-35139" y="2719460"/>
            <a:ext cx="4111162" cy="331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611950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ný popisek 3"/>
          <p:cNvSpPr/>
          <p:nvPr/>
        </p:nvSpPr>
        <p:spPr>
          <a:xfrm rot="20950562" flipH="1">
            <a:off x="12995" y="30753"/>
            <a:ext cx="4104456" cy="3573016"/>
          </a:xfrm>
          <a:prstGeom prst="wedgeEllipseCallout">
            <a:avLst>
              <a:gd name="adj1" fmla="val -25047"/>
              <a:gd name="adj2" fmla="val 70150"/>
            </a:avLst>
          </a:prstGeom>
          <a:solidFill>
            <a:schemeClr val="accent4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KDY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KOPÍROVAT ?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válný popisek 4"/>
          <p:cNvSpPr/>
          <p:nvPr/>
        </p:nvSpPr>
        <p:spPr>
          <a:xfrm rot="684645">
            <a:off x="4788024" y="247375"/>
            <a:ext cx="4212468" cy="3452719"/>
          </a:xfrm>
          <a:prstGeom prst="wedgeEllipseCallout">
            <a:avLst>
              <a:gd name="adj1" fmla="val -25902"/>
              <a:gd name="adj2" fmla="val 70721"/>
            </a:avLst>
          </a:prstGeom>
          <a:solidFill>
            <a:schemeClr val="accent1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KDY</a:t>
            </a:r>
          </a:p>
          <a:p>
            <a:pPr algn="ctr"/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PŘESOUVAT?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074" name="Picture 2" descr="C:\Users\nb3\AppData\Local\Microsoft\Windows\Temporary Internet Files\Content.IE5\U6VS07HS\MC9004402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4221087"/>
            <a:ext cx="2808312" cy="211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100212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9752" y="332656"/>
            <a:ext cx="4253087" cy="830997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48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KOPÍROVÁNÍ</a:t>
            </a:r>
            <a:endParaRPr lang="cs-CZ" sz="4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484784"/>
            <a:ext cx="8443658" cy="70788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Kopírování použijeme tehdy, chceme-li: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564904"/>
            <a:ext cx="8443658" cy="149476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115000"/>
              </a:lnSpc>
              <a:spcAft>
                <a:spcPts val="1000"/>
              </a:spcAft>
              <a:buFont typeface="Wingdings"/>
              <a:buChar char=""/>
            </a:pPr>
            <a:r>
              <a:rPr lang="cs-CZ" sz="36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  pracovat se souborem i v jiném počítači,   </a:t>
            </a:r>
          </a:p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3600" dirty="0" smtClean="0">
                <a:solidFill>
                  <a:srgbClr val="000000"/>
                </a:solidFill>
                <a:latin typeface="Times New Roman"/>
                <a:ea typeface="Calibri"/>
                <a:cs typeface="Times New Roman"/>
              </a:rPr>
              <a:t>      </a:t>
            </a:r>
            <a:r>
              <a:rPr lang="cs-CZ" sz="3600" dirty="0" smtClean="0">
                <a:solidFill>
                  <a:srgbClr val="000000"/>
                </a:solidFill>
                <a:effectLst/>
                <a:latin typeface="Times New Roman"/>
                <a:ea typeface="Calibri"/>
                <a:cs typeface="Times New Roman"/>
              </a:rPr>
              <a:t>který není připojen k síti</a:t>
            </a:r>
            <a:endParaRPr lang="cs-CZ" sz="3600" dirty="0">
              <a:ea typeface="Calibri"/>
              <a:cs typeface="Times New Roman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4365104"/>
            <a:ext cx="8443658" cy="175432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571500" lvl="0" indent="-571500" algn="just">
              <a:buFont typeface="Wingdings" pitchFamily="2" charset="2"/>
              <a:buChar char="Ø"/>
            </a:pP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své soubory pro jistotu uložit i na jiném disku, abychom nepřišli o důležitá data </a:t>
            </a:r>
            <a:endParaRPr lang="cs-CZ" sz="3600" dirty="0" smtClean="0">
              <a:latin typeface="Times New Roman" pitchFamily="18" charset="0"/>
              <a:cs typeface="Times New Roman" pitchFamily="18" charset="0"/>
            </a:endParaRPr>
          </a:p>
          <a:p>
            <a:pPr lvl="0" algn="just"/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( </a:t>
            </a:r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tomu říkáme „zálohovat si data“).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87860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23728" y="260648"/>
            <a:ext cx="4762842" cy="92333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none">
            <a:spAutoFit/>
          </a:bodyPr>
          <a:lstStyle/>
          <a:p>
            <a:r>
              <a:rPr lang="cs-CZ" sz="5400" b="1" u="sng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PŘESOUVÁNÍ</a:t>
            </a:r>
            <a:endParaRPr lang="cs-CZ" sz="5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8568952" cy="4401205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algn="just"/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Někdy se vám může stát, že uložíte svou práci jako soubor a pak si uvědomíte, že by měl být správně uložen spíše v jiné složce než v té, do které jste ho uložili. Chybu lze snadno napravit přesunutím souboru z dané složky do složky jiné, do které logicky patří.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96482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9"/>
            <a:ext cx="8496944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u="sng" dirty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VANÍČEK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Jiří ; ŘEZNÍČEK, Petr. Informatika pro základní školy 1.díl. Brno :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2004. 85 s. ISBN 80-251-0196-7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Kliparty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- v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/>
              <a:t> 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2551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363</Words>
  <Application>Microsoft Office PowerPoint</Application>
  <PresentationFormat>Předvádění na obrazovce (4:3)</PresentationFormat>
  <Paragraphs>60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3_Motiv systému Office</vt:lpstr>
      <vt:lpstr>1_Motiv systému Office</vt:lpstr>
      <vt:lpstr>PRÁCE SE SLOŽKOU VY_32_INOVACE_09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Mgr. Adamová</cp:lastModifiedBy>
  <cp:revision>22</cp:revision>
  <dcterms:created xsi:type="dcterms:W3CDTF">2011-08-26T14:04:20Z</dcterms:created>
  <dcterms:modified xsi:type="dcterms:W3CDTF">2013-02-15T13:39:39Z</dcterms:modified>
</cp:coreProperties>
</file>