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notesSlides/notesSlide2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4.xml" ContentType="application/vnd.openxmlformats-officedocument.presentationml.slide+xml"/>
  <Override PartName="/ppt/slides/slide18.xml" ContentType="application/vnd.openxmlformats-officedocument.presentationml.slide+xml"/>
  <Override PartName="/ppt/slideLayouts/slideLayout4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  <Override PartName="/ppt/slides/slide5.xml" ContentType="application/vnd.openxmlformats-officedocument.presentationml.slide+xml"/>
  <Override PartName="/ppt/slides/slide19.xml" ContentType="application/vnd.openxmlformats-officedocument.presentationml.slide+xml"/>
  <Override PartName="/ppt/slideLayouts/slideLayout7.xml" ContentType="application/vnd.openxmlformats-officedocument.presentationml.slideLayout+xml"/>
  <Override PartName="/ppt/notesSlides/notesSlide1.xml" ContentType="application/vnd.openxmlformats-officedocument.presentationml.notesSlide+xml"/>
  <Default Extension="png" ContentType="image/png"/>
  <Override PartName="/ppt/notesSlides/notesSlide3.xml" ContentType="application/vnd.openxmlformats-officedocument.presentationml.notesSlide+xml"/>
  <Override PartName="/ppt/slides/slide3.xml" ContentType="application/vnd.openxmlformats-officedocument.presentationml.slide+xml"/>
  <Override PartName="/ppt/slides/slide17.xml" ContentType="application/vnd.openxmlformats-officedocument.presentationml.slide+xml"/>
  <Override PartName="/ppt/presProps.xml" ContentType="application/vnd.openxmlformats-officedocument.presentationml.presProps+xml"/>
  <Override PartName="/ppt/slideLayouts/slideLayout5.xml" ContentType="application/vnd.openxmlformats-officedocument.presentationml.slideLayout+xml"/>
  <Override PartName="/ppt/theme/theme2.xml" ContentType="application/vnd.openxmlformats-officedocument.theme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25"/>
  </p:notesMasterIdLst>
  <p:sldIdLst>
    <p:sldId id="292" r:id="rId2"/>
    <p:sldId id="291" r:id="rId3"/>
    <p:sldId id="256" r:id="rId4"/>
    <p:sldId id="258" r:id="rId5"/>
    <p:sldId id="265" r:id="rId6"/>
    <p:sldId id="271" r:id="rId7"/>
    <p:sldId id="282" r:id="rId8"/>
    <p:sldId id="283" r:id="rId9"/>
    <p:sldId id="266" r:id="rId10"/>
    <p:sldId id="284" r:id="rId11"/>
    <p:sldId id="267" r:id="rId12"/>
    <p:sldId id="287" r:id="rId13"/>
    <p:sldId id="286" r:id="rId14"/>
    <p:sldId id="268" r:id="rId15"/>
    <p:sldId id="288" r:id="rId16"/>
    <p:sldId id="269" r:id="rId17"/>
    <p:sldId id="289" r:id="rId18"/>
    <p:sldId id="290" r:id="rId19"/>
    <p:sldId id="295" r:id="rId20"/>
    <p:sldId id="296" r:id="rId21"/>
    <p:sldId id="273" r:id="rId22"/>
    <p:sldId id="293" r:id="rId23"/>
    <p:sldId id="294" r:id="rId2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FF66"/>
    <a:srgbClr val="FF3300"/>
    <a:srgbClr val="FFCC00"/>
  </p:clrMru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542" autoAdjust="0"/>
    <p:restoredTop sz="94660"/>
  </p:normalViewPr>
  <p:slideViewPr>
    <p:cSldViewPr>
      <p:cViewPr varScale="1">
        <p:scale>
          <a:sx n="88" d="100"/>
          <a:sy n="88" d="100"/>
        </p:scale>
        <p:origin x="-102" y="-37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69DFB467-2668-482A-9FFF-057BA7F0EE41}" type="datetimeFigureOut">
              <a:rPr lang="cs-CZ" smtClean="0"/>
              <a:pPr/>
              <a:t>15.2.2013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487841A-6530-4543-8360-E7643559FD14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921B70F-ECC4-4527-9FBB-C007858BE037}" type="slidenum">
              <a:rPr lang="cs-CZ" smtClean="0"/>
              <a:pPr/>
              <a:t>1</a:t>
            </a:fld>
            <a:endParaRPr lang="cs-CZ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487841A-6530-4543-8360-E7643559FD14}" type="slidenum">
              <a:rPr lang="cs-CZ" smtClean="0"/>
              <a:pPr/>
              <a:t>8</a:t>
            </a:fld>
            <a:endParaRPr lang="cs-CZ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487841A-6530-4543-8360-E7643559FD14}" type="slidenum">
              <a:rPr lang="cs-CZ" smtClean="0"/>
              <a:pPr/>
              <a:t>10</a:t>
            </a:fld>
            <a:endParaRPr lang="cs-CZ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487841A-6530-4543-8360-E7643559FD14}" type="slidenum">
              <a:rPr lang="cs-CZ" smtClean="0"/>
              <a:pPr/>
              <a:t>12</a:t>
            </a:fld>
            <a:endParaRPr lang="cs-CZ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487841A-6530-4543-8360-E7643559FD14}" type="slidenum">
              <a:rPr lang="cs-CZ" smtClean="0"/>
              <a:pPr/>
              <a:t>13</a:t>
            </a:fld>
            <a:endParaRPr lang="cs-CZ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487841A-6530-4543-8360-E7643559FD14}" type="slidenum">
              <a:rPr lang="cs-CZ" smtClean="0"/>
              <a:pPr/>
              <a:t>15</a:t>
            </a:fld>
            <a:endParaRPr lang="cs-CZ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487841A-6530-4543-8360-E7643559FD14}" type="slidenum">
              <a:rPr lang="cs-CZ" smtClean="0"/>
              <a:pPr/>
              <a:t>17</a:t>
            </a:fld>
            <a:endParaRPr lang="cs-CZ"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487841A-6530-4543-8360-E7643559FD14}" type="slidenum">
              <a:rPr lang="cs-CZ" smtClean="0"/>
              <a:pPr/>
              <a:t>18</a:t>
            </a:fld>
            <a:endParaRPr lang="cs-CZ"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487841A-6530-4543-8360-E7643559FD14}" type="slidenum">
              <a:rPr lang="cs-CZ" smtClean="0"/>
              <a:pPr/>
              <a:t>21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4354B6-8F0C-4A26-A679-F733B7BA340A}" type="datetimeFigureOut">
              <a:rPr lang="cs-CZ" smtClean="0"/>
              <a:pPr/>
              <a:t>15.2.2013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03862A-1789-4B44-BF59-CC6A4B7DEAE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4354B6-8F0C-4A26-A679-F733B7BA340A}" type="datetimeFigureOut">
              <a:rPr lang="cs-CZ" smtClean="0"/>
              <a:pPr/>
              <a:t>15.2.2013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03862A-1789-4B44-BF59-CC6A4B7DEAE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4354B6-8F0C-4A26-A679-F733B7BA340A}" type="datetimeFigureOut">
              <a:rPr lang="cs-CZ" smtClean="0"/>
              <a:pPr/>
              <a:t>15.2.2013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03862A-1789-4B44-BF59-CC6A4B7DEAE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4354B6-8F0C-4A26-A679-F733B7BA340A}" type="datetimeFigureOut">
              <a:rPr lang="cs-CZ" smtClean="0"/>
              <a:pPr/>
              <a:t>15.2.2013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03862A-1789-4B44-BF59-CC6A4B7DEAE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4354B6-8F0C-4A26-A679-F733B7BA340A}" type="datetimeFigureOut">
              <a:rPr lang="cs-CZ" smtClean="0"/>
              <a:pPr/>
              <a:t>15.2.2013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03862A-1789-4B44-BF59-CC6A4B7DEAE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4354B6-8F0C-4A26-A679-F733B7BA340A}" type="datetimeFigureOut">
              <a:rPr lang="cs-CZ" smtClean="0"/>
              <a:pPr/>
              <a:t>15.2.2013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03862A-1789-4B44-BF59-CC6A4B7DEAE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4354B6-8F0C-4A26-A679-F733B7BA340A}" type="datetimeFigureOut">
              <a:rPr lang="cs-CZ" smtClean="0"/>
              <a:pPr/>
              <a:t>15.2.2013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03862A-1789-4B44-BF59-CC6A4B7DEAE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4354B6-8F0C-4A26-A679-F733B7BA340A}" type="datetimeFigureOut">
              <a:rPr lang="cs-CZ" smtClean="0"/>
              <a:pPr/>
              <a:t>15.2.2013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03862A-1789-4B44-BF59-CC6A4B7DEAE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4354B6-8F0C-4A26-A679-F733B7BA340A}" type="datetimeFigureOut">
              <a:rPr lang="cs-CZ" smtClean="0"/>
              <a:pPr/>
              <a:t>15.2.2013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03862A-1789-4B44-BF59-CC6A4B7DEAE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4354B6-8F0C-4A26-A679-F733B7BA340A}" type="datetimeFigureOut">
              <a:rPr lang="cs-CZ" smtClean="0"/>
              <a:pPr/>
              <a:t>15.2.2013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03862A-1789-4B44-BF59-CC6A4B7DEAE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4354B6-8F0C-4A26-A679-F733B7BA340A}" type="datetimeFigureOut">
              <a:rPr lang="cs-CZ" smtClean="0"/>
              <a:pPr/>
              <a:t>15.2.2013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03862A-1789-4B44-BF59-CC6A4B7DEAE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66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D4354B6-8F0C-4A26-A679-F733B7BA340A}" type="datetimeFigureOut">
              <a:rPr lang="cs-CZ" smtClean="0"/>
              <a:pPr/>
              <a:t>15.2.2013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F03862A-1789-4B44-BF59-CC6A4B7DEAEC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2.jpe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7" Type="http://schemas.openxmlformats.org/officeDocument/2006/relationships/image" Target="../media/image9.jpe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8.jpeg"/><Relationship Id="rId5" Type="http://schemas.openxmlformats.org/officeDocument/2006/relationships/image" Target="../media/image7.jpeg"/><Relationship Id="rId4" Type="http://schemas.openxmlformats.org/officeDocument/2006/relationships/image" Target="../media/image6.jpe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7" Type="http://schemas.openxmlformats.org/officeDocument/2006/relationships/image" Target="../media/image15.jpeg"/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4.jpeg"/><Relationship Id="rId5" Type="http://schemas.openxmlformats.org/officeDocument/2006/relationships/image" Target="../media/image13.jpeg"/><Relationship Id="rId4" Type="http://schemas.openxmlformats.org/officeDocument/2006/relationships/image" Target="../media/image12.jpeg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image" Target="../media/image21.jpeg"/><Relationship Id="rId3" Type="http://schemas.openxmlformats.org/officeDocument/2006/relationships/image" Target="../media/image16.jpeg"/><Relationship Id="rId7" Type="http://schemas.openxmlformats.org/officeDocument/2006/relationships/image" Target="../media/image20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9.jpeg"/><Relationship Id="rId5" Type="http://schemas.openxmlformats.org/officeDocument/2006/relationships/image" Target="../media/image18.jpeg"/><Relationship Id="rId4" Type="http://schemas.openxmlformats.org/officeDocument/2006/relationships/image" Target="../media/image17.jpeg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image" Target="../media/image27.jpeg"/><Relationship Id="rId3" Type="http://schemas.openxmlformats.org/officeDocument/2006/relationships/image" Target="../media/image22.jpeg"/><Relationship Id="rId7" Type="http://schemas.openxmlformats.org/officeDocument/2006/relationships/image" Target="../media/image26.jpe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5.jpeg"/><Relationship Id="rId5" Type="http://schemas.openxmlformats.org/officeDocument/2006/relationships/image" Target="../media/image24.jpeg"/><Relationship Id="rId4" Type="http://schemas.openxmlformats.org/officeDocument/2006/relationships/image" Target="../media/image23.jpeg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2.xml.rels><?xml version="1.0" encoding="UTF-8" standalone="yes"?>
<Relationships xmlns="http://schemas.openxmlformats.org/package/2006/relationships"><Relationship Id="rId8" Type="http://schemas.openxmlformats.org/officeDocument/2006/relationships/image" Target="../media/image33.jpeg"/><Relationship Id="rId3" Type="http://schemas.openxmlformats.org/officeDocument/2006/relationships/image" Target="../media/image28.jpeg"/><Relationship Id="rId7" Type="http://schemas.openxmlformats.org/officeDocument/2006/relationships/image" Target="../media/image32.jpe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31.jpeg"/><Relationship Id="rId5" Type="http://schemas.openxmlformats.org/officeDocument/2006/relationships/image" Target="../media/image30.jpeg"/><Relationship Id="rId4" Type="http://schemas.openxmlformats.org/officeDocument/2006/relationships/image" Target="../media/image29.jpe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4.jpeg"/><Relationship Id="rId7" Type="http://schemas.openxmlformats.org/officeDocument/2006/relationships/image" Target="../media/image38.jpe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37.jpeg"/><Relationship Id="rId5" Type="http://schemas.openxmlformats.org/officeDocument/2006/relationships/image" Target="../media/image36.jpeg"/><Relationship Id="rId4" Type="http://schemas.openxmlformats.org/officeDocument/2006/relationships/image" Target="../media/image35.jpeg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9.jpeg"/><Relationship Id="rId7" Type="http://schemas.openxmlformats.org/officeDocument/2006/relationships/image" Target="../media/image43.jpe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42.jpeg"/><Relationship Id="rId5" Type="http://schemas.openxmlformats.org/officeDocument/2006/relationships/image" Target="../media/image41.jpeg"/><Relationship Id="rId4" Type="http://schemas.openxmlformats.org/officeDocument/2006/relationships/image" Target="../media/image40.jpeg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44.jpe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45.jpeg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46.jpe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48.jpeg"/><Relationship Id="rId4" Type="http://schemas.openxmlformats.org/officeDocument/2006/relationships/image" Target="../media/image47.jpeg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21.xml.rels><?xml version="1.0" encoding="UTF-8" standalone="yes"?>
<Relationships xmlns="http://schemas.openxmlformats.org/package/2006/relationships"><Relationship Id="rId8" Type="http://schemas.openxmlformats.org/officeDocument/2006/relationships/hyperlink" Target="http://www.virtualflowers.com.au/images/annuals_statice.jpg" TargetMode="External"/><Relationship Id="rId3" Type="http://schemas.openxmlformats.org/officeDocument/2006/relationships/hyperlink" Target="http://www.profizahrada.cz/" TargetMode="External"/><Relationship Id="rId7" Type="http://schemas.openxmlformats.org/officeDocument/2006/relationships/hyperlink" Target="http://www.garten.cz/images_data/3654-helichrysum-bracteatum-3.jpg" TargetMode="External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4.xml"/><Relationship Id="rId6" Type="http://schemas.openxmlformats.org/officeDocument/2006/relationships/hyperlink" Target="http://nd04.jxs.cz/430/909/959f247cb5_69023620_o2.jpg" TargetMode="External"/><Relationship Id="rId5" Type="http://schemas.openxmlformats.org/officeDocument/2006/relationships/hyperlink" Target="http://www.zahradnictvifous.cz/pcss/letnicky-dvouletky/big/lichorerisnice-tropaeolum-majus.jpg" TargetMode="External"/><Relationship Id="rId4" Type="http://schemas.openxmlformats.org/officeDocument/2006/relationships/hyperlink" Target="http://botanika.wendys.cz/kytky/prew.php?../foto/O377_2.jpg" TargetMode="External"/><Relationship Id="rId9" Type="http://schemas.openxmlformats.org/officeDocument/2006/relationships/hyperlink" Target="http://www.wholeblossoms.com/images/pink-statice.jpg" TargetMode="External"/></Relationships>
</file>

<file path=ppt/slides/_rels/slide22.xml.rels><?xml version="1.0" encoding="UTF-8" standalone="yes"?>
<Relationships xmlns="http://schemas.openxmlformats.org/package/2006/relationships"><Relationship Id="rId8" Type="http://schemas.openxmlformats.org/officeDocument/2006/relationships/hyperlink" Target="http://www.edenbrothers.com/store/media/Bulbs/Spring/Gladiolus/2011/ss_size3/Gladiolus-pastel-mix.jpg" TargetMode="External"/><Relationship Id="rId3" Type="http://schemas.openxmlformats.org/officeDocument/2006/relationships/hyperlink" Target="http://botany.cz/foto/paeperegr1.jpg" TargetMode="External"/><Relationship Id="rId7" Type="http://schemas.openxmlformats.org/officeDocument/2006/relationships/hyperlink" Target="http://www.pribehyproivanu.cz/wp-content/uploads/2012/07/blue_iris21.jpg" TargetMode="External"/><Relationship Id="rId2" Type="http://schemas.openxmlformats.org/officeDocument/2006/relationships/hyperlink" Target="http://www.profizahrada.cz/" TargetMode="External"/><Relationship Id="rId1" Type="http://schemas.openxmlformats.org/officeDocument/2006/relationships/slideLayout" Target="../slideLayouts/slideLayout4.xml"/><Relationship Id="rId6" Type="http://schemas.openxmlformats.org/officeDocument/2006/relationships/hyperlink" Target="http://zahrada.bydleniprokazdeho.cz/images/clanky/kosatec-2.jpg" TargetMode="External"/><Relationship Id="rId5" Type="http://schemas.openxmlformats.org/officeDocument/2006/relationships/hyperlink" Target="http://cms.tvujdum.cz/userdata/images/39133encyklopediepetrklic.jpg" TargetMode="External"/><Relationship Id="rId10" Type="http://schemas.openxmlformats.org/officeDocument/2006/relationships/hyperlink" Target="http://cs.wikipedia.org/wiki/Soubor:Forget-me-not_close_600.jpg" TargetMode="External"/><Relationship Id="rId4" Type="http://schemas.openxmlformats.org/officeDocument/2006/relationships/hyperlink" Target="http://www.nm-bydleni.cz/images/clanky/prvosenka-1.jpg" TargetMode="External"/><Relationship Id="rId9" Type="http://schemas.openxmlformats.org/officeDocument/2006/relationships/hyperlink" Target="http://www.prodejrostlin.cz/fotky3780/fotos/_vyrn_783mecik-candyman.jpg" TargetMode="Externa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hyperlink" Target="http://www.garten.cz/images_data/4869-myosotis-pomnenka-3.jpg" TargetMode="External"/><Relationship Id="rId2" Type="http://schemas.openxmlformats.org/officeDocument/2006/relationships/hyperlink" Target="http://www.profizahrada.cz/" TargetMode="External"/><Relationship Id="rId1" Type="http://schemas.openxmlformats.org/officeDocument/2006/relationships/slideLayout" Target="../slideLayouts/slideLayout4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539552" y="548680"/>
            <a:ext cx="8136904" cy="5760640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graphicFrame>
        <p:nvGraphicFramePr>
          <p:cNvPr id="3" name="Tabulka 2"/>
          <p:cNvGraphicFramePr>
            <a:graphicFrameLocks noGrp="1"/>
          </p:cNvGraphicFramePr>
          <p:nvPr/>
        </p:nvGraphicFramePr>
        <p:xfrm>
          <a:off x="2793397" y="2996952"/>
          <a:ext cx="3866836" cy="868680"/>
        </p:xfrm>
        <a:graphic>
          <a:graphicData uri="http://schemas.openxmlformats.org/drawingml/2006/table">
            <a:tbl>
              <a:tblPr/>
              <a:tblGrid>
                <a:gridCol w="1992431"/>
                <a:gridCol w="1874405"/>
              </a:tblGrid>
              <a:tr h="254127">
                <a:tc>
                  <a:txBody>
                    <a:bodyPr/>
                    <a:lstStyle/>
                    <a:p>
                      <a:r>
                        <a:rPr lang="cs-CZ" sz="1300" b="1" dirty="0">
                          <a:latin typeface="Calibri"/>
                        </a:rPr>
                        <a:t>Autor:</a:t>
                      </a:r>
                      <a:endParaRPr lang="cs-CZ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66B3FF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300" dirty="0">
                          <a:latin typeface="Calibri"/>
                        </a:rPr>
                        <a:t>Mgr. Jitka Hříbková</a:t>
                      </a:r>
                      <a:endParaRPr lang="cs-CZ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66B3FF"/>
                    </a:solidFill>
                  </a:tcPr>
                </a:tc>
              </a:tr>
              <a:tr h="254032">
                <a:tc>
                  <a:txBody>
                    <a:bodyPr/>
                    <a:lstStyle/>
                    <a:p>
                      <a:r>
                        <a:rPr lang="cs-CZ" sz="1300" b="1" dirty="0">
                          <a:latin typeface="Calibri"/>
                        </a:rPr>
                        <a:t>Číslo </a:t>
                      </a:r>
                      <a:r>
                        <a:rPr lang="cs-CZ" sz="1300" b="1" dirty="0" err="1">
                          <a:latin typeface="Calibri"/>
                        </a:rPr>
                        <a:t>DUMu</a:t>
                      </a:r>
                      <a:r>
                        <a:rPr lang="cs-CZ" sz="1300" b="1" dirty="0">
                          <a:latin typeface="Calibri"/>
                        </a:rPr>
                        <a:t>:</a:t>
                      </a:r>
                      <a:endParaRPr lang="cs-CZ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66B3FF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300" dirty="0" smtClean="0">
                          <a:latin typeface="Calibri"/>
                        </a:rPr>
                        <a:t>Pě8 - 12</a:t>
                      </a:r>
                      <a:endParaRPr lang="cs-CZ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66B3FF"/>
                    </a:solidFill>
                  </a:tcPr>
                </a:tc>
              </a:tr>
              <a:tr h="254127">
                <a:tc>
                  <a:txBody>
                    <a:bodyPr/>
                    <a:lstStyle/>
                    <a:p>
                      <a:r>
                        <a:rPr lang="cs-CZ" sz="1300" b="1" dirty="0">
                          <a:latin typeface="Calibri"/>
                        </a:rPr>
                        <a:t>Datum ověření ve </a:t>
                      </a:r>
                      <a:r>
                        <a:rPr lang="cs-CZ" sz="1300" b="1" dirty="0" smtClean="0">
                          <a:latin typeface="Calibri"/>
                        </a:rPr>
                        <a:t> výuce</a:t>
                      </a:r>
                      <a:r>
                        <a:rPr lang="cs-CZ" sz="1300" b="1" dirty="0">
                          <a:latin typeface="Calibri"/>
                        </a:rPr>
                        <a:t>:</a:t>
                      </a:r>
                      <a:endParaRPr lang="cs-CZ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66B3FF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300" dirty="0" smtClean="0">
                          <a:latin typeface="Calibri"/>
                        </a:rPr>
                        <a:t>14. 2. 2011</a:t>
                      </a:r>
                      <a:endParaRPr lang="cs-CZ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66B3FF"/>
                    </a:solidFill>
                  </a:tcPr>
                </a:tc>
              </a:tr>
            </a:tbl>
          </a:graphicData>
        </a:graphic>
      </p:graphicFrame>
      <p:sp>
        <p:nvSpPr>
          <p:cNvPr id="7" name="Obdélník 6"/>
          <p:cNvSpPr/>
          <p:nvPr/>
        </p:nvSpPr>
        <p:spPr>
          <a:xfrm>
            <a:off x="755576" y="5805264"/>
            <a:ext cx="6264696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u="sng" dirty="0"/>
              <a:t>Téma:</a:t>
            </a:r>
            <a:r>
              <a:rPr lang="cs-CZ" dirty="0"/>
              <a:t> </a:t>
            </a:r>
            <a:r>
              <a:rPr lang="cs-CZ" dirty="0" smtClean="0"/>
              <a:t>Okrasné rostliny venkovní – charakteristika a rozdělení</a:t>
            </a:r>
            <a:endParaRPr lang="cs-CZ" dirty="0"/>
          </a:p>
        </p:txBody>
      </p:sp>
      <p:sp>
        <p:nvSpPr>
          <p:cNvPr id="9" name="Obdélník 8"/>
          <p:cNvSpPr/>
          <p:nvPr/>
        </p:nvSpPr>
        <p:spPr>
          <a:xfrm>
            <a:off x="755576" y="5435932"/>
            <a:ext cx="3679662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u="sng" dirty="0" err="1"/>
              <a:t>Tématický</a:t>
            </a:r>
            <a:r>
              <a:rPr lang="cs-CZ" u="sng" dirty="0"/>
              <a:t> okruh</a:t>
            </a:r>
            <a:r>
              <a:rPr lang="cs-CZ" dirty="0"/>
              <a:t>: </a:t>
            </a:r>
            <a:r>
              <a:rPr lang="cs-CZ" dirty="0" smtClean="0"/>
              <a:t>Okrasné sadovnictví</a:t>
            </a:r>
            <a:endParaRPr lang="cs-CZ" dirty="0"/>
          </a:p>
        </p:txBody>
      </p:sp>
      <p:sp>
        <p:nvSpPr>
          <p:cNvPr id="10" name="Obdélník 9"/>
          <p:cNvSpPr/>
          <p:nvPr/>
        </p:nvSpPr>
        <p:spPr>
          <a:xfrm>
            <a:off x="755576" y="5066600"/>
            <a:ext cx="2776466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u="sng" dirty="0"/>
              <a:t>Vzdělávací obor</a:t>
            </a:r>
            <a:r>
              <a:rPr lang="cs-CZ" dirty="0"/>
              <a:t>: </a:t>
            </a:r>
            <a:r>
              <a:rPr lang="cs-CZ" dirty="0" smtClean="0"/>
              <a:t>Pěstitelství</a:t>
            </a:r>
            <a:endParaRPr lang="cs-CZ" dirty="0"/>
          </a:p>
        </p:txBody>
      </p:sp>
      <p:sp>
        <p:nvSpPr>
          <p:cNvPr id="11" name="Obdélník 10"/>
          <p:cNvSpPr/>
          <p:nvPr/>
        </p:nvSpPr>
        <p:spPr>
          <a:xfrm>
            <a:off x="755576" y="4697268"/>
            <a:ext cx="3680110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u="sng" dirty="0"/>
              <a:t>Vzdělávací oblast</a:t>
            </a:r>
            <a:r>
              <a:rPr lang="cs-CZ" dirty="0"/>
              <a:t>: Člověk a </a:t>
            </a:r>
            <a:r>
              <a:rPr lang="cs-CZ" dirty="0" smtClean="0"/>
              <a:t>svět práce</a:t>
            </a:r>
            <a:endParaRPr lang="cs-CZ" dirty="0"/>
          </a:p>
        </p:txBody>
      </p:sp>
      <p:sp>
        <p:nvSpPr>
          <p:cNvPr id="12" name="Obdélník 11"/>
          <p:cNvSpPr/>
          <p:nvPr/>
        </p:nvSpPr>
        <p:spPr>
          <a:xfrm>
            <a:off x="755576" y="4327936"/>
            <a:ext cx="1414746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u="sng" dirty="0"/>
              <a:t>Ročník</a:t>
            </a:r>
            <a:r>
              <a:rPr lang="cs-CZ" dirty="0"/>
              <a:t>: </a:t>
            </a:r>
            <a:r>
              <a:rPr lang="cs-CZ" dirty="0" smtClean="0"/>
              <a:t>osmý</a:t>
            </a:r>
            <a:endParaRPr lang="cs-CZ" dirty="0"/>
          </a:p>
        </p:txBody>
      </p:sp>
      <p:sp>
        <p:nvSpPr>
          <p:cNvPr id="13" name="Obdélník 12"/>
          <p:cNvSpPr/>
          <p:nvPr/>
        </p:nvSpPr>
        <p:spPr>
          <a:xfrm>
            <a:off x="2671388" y="2214156"/>
            <a:ext cx="2993063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da-DK" dirty="0"/>
              <a:t>Projekt: OP VK 1.4 709998205</a:t>
            </a:r>
          </a:p>
        </p:txBody>
      </p:sp>
      <p:sp>
        <p:nvSpPr>
          <p:cNvPr id="14" name="Obdélník 13"/>
          <p:cNvSpPr/>
          <p:nvPr/>
        </p:nvSpPr>
        <p:spPr>
          <a:xfrm>
            <a:off x="2627784" y="2466037"/>
            <a:ext cx="3858685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 smtClean="0"/>
              <a:t> Číslo </a:t>
            </a:r>
            <a:r>
              <a:rPr lang="cs-CZ" dirty="0"/>
              <a:t>projektu: CZ.1.07/1.4.00/21.0440</a:t>
            </a:r>
          </a:p>
        </p:txBody>
      </p:sp>
      <p:pic>
        <p:nvPicPr>
          <p:cNvPr id="14341" name="Picture 5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55576" y="1732374"/>
            <a:ext cx="1304925" cy="197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074" name="Picture 2" descr="http://zsgenklapalka.wz.cz/telowebu/obsah_soubory/logo_grant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2060501" y="648957"/>
            <a:ext cx="5472608" cy="1195867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395536" y="548680"/>
            <a:ext cx="8136904" cy="5760640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Obdélník 2"/>
          <p:cNvSpPr/>
          <p:nvPr/>
        </p:nvSpPr>
        <p:spPr>
          <a:xfrm>
            <a:off x="899592" y="836712"/>
            <a:ext cx="7128792" cy="369331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b="1" u="sng" dirty="0"/>
              <a:t>ANOTACE</a:t>
            </a:r>
          </a:p>
          <a:p>
            <a:endParaRPr lang="cs-CZ" b="1" dirty="0"/>
          </a:p>
          <a:p>
            <a:r>
              <a:rPr lang="cs-CZ" b="1" dirty="0"/>
              <a:t>Digitální výukový materiál </a:t>
            </a:r>
            <a:r>
              <a:rPr lang="cs-CZ" b="1" dirty="0" smtClean="0"/>
              <a:t>OKRASNÉ ROSTLINY VENKOVNÍ je součástí výkladové hodiny.</a:t>
            </a:r>
          </a:p>
          <a:p>
            <a:endParaRPr lang="cs-CZ" b="1" dirty="0"/>
          </a:p>
          <a:p>
            <a:r>
              <a:rPr lang="cs-CZ" dirty="0" smtClean="0"/>
              <a:t>Výklad </a:t>
            </a:r>
            <a:r>
              <a:rPr lang="cs-CZ" dirty="0"/>
              <a:t>je doplněn obrázky </a:t>
            </a:r>
            <a:r>
              <a:rPr lang="cs-CZ" dirty="0" smtClean="0"/>
              <a:t>z internetu</a:t>
            </a:r>
            <a:r>
              <a:rPr lang="cs-CZ" dirty="0" smtClean="0"/>
              <a:t>.</a:t>
            </a:r>
          </a:p>
          <a:p>
            <a:endParaRPr lang="cs-CZ" dirty="0" smtClean="0"/>
          </a:p>
          <a:p>
            <a:r>
              <a:rPr lang="cs-CZ" dirty="0" smtClean="0"/>
              <a:t>V závěru práce je vložen úkol pro žáky.</a:t>
            </a:r>
            <a:endParaRPr lang="en-US" dirty="0"/>
          </a:p>
          <a:p>
            <a:endParaRPr lang="cs-CZ" b="1" dirty="0"/>
          </a:p>
          <a:p>
            <a:r>
              <a:rPr lang="cs-CZ" b="1" dirty="0"/>
              <a:t>Výukový materiál je určen pro žáky </a:t>
            </a:r>
            <a:r>
              <a:rPr lang="cs-CZ" b="1" dirty="0" smtClean="0"/>
              <a:t>8. ročníku.</a:t>
            </a:r>
          </a:p>
          <a:p>
            <a:endParaRPr lang="cs-CZ" b="1" dirty="0"/>
          </a:p>
          <a:p>
            <a:r>
              <a:rPr lang="cs-CZ" dirty="0"/>
              <a:t>Práce je určena na interaktivní tabuli SMART Notebook</a:t>
            </a:r>
            <a:r>
              <a:rPr lang="cs-CZ" dirty="0" smtClean="0"/>
              <a:t>.</a:t>
            </a:r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66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4580" name="Picture 4" descr="http://www.magazinzahrada.cz/uploads/gallery/barevny-svet-letnicek/barevny-svet-letnicek-6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</p:spPr>
      </p:pic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norm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r>
              <a:rPr lang="cs-CZ" sz="6600" b="1" u="sng" spc="5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Okrasné rostliny</a:t>
            </a:r>
            <a:endParaRPr lang="cs-CZ" sz="6600" b="1" u="sng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r>
              <a:rPr lang="cs-CZ" sz="5400" b="1" u="sng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VENKOVNÍ</a:t>
            </a:r>
            <a:endParaRPr lang="cs-CZ" sz="5400" b="1" u="sng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4" name="Nadpis 1"/>
          <p:cNvSpPr txBox="1">
            <a:spLocks/>
          </p:cNvSpPr>
          <p:nvPr/>
        </p:nvSpPr>
        <p:spPr>
          <a:xfrm>
            <a:off x="5076056" y="6021288"/>
            <a:ext cx="3735388" cy="546100"/>
          </a:xfrm>
          <a:prstGeom prst="rect">
            <a:avLst/>
          </a:prstGeom>
        </p:spPr>
        <p:txBody>
          <a:bodyPr anchor="ctr">
            <a:normAutofit/>
          </a:bodyPr>
          <a:lstStyle>
            <a:defPPr>
              <a:defRPr lang="cs-CZ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9pPr>
          </a:lstStyle>
          <a:p>
            <a:pPr algn="ctr" fontAlgn="auto">
              <a:spcAft>
                <a:spcPts val="0"/>
              </a:spcAft>
              <a:defRPr/>
            </a:pPr>
            <a:r>
              <a:rPr lang="cs-CZ" sz="1200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ea typeface="+mj-ea"/>
                <a:cs typeface="+mj-cs"/>
              </a:rPr>
              <a:t>Zpracovala: Mgr. Jitka Hříbková, ZŠ </a:t>
            </a:r>
            <a:r>
              <a:rPr lang="cs-CZ" sz="1200" b="1" dirty="0" err="1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ea typeface="+mj-ea"/>
                <a:cs typeface="+mj-cs"/>
              </a:rPr>
              <a:t>Dyjákovice</a:t>
            </a:r>
            <a:endParaRPr lang="cs-CZ" sz="1200" b="1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+mj-lt"/>
              <a:ea typeface="+mj-ea"/>
              <a:cs typeface="+mj-cs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aoblený obdélník 1"/>
          <p:cNvSpPr/>
          <p:nvPr/>
        </p:nvSpPr>
        <p:spPr>
          <a:xfrm>
            <a:off x="2483768" y="1124744"/>
            <a:ext cx="4054951" cy="648072"/>
          </a:xfrm>
          <a:prstGeom prst="roundRect">
            <a:avLst/>
          </a:prstGeom>
          <a:solidFill>
            <a:schemeClr val="accent2"/>
          </a:solidFill>
          <a:ln w="25400">
            <a:solidFill>
              <a:schemeClr val="accent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OKRASNÉ ROSTLINY - venkovní</a:t>
            </a:r>
            <a:endParaRPr lang="cs-CZ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26" name="Zaoblený obdélník 25"/>
          <p:cNvSpPr/>
          <p:nvPr/>
        </p:nvSpPr>
        <p:spPr>
          <a:xfrm>
            <a:off x="1943709" y="2564904"/>
            <a:ext cx="1530170" cy="504056"/>
          </a:xfrm>
          <a:prstGeom prst="roundRect">
            <a:avLst/>
          </a:prstGeom>
          <a:solidFill>
            <a:schemeClr val="accent2"/>
          </a:solidFill>
          <a:ln w="25400">
            <a:solidFill>
              <a:schemeClr val="accent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BALKÓNOVÉ</a:t>
            </a:r>
            <a:endParaRPr lang="cs-CZ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27" name="Zaoblený obdélník 26"/>
          <p:cNvSpPr/>
          <p:nvPr/>
        </p:nvSpPr>
        <p:spPr>
          <a:xfrm>
            <a:off x="5400093" y="2636912"/>
            <a:ext cx="1530170" cy="504056"/>
          </a:xfrm>
          <a:prstGeom prst="roundRect">
            <a:avLst/>
          </a:prstGeom>
          <a:solidFill>
            <a:schemeClr val="accent2"/>
          </a:solidFill>
          <a:ln w="25400">
            <a:solidFill>
              <a:schemeClr val="accent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ZÁHONOVÉ</a:t>
            </a:r>
            <a:endParaRPr lang="cs-CZ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28" name="Zaoblený obdélník 27"/>
          <p:cNvSpPr/>
          <p:nvPr/>
        </p:nvSpPr>
        <p:spPr>
          <a:xfrm>
            <a:off x="791581" y="4365104"/>
            <a:ext cx="1224136" cy="504056"/>
          </a:xfrm>
          <a:prstGeom prst="roundRect">
            <a:avLst/>
          </a:prstGeom>
          <a:solidFill>
            <a:schemeClr val="accent2"/>
          </a:solidFill>
          <a:ln w="25400">
            <a:solidFill>
              <a:schemeClr val="accent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letničky</a:t>
            </a:r>
            <a:endParaRPr lang="cs-CZ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29" name="Zaoblený obdélník 28"/>
          <p:cNvSpPr/>
          <p:nvPr/>
        </p:nvSpPr>
        <p:spPr>
          <a:xfrm>
            <a:off x="5940152" y="4365104"/>
            <a:ext cx="1224136" cy="504056"/>
          </a:xfrm>
          <a:prstGeom prst="roundRect">
            <a:avLst/>
          </a:prstGeom>
          <a:solidFill>
            <a:schemeClr val="accent2"/>
          </a:solidFill>
          <a:ln w="25400">
            <a:solidFill>
              <a:schemeClr val="accent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hlíznaté</a:t>
            </a:r>
            <a:endParaRPr lang="cs-CZ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3" name="Zaoblený obdélník 32"/>
          <p:cNvSpPr/>
          <p:nvPr/>
        </p:nvSpPr>
        <p:spPr>
          <a:xfrm>
            <a:off x="4355976" y="4365104"/>
            <a:ext cx="1224136" cy="504056"/>
          </a:xfrm>
          <a:prstGeom prst="roundRect">
            <a:avLst/>
          </a:prstGeom>
          <a:solidFill>
            <a:schemeClr val="accent2"/>
          </a:solidFill>
          <a:ln w="25400">
            <a:solidFill>
              <a:schemeClr val="accent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trvalky</a:t>
            </a:r>
            <a:endParaRPr lang="cs-CZ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4" name="Zaoblený obdélník 33"/>
          <p:cNvSpPr/>
          <p:nvPr/>
        </p:nvSpPr>
        <p:spPr>
          <a:xfrm>
            <a:off x="2807805" y="4365104"/>
            <a:ext cx="1224136" cy="504056"/>
          </a:xfrm>
          <a:prstGeom prst="roundRect">
            <a:avLst/>
          </a:prstGeom>
          <a:solidFill>
            <a:schemeClr val="accent2"/>
          </a:solidFill>
          <a:ln w="25400">
            <a:solidFill>
              <a:schemeClr val="accent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dvouletky</a:t>
            </a:r>
            <a:endParaRPr lang="cs-CZ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cxnSp>
        <p:nvCxnSpPr>
          <p:cNvPr id="37" name="Přímá spojovací čára 36"/>
          <p:cNvCxnSpPr>
            <a:stCxn id="27" idx="2"/>
            <a:endCxn id="27" idx="2"/>
          </p:cNvCxnSpPr>
          <p:nvPr/>
        </p:nvCxnSpPr>
        <p:spPr>
          <a:xfrm rot="5400000">
            <a:off x="6165178" y="3140968"/>
            <a:ext cx="0" cy="0"/>
          </a:xfrm>
          <a:prstGeom prst="line">
            <a:avLst/>
          </a:prstGeom>
          <a:ln w="25400">
            <a:solidFill>
              <a:schemeClr val="accent2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Přímá spojovací čára 10"/>
          <p:cNvCxnSpPr>
            <a:stCxn id="2" idx="2"/>
            <a:endCxn id="26" idx="0"/>
          </p:cNvCxnSpPr>
          <p:nvPr/>
        </p:nvCxnSpPr>
        <p:spPr>
          <a:xfrm rot="5400000">
            <a:off x="3213975" y="1267635"/>
            <a:ext cx="792088" cy="1802450"/>
          </a:xfrm>
          <a:prstGeom prst="line">
            <a:avLst/>
          </a:prstGeom>
          <a:ln w="25400">
            <a:solidFill>
              <a:schemeClr val="accent2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ovací čára 12"/>
          <p:cNvCxnSpPr>
            <a:stCxn id="2" idx="2"/>
            <a:endCxn id="27" idx="0"/>
          </p:cNvCxnSpPr>
          <p:nvPr/>
        </p:nvCxnSpPr>
        <p:spPr>
          <a:xfrm rot="16200000" flipH="1">
            <a:off x="4906163" y="1377897"/>
            <a:ext cx="864096" cy="1653934"/>
          </a:xfrm>
          <a:prstGeom prst="line">
            <a:avLst/>
          </a:prstGeom>
          <a:ln w="25400">
            <a:solidFill>
              <a:schemeClr val="accent2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Přímá spojovací čára 14"/>
          <p:cNvCxnSpPr>
            <a:stCxn id="26" idx="2"/>
            <a:endCxn id="28" idx="0"/>
          </p:cNvCxnSpPr>
          <p:nvPr/>
        </p:nvCxnSpPr>
        <p:spPr>
          <a:xfrm rot="5400000">
            <a:off x="1408150" y="3064460"/>
            <a:ext cx="1296144" cy="1305145"/>
          </a:xfrm>
          <a:prstGeom prst="line">
            <a:avLst/>
          </a:prstGeom>
          <a:ln w="25400">
            <a:solidFill>
              <a:schemeClr val="accent2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" name="Přímá spojovací čára 18"/>
          <p:cNvCxnSpPr>
            <a:stCxn id="27" idx="2"/>
            <a:endCxn id="28" idx="0"/>
          </p:cNvCxnSpPr>
          <p:nvPr/>
        </p:nvCxnSpPr>
        <p:spPr>
          <a:xfrm rot="5400000">
            <a:off x="3172346" y="1372272"/>
            <a:ext cx="1224136" cy="4761529"/>
          </a:xfrm>
          <a:prstGeom prst="line">
            <a:avLst/>
          </a:prstGeom>
          <a:ln w="25400">
            <a:solidFill>
              <a:schemeClr val="accent2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" name="Přímá spojovací čára 20"/>
          <p:cNvCxnSpPr>
            <a:stCxn id="27" idx="2"/>
            <a:endCxn id="34" idx="0"/>
          </p:cNvCxnSpPr>
          <p:nvPr/>
        </p:nvCxnSpPr>
        <p:spPr>
          <a:xfrm rot="5400000">
            <a:off x="4180458" y="2380384"/>
            <a:ext cx="1224136" cy="2745305"/>
          </a:xfrm>
          <a:prstGeom prst="line">
            <a:avLst/>
          </a:prstGeom>
          <a:ln w="25400">
            <a:solidFill>
              <a:schemeClr val="accent2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" name="Přímá spojovací čára 22"/>
          <p:cNvCxnSpPr>
            <a:stCxn id="27" idx="2"/>
            <a:endCxn id="33" idx="0"/>
          </p:cNvCxnSpPr>
          <p:nvPr/>
        </p:nvCxnSpPr>
        <p:spPr>
          <a:xfrm rot="5400000">
            <a:off x="4954543" y="3154469"/>
            <a:ext cx="1224136" cy="1197134"/>
          </a:xfrm>
          <a:prstGeom prst="line">
            <a:avLst/>
          </a:prstGeom>
          <a:ln w="25400">
            <a:solidFill>
              <a:schemeClr val="accent2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5" name="Přímá spojovací čára 24"/>
          <p:cNvCxnSpPr>
            <a:stCxn id="27" idx="2"/>
            <a:endCxn id="29" idx="0"/>
          </p:cNvCxnSpPr>
          <p:nvPr/>
        </p:nvCxnSpPr>
        <p:spPr>
          <a:xfrm rot="16200000" flipH="1">
            <a:off x="5746631" y="3559515"/>
            <a:ext cx="1224136" cy="387042"/>
          </a:xfrm>
          <a:prstGeom prst="line">
            <a:avLst/>
          </a:prstGeom>
          <a:ln w="25400">
            <a:solidFill>
              <a:schemeClr val="accent2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5" name="Zaoblený obdélník 34"/>
          <p:cNvSpPr/>
          <p:nvPr/>
        </p:nvSpPr>
        <p:spPr>
          <a:xfrm>
            <a:off x="7380312" y="4365104"/>
            <a:ext cx="1224136" cy="504056"/>
          </a:xfrm>
          <a:prstGeom prst="roundRect">
            <a:avLst/>
          </a:prstGeom>
          <a:solidFill>
            <a:schemeClr val="accent2"/>
          </a:solidFill>
          <a:ln w="25400">
            <a:solidFill>
              <a:schemeClr val="accent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cibulnaté</a:t>
            </a:r>
          </a:p>
        </p:txBody>
      </p:sp>
      <p:cxnSp>
        <p:nvCxnSpPr>
          <p:cNvPr id="38" name="Přímá spojovací čára 37"/>
          <p:cNvCxnSpPr>
            <a:stCxn id="27" idx="2"/>
            <a:endCxn id="35" idx="0"/>
          </p:cNvCxnSpPr>
          <p:nvPr/>
        </p:nvCxnSpPr>
        <p:spPr>
          <a:xfrm rot="16200000" flipH="1">
            <a:off x="6466711" y="2839435"/>
            <a:ext cx="1224136" cy="1827202"/>
          </a:xfrm>
          <a:prstGeom prst="line">
            <a:avLst/>
          </a:prstGeom>
          <a:ln w="25400">
            <a:solidFill>
              <a:schemeClr val="accent2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116632"/>
            <a:ext cx="8136904" cy="1008112"/>
          </a:xfrm>
          <a:solidFill>
            <a:srgbClr val="FFCC00"/>
          </a:solidFill>
        </p:spPr>
        <p:txBody>
          <a:bodyPr/>
          <a:lstStyle/>
          <a:p>
            <a:r>
              <a:rPr lang="cs-CZ" b="1" u="sng" dirty="0" smtClean="0">
                <a:solidFill>
                  <a:srgbClr val="FF33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LETNIČKY</a:t>
            </a:r>
            <a:endParaRPr lang="cs-CZ" b="1" u="sng" dirty="0">
              <a:solidFill>
                <a:srgbClr val="FF33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>
          <a:xfrm>
            <a:off x="467544" y="1052736"/>
            <a:ext cx="8136904" cy="1080120"/>
          </a:xfrm>
          <a:solidFill>
            <a:srgbClr val="FFFF66"/>
          </a:solidFill>
        </p:spPr>
        <p:txBody>
          <a:bodyPr>
            <a:normAutofit/>
          </a:bodyPr>
          <a:lstStyle/>
          <a:p>
            <a:r>
              <a:rPr lang="cs-CZ" sz="20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Jsou rostliny jednoleté</a:t>
            </a:r>
          </a:p>
          <a:p>
            <a:r>
              <a:rPr lang="cs-CZ" sz="20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 jednom roce se na jaře vysévá, v létě kvetou, na konci léta mají plody a semena</a:t>
            </a:r>
          </a:p>
          <a:p>
            <a:endParaRPr lang="cs-CZ" dirty="0" smtClean="0"/>
          </a:p>
        </p:txBody>
      </p:sp>
      <p:sp>
        <p:nvSpPr>
          <p:cNvPr id="6" name="Zástupný symbol pro obsah 3"/>
          <p:cNvSpPr>
            <a:spLocks noGrp="1"/>
          </p:cNvSpPr>
          <p:nvPr>
            <p:ph sz="half" idx="4294967295"/>
          </p:nvPr>
        </p:nvSpPr>
        <p:spPr>
          <a:xfrm>
            <a:off x="899592" y="2924944"/>
            <a:ext cx="4038600" cy="3473227"/>
          </a:xfrm>
        </p:spPr>
        <p:txBody>
          <a:bodyPr>
            <a:normAutofit/>
          </a:bodyPr>
          <a:lstStyle/>
          <a:p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Aksamitník</a:t>
            </a:r>
          </a:p>
          <a:p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Astra</a:t>
            </a:r>
          </a:p>
          <a:p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Hledík</a:t>
            </a:r>
          </a:p>
          <a:p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Hrachor</a:t>
            </a:r>
          </a:p>
          <a:p>
            <a:endParaRPr lang="cs-CZ" dirty="0" smtClean="0"/>
          </a:p>
        </p:txBody>
      </p:sp>
      <p:sp>
        <p:nvSpPr>
          <p:cNvPr id="7" name="Zástupný symbol pro obsah 3"/>
          <p:cNvSpPr txBox="1">
            <a:spLocks/>
          </p:cNvSpPr>
          <p:nvPr/>
        </p:nvSpPr>
        <p:spPr>
          <a:xfrm>
            <a:off x="4499992" y="2852936"/>
            <a:ext cx="4038600" cy="302433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r>
              <a:rPr kumimoji="0" lang="cs-CZ" sz="32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+mn-lt"/>
                <a:ea typeface="+mn-ea"/>
                <a:cs typeface="+mn-cs"/>
              </a:rPr>
              <a:t>Ostálka</a:t>
            </a: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r>
              <a:rPr kumimoji="0" lang="cs-CZ" sz="32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+mn-lt"/>
                <a:ea typeface="+mn-ea"/>
                <a:cs typeface="+mn-cs"/>
              </a:rPr>
              <a:t>Lichořeřišnice</a:t>
            </a: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r>
              <a:rPr kumimoji="0" lang="cs-CZ" sz="32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+mn-lt"/>
                <a:ea typeface="+mn-ea"/>
                <a:cs typeface="+mn-cs"/>
              </a:rPr>
              <a:t>Měsíček</a:t>
            </a: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r>
              <a:rPr kumimoji="0" lang="cs-CZ" sz="32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+mn-lt"/>
                <a:ea typeface="+mn-ea"/>
                <a:cs typeface="+mn-cs"/>
              </a:rPr>
              <a:t>Slaměnka</a:t>
            </a: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r>
              <a:rPr kumimoji="0" lang="cs-CZ" sz="32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+mn-lt"/>
                <a:ea typeface="+mn-ea"/>
                <a:cs typeface="+mn-cs"/>
              </a:rPr>
              <a:t>Statice</a:t>
            </a: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endParaRPr kumimoji="0" lang="cs-CZ" sz="3200" b="0" i="0" u="none" strike="noStrike" kern="1200" cap="none" spc="0" normalizeH="0" baseline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3556" name="Picture 4" descr="http://www.jikl.cz/img/p/102-1261-large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156176" y="1340768"/>
            <a:ext cx="2808312" cy="2376264"/>
          </a:xfrm>
          <a:prstGeom prst="rect">
            <a:avLst/>
          </a:prstGeom>
          <a:noFill/>
        </p:spPr>
      </p:pic>
      <p:pic>
        <p:nvPicPr>
          <p:cNvPr id="23554" name="Picture 2" descr="http://www.kvetinynadobirku.cz/images/produkty/original/136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23528" y="3212976"/>
            <a:ext cx="2808312" cy="2804711"/>
          </a:xfrm>
          <a:prstGeom prst="rect">
            <a:avLst/>
          </a:prstGeom>
          <a:noFill/>
        </p:spPr>
      </p:pic>
      <p:sp>
        <p:nvSpPr>
          <p:cNvPr id="2" name="Podnadpis 2"/>
          <p:cNvSpPr txBox="1">
            <a:spLocks/>
          </p:cNvSpPr>
          <p:nvPr/>
        </p:nvSpPr>
        <p:spPr>
          <a:xfrm>
            <a:off x="683568" y="548680"/>
            <a:ext cx="2408312" cy="622920"/>
          </a:xfrm>
          <a:prstGeom prst="rect">
            <a:avLst/>
          </a:prstGeom>
        </p:spPr>
        <p:txBody>
          <a:bodyPr/>
          <a:lstStyle/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tabLst/>
              <a:defRPr/>
            </a:pPr>
            <a:r>
              <a:rPr kumimoji="0" lang="cs-CZ" sz="3200" b="1" i="0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+mn-lt"/>
                <a:ea typeface="+mn-ea"/>
                <a:cs typeface="+mn-cs"/>
              </a:rPr>
              <a:t>aksamitník</a:t>
            </a:r>
            <a:endParaRPr kumimoji="0" lang="cs-CZ" sz="3200" b="1" i="0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uLnTx/>
              <a:uFillTx/>
              <a:latin typeface="+mn-lt"/>
              <a:ea typeface="+mn-ea"/>
              <a:cs typeface="+mn-cs"/>
            </a:endParaRPr>
          </a:p>
        </p:txBody>
      </p:sp>
      <p:pic>
        <p:nvPicPr>
          <p:cNvPr id="11268" name="Picture 4" descr="http://botanika.wendys.cz/kytky/prew.php?../foto/O349_1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323528" y="1412776"/>
            <a:ext cx="2808312" cy="2106234"/>
          </a:xfrm>
          <a:prstGeom prst="rect">
            <a:avLst/>
          </a:prstGeom>
          <a:noFill/>
        </p:spPr>
      </p:pic>
      <p:sp>
        <p:nvSpPr>
          <p:cNvPr id="7" name="Podnadpis 2"/>
          <p:cNvSpPr txBox="1">
            <a:spLocks/>
          </p:cNvSpPr>
          <p:nvPr/>
        </p:nvSpPr>
        <p:spPr>
          <a:xfrm>
            <a:off x="3635896" y="548680"/>
            <a:ext cx="2408312" cy="622920"/>
          </a:xfrm>
          <a:prstGeom prst="rect">
            <a:avLst/>
          </a:prstGeom>
        </p:spPr>
        <p:txBody>
          <a:bodyPr/>
          <a:lstStyle/>
          <a:p>
            <a:pPr marL="342900" marR="0" lvl="0" indent="-342900" algn="ctr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tabLst/>
              <a:defRPr/>
            </a:pPr>
            <a:r>
              <a:rPr kumimoji="0" lang="cs-CZ" sz="3200" b="1" i="0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+mn-lt"/>
                <a:ea typeface="+mn-ea"/>
                <a:cs typeface="+mn-cs"/>
              </a:rPr>
              <a:t>astra</a:t>
            </a:r>
            <a:endParaRPr kumimoji="0" lang="cs-CZ" sz="3200" b="1" i="0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10" name="Podnadpis 2"/>
          <p:cNvSpPr txBox="1">
            <a:spLocks/>
          </p:cNvSpPr>
          <p:nvPr/>
        </p:nvSpPr>
        <p:spPr>
          <a:xfrm>
            <a:off x="6372200" y="620688"/>
            <a:ext cx="2408312" cy="622920"/>
          </a:xfrm>
          <a:prstGeom prst="rect">
            <a:avLst/>
          </a:prstGeom>
        </p:spPr>
        <p:txBody>
          <a:bodyPr/>
          <a:lstStyle/>
          <a:p>
            <a:pPr marL="342900" marR="0" lvl="0" indent="-342900" algn="ctr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tabLst/>
              <a:defRPr/>
            </a:pPr>
            <a:r>
              <a:rPr kumimoji="0" lang="cs-CZ" sz="3200" b="1" i="0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+mn-lt"/>
                <a:ea typeface="+mn-ea"/>
                <a:cs typeface="+mn-cs"/>
              </a:rPr>
              <a:t>hledík</a:t>
            </a:r>
            <a:endParaRPr kumimoji="0" lang="cs-CZ" sz="3200" b="1" i="0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uLnTx/>
              <a:uFillTx/>
              <a:latin typeface="+mn-lt"/>
              <a:ea typeface="+mn-ea"/>
              <a:cs typeface="+mn-cs"/>
            </a:endParaRPr>
          </a:p>
        </p:txBody>
      </p:sp>
      <p:pic>
        <p:nvPicPr>
          <p:cNvPr id="11270" name="Picture 6" descr="http://hela.webgarden.cz/image/449642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3275856" y="1412776"/>
            <a:ext cx="2857500" cy="2276475"/>
          </a:xfrm>
          <a:prstGeom prst="rect">
            <a:avLst/>
          </a:prstGeom>
          <a:noFill/>
        </p:spPr>
      </p:pic>
      <p:pic>
        <p:nvPicPr>
          <p:cNvPr id="21506" name="Picture 2" descr="http://www.gadar.sk/fotky7416/fotos/_vyrn_248astry666.jpg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3275856" y="3429000"/>
            <a:ext cx="2880320" cy="2592288"/>
          </a:xfrm>
          <a:prstGeom prst="rect">
            <a:avLst/>
          </a:prstGeom>
          <a:noFill/>
        </p:spPr>
      </p:pic>
      <p:pic>
        <p:nvPicPr>
          <p:cNvPr id="21509" name="Picture 5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6228184" y="3429000"/>
            <a:ext cx="2736304" cy="25922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2530" name="Picture 2" descr="http://www.bakker-cz.com/is-bin/intershop.static/WFS/org-23cz-Site/org/cs_CZ/XL/15492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915816" y="1340768"/>
            <a:ext cx="3024336" cy="3648406"/>
          </a:xfrm>
          <a:prstGeom prst="rect">
            <a:avLst/>
          </a:prstGeom>
          <a:noFill/>
        </p:spPr>
      </p:pic>
      <p:pic>
        <p:nvPicPr>
          <p:cNvPr id="37892" name="Picture 4" descr="http://www.garten.cz/images_data/3538-lathyrus-vernus-hrachor-jarni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79512" y="3429000"/>
            <a:ext cx="2667000" cy="2886076"/>
          </a:xfrm>
          <a:prstGeom prst="rect">
            <a:avLst/>
          </a:prstGeom>
          <a:noFill/>
        </p:spPr>
      </p:pic>
      <p:sp>
        <p:nvSpPr>
          <p:cNvPr id="2" name="Podnadpis 2"/>
          <p:cNvSpPr txBox="1">
            <a:spLocks/>
          </p:cNvSpPr>
          <p:nvPr/>
        </p:nvSpPr>
        <p:spPr>
          <a:xfrm>
            <a:off x="611560" y="476672"/>
            <a:ext cx="2408312" cy="622920"/>
          </a:xfrm>
          <a:prstGeom prst="rect">
            <a:avLst/>
          </a:prstGeom>
        </p:spPr>
        <p:txBody>
          <a:bodyPr/>
          <a:lstStyle/>
          <a:p>
            <a:pPr marL="342900" marR="0" lvl="0" indent="-342900" algn="ctr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tabLst/>
              <a:defRPr/>
            </a:pPr>
            <a:r>
              <a:rPr kumimoji="0" lang="cs-CZ" sz="3200" b="1" i="0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+mn-lt"/>
                <a:ea typeface="+mn-ea"/>
                <a:cs typeface="+mn-cs"/>
              </a:rPr>
              <a:t>hrachor</a:t>
            </a:r>
            <a:endParaRPr kumimoji="0" lang="cs-CZ" sz="3200" b="1" i="0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7" name="Podnadpis 2"/>
          <p:cNvSpPr txBox="1">
            <a:spLocks/>
          </p:cNvSpPr>
          <p:nvPr/>
        </p:nvSpPr>
        <p:spPr>
          <a:xfrm>
            <a:off x="3275856" y="548680"/>
            <a:ext cx="2408312" cy="622920"/>
          </a:xfrm>
          <a:prstGeom prst="rect">
            <a:avLst/>
          </a:prstGeom>
        </p:spPr>
        <p:txBody>
          <a:bodyPr/>
          <a:lstStyle/>
          <a:p>
            <a:pPr marL="342900" marR="0" lvl="0" indent="-342900" algn="ctr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tabLst/>
              <a:defRPr/>
            </a:pPr>
            <a:r>
              <a:rPr kumimoji="0" lang="cs-CZ" sz="3200" b="1" i="0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+mn-lt"/>
                <a:ea typeface="+mn-ea"/>
                <a:cs typeface="+mn-cs"/>
              </a:rPr>
              <a:t>ostálka</a:t>
            </a:r>
            <a:endParaRPr kumimoji="0" lang="cs-CZ" sz="3200" b="1" i="0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10" name="Podnadpis 2"/>
          <p:cNvSpPr txBox="1">
            <a:spLocks/>
          </p:cNvSpPr>
          <p:nvPr/>
        </p:nvSpPr>
        <p:spPr>
          <a:xfrm>
            <a:off x="6372200" y="548680"/>
            <a:ext cx="2520280" cy="622920"/>
          </a:xfrm>
          <a:prstGeom prst="rect">
            <a:avLst/>
          </a:prstGeom>
        </p:spPr>
        <p:txBody>
          <a:bodyPr/>
          <a:lstStyle/>
          <a:p>
            <a:pPr marL="342900" marR="0" lvl="0" indent="-342900" algn="ctr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tabLst/>
              <a:defRPr/>
            </a:pPr>
            <a:r>
              <a:rPr kumimoji="0" lang="cs-CZ" sz="3200" b="1" i="0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+mn-lt"/>
                <a:ea typeface="+mn-ea"/>
                <a:cs typeface="+mn-cs"/>
              </a:rPr>
              <a:t>lichořeřišnice</a:t>
            </a:r>
            <a:endParaRPr kumimoji="0" lang="cs-CZ" sz="3200" b="1" i="0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uLnTx/>
              <a:uFillTx/>
              <a:latin typeface="+mn-lt"/>
              <a:ea typeface="+mn-ea"/>
              <a:cs typeface="+mn-cs"/>
            </a:endParaRPr>
          </a:p>
        </p:txBody>
      </p:sp>
      <p:pic>
        <p:nvPicPr>
          <p:cNvPr id="37890" name="Picture 2" descr="http://files.popinave-rostliny.cz/200000164-399573b893/hrachor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179512" y="1340768"/>
            <a:ext cx="2667000" cy="2667000"/>
          </a:xfrm>
          <a:prstGeom prst="rect">
            <a:avLst/>
          </a:prstGeom>
          <a:noFill/>
        </p:spPr>
      </p:pic>
      <p:pic>
        <p:nvPicPr>
          <p:cNvPr id="37900" name="Picture 12" descr="http://botanika.wendys.cz/kytky/prew.php?../foto/O377_2.jp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6012160" y="1340768"/>
            <a:ext cx="2987824" cy="2592288"/>
          </a:xfrm>
          <a:prstGeom prst="rect">
            <a:avLst/>
          </a:prstGeom>
          <a:noFill/>
        </p:spPr>
      </p:pic>
      <p:pic>
        <p:nvPicPr>
          <p:cNvPr id="37898" name="Picture 10" descr="http://www.zahradnictvifous.cz/pcss/letnicky-dvouletky/big/lichorerisnice-tropaeolum-majus.jpg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6012160" y="3789040"/>
            <a:ext cx="2952328" cy="2520280"/>
          </a:xfrm>
          <a:prstGeom prst="rect">
            <a:avLst/>
          </a:prstGeom>
          <a:noFill/>
        </p:spPr>
      </p:pic>
      <p:pic>
        <p:nvPicPr>
          <p:cNvPr id="22532" name="Picture 4" descr="http://botany.cz/foto/zinniaherb2.jpg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2915816" y="4005064"/>
            <a:ext cx="3024336" cy="2308047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1508" name="Picture 4" descr="http://botanika.wendys.cz/kytky/prew.php?../foto/O658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275856" y="1340768"/>
            <a:ext cx="2736304" cy="2160240"/>
          </a:xfrm>
          <a:prstGeom prst="rect">
            <a:avLst/>
          </a:prstGeom>
          <a:noFill/>
        </p:spPr>
      </p:pic>
      <p:pic>
        <p:nvPicPr>
          <p:cNvPr id="19458" name="Picture 2" descr="http://www.wholeblossoms.com/images/pink-statice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6156176" y="3140968"/>
            <a:ext cx="2592288" cy="2518223"/>
          </a:xfrm>
          <a:prstGeom prst="rect">
            <a:avLst/>
          </a:prstGeom>
          <a:noFill/>
        </p:spPr>
      </p:pic>
      <p:sp>
        <p:nvSpPr>
          <p:cNvPr id="2" name="Podnadpis 2"/>
          <p:cNvSpPr txBox="1">
            <a:spLocks/>
          </p:cNvSpPr>
          <p:nvPr/>
        </p:nvSpPr>
        <p:spPr>
          <a:xfrm>
            <a:off x="827584" y="476672"/>
            <a:ext cx="2408312" cy="622920"/>
          </a:xfrm>
          <a:prstGeom prst="rect">
            <a:avLst/>
          </a:prstGeom>
        </p:spPr>
        <p:txBody>
          <a:bodyPr/>
          <a:lstStyle/>
          <a:p>
            <a:pPr marL="342900" marR="0" lvl="0" indent="-342900" algn="ctr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tabLst/>
              <a:defRPr/>
            </a:pPr>
            <a:r>
              <a:rPr lang="cs-CZ" sz="32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měsíček</a:t>
            </a:r>
            <a:endParaRPr kumimoji="0" lang="cs-CZ" sz="3200" b="1" i="0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7" name="Podnadpis 2"/>
          <p:cNvSpPr txBox="1">
            <a:spLocks/>
          </p:cNvSpPr>
          <p:nvPr/>
        </p:nvSpPr>
        <p:spPr>
          <a:xfrm>
            <a:off x="3491880" y="548680"/>
            <a:ext cx="2408312" cy="622920"/>
          </a:xfrm>
          <a:prstGeom prst="rect">
            <a:avLst/>
          </a:prstGeom>
        </p:spPr>
        <p:txBody>
          <a:bodyPr/>
          <a:lstStyle/>
          <a:p>
            <a:pPr marL="342900" marR="0" lvl="0" indent="-342900" algn="ctr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tabLst/>
              <a:defRPr/>
            </a:pPr>
            <a:r>
              <a:rPr kumimoji="0" lang="cs-CZ" sz="3200" b="1" i="0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+mn-lt"/>
                <a:ea typeface="+mn-ea"/>
                <a:cs typeface="+mn-cs"/>
              </a:rPr>
              <a:t>slaměnka</a:t>
            </a:r>
            <a:endParaRPr kumimoji="0" lang="cs-CZ" sz="3200" b="1" i="0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10" name="Podnadpis 2"/>
          <p:cNvSpPr txBox="1">
            <a:spLocks/>
          </p:cNvSpPr>
          <p:nvPr/>
        </p:nvSpPr>
        <p:spPr>
          <a:xfrm>
            <a:off x="6228184" y="548680"/>
            <a:ext cx="2408312" cy="622920"/>
          </a:xfrm>
          <a:prstGeom prst="rect">
            <a:avLst/>
          </a:prstGeom>
        </p:spPr>
        <p:txBody>
          <a:bodyPr/>
          <a:lstStyle/>
          <a:p>
            <a:pPr marL="342900" marR="0" lvl="0" indent="-342900" algn="ctr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tabLst/>
              <a:defRPr/>
            </a:pPr>
            <a:r>
              <a:rPr kumimoji="0" lang="cs-CZ" sz="3200" b="1" i="0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+mn-lt"/>
                <a:ea typeface="+mn-ea"/>
                <a:cs typeface="+mn-cs"/>
              </a:rPr>
              <a:t>statice</a:t>
            </a:r>
            <a:endParaRPr kumimoji="0" lang="cs-CZ" sz="3200" b="1" i="0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uLnTx/>
              <a:uFillTx/>
              <a:latin typeface="+mn-lt"/>
              <a:ea typeface="+mn-ea"/>
              <a:cs typeface="+mn-cs"/>
            </a:endParaRPr>
          </a:p>
        </p:txBody>
      </p:sp>
      <p:pic>
        <p:nvPicPr>
          <p:cNvPr id="38914" name="Picture 2" descr="http://vltava2000.cz/shops/8849/images-goods/M%C4%9Bs%C3%AD%C4%8Dek%20l%C3%A9ka%C5%99sk%C3%BD.jp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323528" y="1340768"/>
            <a:ext cx="2808312" cy="2106235"/>
          </a:xfrm>
          <a:prstGeom prst="rect">
            <a:avLst/>
          </a:prstGeom>
          <a:noFill/>
        </p:spPr>
      </p:pic>
      <p:pic>
        <p:nvPicPr>
          <p:cNvPr id="38922" name="Picture 10" descr="http://extension.unh.edu/FHGEC/graphics/statice.jpg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6156176" y="1340768"/>
            <a:ext cx="2592288" cy="2016224"/>
          </a:xfrm>
          <a:prstGeom prst="rect">
            <a:avLst/>
          </a:prstGeom>
          <a:noFill/>
        </p:spPr>
      </p:pic>
      <p:pic>
        <p:nvPicPr>
          <p:cNvPr id="21506" name="Picture 2" descr="http://galerie.vlastovka.info/albums/userpics/10001/mesicek_lekarsky_-_calendula_officinalis2.jpg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323528" y="3429000"/>
            <a:ext cx="2808312" cy="2233400"/>
          </a:xfrm>
          <a:prstGeom prst="rect">
            <a:avLst/>
          </a:prstGeom>
          <a:noFill/>
        </p:spPr>
      </p:pic>
      <p:pic>
        <p:nvPicPr>
          <p:cNvPr id="21510" name="Picture 6" descr="http://www.vitejdoma.cz/zahradnik/img/full/2/8589.jpg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3275856" y="3501008"/>
            <a:ext cx="2784309" cy="2160240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116632"/>
            <a:ext cx="8229600" cy="922114"/>
          </a:xfrm>
          <a:solidFill>
            <a:srgbClr val="FFCC00"/>
          </a:solidFill>
        </p:spPr>
        <p:txBody>
          <a:bodyPr/>
          <a:lstStyle/>
          <a:p>
            <a:r>
              <a:rPr lang="cs-CZ" b="1" u="sng" dirty="0" smtClean="0">
                <a:solidFill>
                  <a:srgbClr val="FF33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DVOULETKY</a:t>
            </a:r>
            <a:endParaRPr lang="cs-CZ" b="1" u="sng" dirty="0">
              <a:solidFill>
                <a:srgbClr val="FF33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683568" y="2564904"/>
            <a:ext cx="4038600" cy="3545235"/>
          </a:xfrm>
        </p:spPr>
        <p:txBody>
          <a:bodyPr/>
          <a:lstStyle/>
          <a:p>
            <a:r>
              <a:rPr lang="cs-CZ" sz="32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Karafiát</a:t>
            </a:r>
          </a:p>
          <a:p>
            <a:r>
              <a:rPr lang="cs-CZ" sz="32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Pomněnka</a:t>
            </a:r>
          </a:p>
          <a:p>
            <a:r>
              <a:rPr lang="cs-CZ" sz="32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Sedmikráska</a:t>
            </a:r>
          </a:p>
          <a:p>
            <a:endParaRPr lang="cs-CZ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4" name="Zástupný symbol pro obsah 3"/>
          <p:cNvSpPr txBox="1">
            <a:spLocks/>
          </p:cNvSpPr>
          <p:nvPr/>
        </p:nvSpPr>
        <p:spPr>
          <a:xfrm>
            <a:off x="467544" y="1052736"/>
            <a:ext cx="8136904" cy="1080120"/>
          </a:xfrm>
          <a:prstGeom prst="rect">
            <a:avLst/>
          </a:prstGeom>
          <a:solidFill>
            <a:srgbClr val="FFFF66"/>
          </a:solidFill>
        </p:spPr>
        <p:txBody>
          <a:bodyPr vert="horz" lIns="91440" tIns="45720" rIns="91440" bIns="45720" rtlCol="0">
            <a:normAutofit lnSpcReduction="10000"/>
          </a:bodyPr>
          <a:lstStyle/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r>
              <a:rPr kumimoji="0" lang="cs-CZ" sz="20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+mn-lt"/>
                <a:ea typeface="+mn-ea"/>
                <a:cs typeface="+mn-cs"/>
              </a:rPr>
              <a:t>Pěstují se ve dvou letech</a:t>
            </a: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r>
              <a:rPr lang="cs-CZ" sz="20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Vysévají se v létě na záhon nebo předpěstovávají se na jaře na sadbu</a:t>
            </a: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r>
              <a:rPr kumimoji="0" lang="cs-CZ" sz="20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+mn-lt"/>
                <a:ea typeface="+mn-ea"/>
                <a:cs typeface="+mn-cs"/>
              </a:rPr>
              <a:t>Do</a:t>
            </a:r>
            <a:r>
              <a:rPr kumimoji="0" lang="cs-CZ" sz="2000" b="1" i="0" u="none" strike="noStrike" kern="1200" cap="none" spc="0" normalizeH="0" noProof="0" dirty="0" smtClean="0">
                <a:ln>
                  <a:noFill/>
                </a:ln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+mn-lt"/>
                <a:ea typeface="+mn-ea"/>
                <a:cs typeface="+mn-cs"/>
              </a:rPr>
              <a:t> podzimu vytvoří listy, přezimují a kvetou na jaře druhým rokem</a:t>
            </a:r>
            <a:endParaRPr kumimoji="0" lang="cs-CZ" sz="2000" b="1" i="0" u="none" strike="noStrike" kern="1200" cap="none" spc="0" normalizeH="0" baseline="0" noProof="0" dirty="0" smtClean="0">
              <a:ln>
                <a:noFill/>
              </a:ln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uLnTx/>
              <a:uFillTx/>
              <a:latin typeface="+mn-lt"/>
              <a:ea typeface="+mn-ea"/>
              <a:cs typeface="+mn-cs"/>
            </a:endParaRP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endParaRPr kumimoji="0" lang="cs-CZ" sz="3200" b="0" i="0" u="none" strike="noStrike" kern="1200" cap="none" spc="0" normalizeH="0" baseline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8440" name="Picture 8" descr="Soubor:Forget-me-not close 600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275856" y="1268760"/>
            <a:ext cx="2808312" cy="3744416"/>
          </a:xfrm>
          <a:prstGeom prst="rect">
            <a:avLst/>
          </a:prstGeom>
          <a:noFill/>
        </p:spPr>
      </p:pic>
      <p:pic>
        <p:nvPicPr>
          <p:cNvPr id="16388" name="Picture 4" descr="http://www.gadar.sk/fotky7416/fotos/_vyrd12_249kaf3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323528" y="1268760"/>
            <a:ext cx="2808312" cy="2808312"/>
          </a:xfrm>
          <a:prstGeom prst="rect">
            <a:avLst/>
          </a:prstGeom>
          <a:noFill/>
        </p:spPr>
      </p:pic>
      <p:sp>
        <p:nvSpPr>
          <p:cNvPr id="2" name="Podnadpis 2"/>
          <p:cNvSpPr txBox="1">
            <a:spLocks/>
          </p:cNvSpPr>
          <p:nvPr/>
        </p:nvSpPr>
        <p:spPr>
          <a:xfrm>
            <a:off x="827584" y="548680"/>
            <a:ext cx="2408312" cy="622920"/>
          </a:xfrm>
          <a:prstGeom prst="rect">
            <a:avLst/>
          </a:prstGeom>
        </p:spPr>
        <p:txBody>
          <a:bodyPr/>
          <a:lstStyle/>
          <a:p>
            <a:pPr marL="342900" marR="0" lvl="0" indent="-342900" algn="ctr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tabLst/>
              <a:defRPr/>
            </a:pPr>
            <a:r>
              <a:rPr lang="cs-CZ" sz="32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karafiát</a:t>
            </a:r>
            <a:endParaRPr kumimoji="0" lang="cs-CZ" sz="3200" b="1" i="0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7" name="Podnadpis 2"/>
          <p:cNvSpPr txBox="1">
            <a:spLocks/>
          </p:cNvSpPr>
          <p:nvPr/>
        </p:nvSpPr>
        <p:spPr>
          <a:xfrm>
            <a:off x="3491880" y="548680"/>
            <a:ext cx="2408312" cy="622920"/>
          </a:xfrm>
          <a:prstGeom prst="rect">
            <a:avLst/>
          </a:prstGeom>
        </p:spPr>
        <p:txBody>
          <a:bodyPr/>
          <a:lstStyle/>
          <a:p>
            <a:pPr marL="342900" marR="0" lvl="0" indent="-342900" algn="ctr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tabLst/>
              <a:defRPr/>
            </a:pPr>
            <a:r>
              <a:rPr kumimoji="0" lang="cs-CZ" sz="3200" b="1" i="0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+mn-lt"/>
                <a:ea typeface="+mn-ea"/>
                <a:cs typeface="+mn-cs"/>
              </a:rPr>
              <a:t>pomněnka</a:t>
            </a:r>
            <a:endParaRPr kumimoji="0" lang="cs-CZ" sz="3200" b="1" i="0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10" name="Podnadpis 2"/>
          <p:cNvSpPr txBox="1">
            <a:spLocks/>
          </p:cNvSpPr>
          <p:nvPr/>
        </p:nvSpPr>
        <p:spPr>
          <a:xfrm>
            <a:off x="6372200" y="548680"/>
            <a:ext cx="2408312" cy="622920"/>
          </a:xfrm>
          <a:prstGeom prst="rect">
            <a:avLst/>
          </a:prstGeom>
        </p:spPr>
        <p:txBody>
          <a:bodyPr/>
          <a:lstStyle/>
          <a:p>
            <a:pPr marL="342900" marR="0" lvl="0" indent="-342900" algn="ctr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tabLst/>
              <a:defRPr/>
            </a:pPr>
            <a:r>
              <a:rPr kumimoji="0" lang="cs-CZ" sz="3200" b="1" i="0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+mn-lt"/>
                <a:ea typeface="+mn-ea"/>
                <a:cs typeface="+mn-cs"/>
              </a:rPr>
              <a:t>sedmikráska</a:t>
            </a:r>
            <a:endParaRPr kumimoji="0" lang="cs-CZ" sz="3200" b="1" i="0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uLnTx/>
              <a:uFillTx/>
              <a:latin typeface="+mn-lt"/>
              <a:ea typeface="+mn-ea"/>
              <a:cs typeface="+mn-cs"/>
            </a:endParaRPr>
          </a:p>
        </p:txBody>
      </p:sp>
      <p:pic>
        <p:nvPicPr>
          <p:cNvPr id="40962" name="Picture 2" descr="http://botanika.wendys.cz/cherbar/prew/q257.jp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323528" y="3861048"/>
            <a:ext cx="2808312" cy="2106234"/>
          </a:xfrm>
          <a:prstGeom prst="rect">
            <a:avLst/>
          </a:prstGeom>
          <a:noFill/>
        </p:spPr>
      </p:pic>
      <p:pic>
        <p:nvPicPr>
          <p:cNvPr id="18434" name="Picture 2" descr="http://botanika.wendys.cz/foto/O176.jpg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3275856" y="3861048"/>
            <a:ext cx="2784309" cy="2088232"/>
          </a:xfrm>
          <a:prstGeom prst="rect">
            <a:avLst/>
          </a:prstGeom>
          <a:noFill/>
        </p:spPr>
      </p:pic>
      <p:pic>
        <p:nvPicPr>
          <p:cNvPr id="18436" name="Picture 4" descr="http://web2.mendelu.cz/af_222_multitext/travy/travniky_obrazky/sedmikrasky.jpg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6228184" y="3717032"/>
            <a:ext cx="2592288" cy="2248606"/>
          </a:xfrm>
          <a:prstGeom prst="rect">
            <a:avLst/>
          </a:prstGeom>
          <a:noFill/>
        </p:spPr>
      </p:pic>
      <p:pic>
        <p:nvPicPr>
          <p:cNvPr id="18438" name="Picture 6" descr="http://rostliny.prirodou.cz/obrazky/fotografie/bellis-perennis-530.jpg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6228184" y="1268760"/>
            <a:ext cx="2628800" cy="2520280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116632"/>
            <a:ext cx="8229600" cy="936104"/>
          </a:xfrm>
          <a:solidFill>
            <a:srgbClr val="FFCC00"/>
          </a:solidFill>
        </p:spPr>
        <p:txBody>
          <a:bodyPr/>
          <a:lstStyle/>
          <a:p>
            <a:r>
              <a:rPr lang="cs-CZ" b="1" u="sng" dirty="0" smtClean="0">
                <a:solidFill>
                  <a:srgbClr val="FF33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TRVALKY</a:t>
            </a:r>
            <a:endParaRPr lang="cs-CZ" b="1" u="sng" dirty="0">
              <a:solidFill>
                <a:srgbClr val="FF33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899592" y="2492896"/>
            <a:ext cx="4038600" cy="3977283"/>
          </a:xfrm>
        </p:spPr>
        <p:txBody>
          <a:bodyPr>
            <a:normAutofit/>
          </a:bodyPr>
          <a:lstStyle/>
          <a:p>
            <a:r>
              <a:rPr lang="cs-CZ" sz="32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Čemeřice</a:t>
            </a:r>
          </a:p>
          <a:p>
            <a:r>
              <a:rPr lang="cs-CZ" sz="32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Chryzantéma</a:t>
            </a:r>
          </a:p>
          <a:p>
            <a:r>
              <a:rPr lang="cs-CZ" sz="32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Orlíček</a:t>
            </a:r>
          </a:p>
          <a:p>
            <a:r>
              <a:rPr lang="cs-CZ" sz="32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Pivoňka</a:t>
            </a:r>
          </a:p>
          <a:p>
            <a:r>
              <a:rPr lang="cs-CZ" sz="32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Prvosenka</a:t>
            </a:r>
          </a:p>
          <a:p>
            <a:r>
              <a:rPr lang="cs-CZ" sz="32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Kosatec</a:t>
            </a:r>
          </a:p>
          <a:p>
            <a:endParaRPr lang="cs-CZ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4" name="Zástupný symbol pro obsah 3"/>
          <p:cNvSpPr txBox="1">
            <a:spLocks/>
          </p:cNvSpPr>
          <p:nvPr/>
        </p:nvSpPr>
        <p:spPr>
          <a:xfrm>
            <a:off x="467544" y="1052736"/>
            <a:ext cx="8136904" cy="1080120"/>
          </a:xfrm>
          <a:prstGeom prst="rect">
            <a:avLst/>
          </a:prstGeom>
          <a:solidFill>
            <a:srgbClr val="FFFF66"/>
          </a:solidFill>
        </p:spPr>
        <p:txBody>
          <a:bodyPr vert="horz" lIns="91440" tIns="45720" rIns="91440" bIns="45720" rtlCol="0">
            <a:normAutofit lnSpcReduction="10000"/>
          </a:bodyPr>
          <a:lstStyle/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r>
              <a:rPr kumimoji="0" lang="cs-CZ" sz="20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+mn-lt"/>
                <a:ea typeface="+mn-ea"/>
                <a:cs typeface="+mn-cs"/>
              </a:rPr>
              <a:t>Setrvávají na stanovišti několik let</a:t>
            </a: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r>
              <a:rPr lang="cs-CZ" sz="20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Přezimuje podzemní část rostliny</a:t>
            </a: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r>
              <a:rPr kumimoji="0" lang="cs-CZ" sz="20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+mn-lt"/>
                <a:ea typeface="+mn-ea"/>
                <a:cs typeface="+mn-cs"/>
              </a:rPr>
              <a:t>Některé kvetou na jaře,</a:t>
            </a:r>
            <a:r>
              <a:rPr kumimoji="0" lang="cs-CZ" sz="2000" b="1" i="0" u="none" strike="noStrike" kern="1200" cap="none" spc="0" normalizeH="0" noProof="0" dirty="0" smtClean="0">
                <a:ln>
                  <a:noFill/>
                </a:ln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+mn-lt"/>
                <a:ea typeface="+mn-ea"/>
                <a:cs typeface="+mn-cs"/>
              </a:rPr>
              <a:t> jiné v létě nebo na podzim</a:t>
            </a:r>
            <a:endParaRPr kumimoji="0" lang="cs-CZ" sz="2000" b="1" i="0" u="none" strike="noStrike" kern="1200" cap="none" spc="0" normalizeH="0" baseline="0" noProof="0" dirty="0" smtClean="0">
              <a:ln>
                <a:noFill/>
              </a:ln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uLnTx/>
              <a:uFillTx/>
              <a:latin typeface="+mn-lt"/>
              <a:ea typeface="+mn-ea"/>
              <a:cs typeface="+mn-cs"/>
            </a:endParaRP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endParaRPr kumimoji="0" lang="cs-CZ" sz="3200" b="0" i="0" u="none" strike="noStrike" kern="1200" cap="none" spc="0" normalizeH="0" baseline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Podnadpis 2"/>
          <p:cNvSpPr txBox="1">
            <a:spLocks/>
          </p:cNvSpPr>
          <p:nvPr/>
        </p:nvSpPr>
        <p:spPr>
          <a:xfrm>
            <a:off x="611560" y="620688"/>
            <a:ext cx="2408312" cy="622920"/>
          </a:xfrm>
          <a:prstGeom prst="rect">
            <a:avLst/>
          </a:prstGeom>
        </p:spPr>
        <p:txBody>
          <a:bodyPr/>
          <a:lstStyle/>
          <a:p>
            <a:pPr marL="342900" marR="0" lvl="0" indent="-342900" algn="ctr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tabLst/>
              <a:defRPr/>
            </a:pPr>
            <a:r>
              <a:rPr lang="cs-CZ" sz="32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čemeřice</a:t>
            </a:r>
            <a:endParaRPr kumimoji="0" lang="cs-CZ" sz="3200" b="1" i="0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7" name="Podnadpis 2"/>
          <p:cNvSpPr txBox="1">
            <a:spLocks/>
          </p:cNvSpPr>
          <p:nvPr/>
        </p:nvSpPr>
        <p:spPr>
          <a:xfrm>
            <a:off x="3635896" y="620688"/>
            <a:ext cx="2408312" cy="622920"/>
          </a:xfrm>
          <a:prstGeom prst="rect">
            <a:avLst/>
          </a:prstGeom>
        </p:spPr>
        <p:txBody>
          <a:bodyPr/>
          <a:lstStyle/>
          <a:p>
            <a:pPr marL="342900" marR="0" lvl="0" indent="-342900" algn="ctr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tabLst/>
              <a:defRPr/>
            </a:pPr>
            <a:r>
              <a:rPr kumimoji="0" lang="cs-CZ" sz="3200" b="1" i="0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+mn-lt"/>
                <a:ea typeface="+mn-ea"/>
                <a:cs typeface="+mn-cs"/>
              </a:rPr>
              <a:t>chryzantéma</a:t>
            </a:r>
            <a:endParaRPr kumimoji="0" lang="cs-CZ" sz="3200" b="1" i="0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10" name="Podnadpis 2"/>
          <p:cNvSpPr txBox="1">
            <a:spLocks/>
          </p:cNvSpPr>
          <p:nvPr/>
        </p:nvSpPr>
        <p:spPr>
          <a:xfrm>
            <a:off x="6156176" y="620688"/>
            <a:ext cx="2408312" cy="622920"/>
          </a:xfrm>
          <a:prstGeom prst="rect">
            <a:avLst/>
          </a:prstGeom>
        </p:spPr>
        <p:txBody>
          <a:bodyPr/>
          <a:lstStyle/>
          <a:p>
            <a:pPr marL="342900" marR="0" lvl="0" indent="-342900" algn="ctr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tabLst/>
              <a:defRPr/>
            </a:pPr>
            <a:r>
              <a:rPr kumimoji="0" lang="cs-CZ" sz="3200" b="1" i="0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+mn-lt"/>
                <a:ea typeface="+mn-ea"/>
                <a:cs typeface="+mn-cs"/>
              </a:rPr>
              <a:t>orlíček</a:t>
            </a:r>
            <a:endParaRPr kumimoji="0" lang="cs-CZ" sz="3200" b="1" i="0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uLnTx/>
              <a:uFillTx/>
              <a:latin typeface="+mn-lt"/>
              <a:ea typeface="+mn-ea"/>
              <a:cs typeface="+mn-cs"/>
            </a:endParaRPr>
          </a:p>
        </p:txBody>
      </p:sp>
      <p:pic>
        <p:nvPicPr>
          <p:cNvPr id="15364" name="Picture 4" descr="http://www.zahradymatty.cz/userfiles/image/Podzim%20%209%202009/1_10_09/ven6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419872" y="3717032"/>
            <a:ext cx="2736304" cy="2232248"/>
          </a:xfrm>
          <a:prstGeom prst="rect">
            <a:avLst/>
          </a:prstGeom>
          <a:noFill/>
        </p:spPr>
      </p:pic>
      <p:pic>
        <p:nvPicPr>
          <p:cNvPr id="15366" name="Picture 6" descr="http://www.zahradymatty.cz/userfiles/image/Podzim%20%209%202009/1_10_09/ven7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3419872" y="1556792"/>
            <a:ext cx="2736304" cy="2160240"/>
          </a:xfrm>
          <a:prstGeom prst="rect">
            <a:avLst/>
          </a:prstGeom>
          <a:noFill/>
        </p:spPr>
      </p:pic>
      <p:pic>
        <p:nvPicPr>
          <p:cNvPr id="15368" name="Picture 8" descr="http://orolin.blog.sme.sk/blog/204/49896/orli04.jp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6372200" y="1556792"/>
            <a:ext cx="2378396" cy="2232248"/>
          </a:xfrm>
          <a:prstGeom prst="rect">
            <a:avLst/>
          </a:prstGeom>
          <a:noFill/>
        </p:spPr>
      </p:pic>
      <p:pic>
        <p:nvPicPr>
          <p:cNvPr id="15370" name="Picture 10" descr="http://www.alinka.sk/wp-content/uploads/orlicek3.jpg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6372200" y="3789040"/>
            <a:ext cx="2376264" cy="2160240"/>
          </a:xfrm>
          <a:prstGeom prst="rect">
            <a:avLst/>
          </a:prstGeom>
          <a:noFill/>
        </p:spPr>
      </p:pic>
      <p:pic>
        <p:nvPicPr>
          <p:cNvPr id="15372" name="Picture 12" descr="http://wiki.rvp.cz/@api/deki/files/6695/=cemerice.jpg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323528" y="3789040"/>
            <a:ext cx="2808312" cy="2160240"/>
          </a:xfrm>
          <a:prstGeom prst="rect">
            <a:avLst/>
          </a:prstGeom>
          <a:noFill/>
        </p:spPr>
      </p:pic>
      <p:pic>
        <p:nvPicPr>
          <p:cNvPr id="15374" name="Picture 14" descr="http://www.plantica.cz/fotky/zbozi_001519_000699.jpg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323528" y="1556792"/>
            <a:ext cx="2808312" cy="2232248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314" name="Picture 2" descr="http://botany.cz/foto/paeperegr1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39552" y="1484784"/>
            <a:ext cx="2714625" cy="4392488"/>
          </a:xfrm>
          <a:prstGeom prst="rect">
            <a:avLst/>
          </a:prstGeom>
          <a:noFill/>
        </p:spPr>
      </p:pic>
      <p:pic>
        <p:nvPicPr>
          <p:cNvPr id="11266" name="Picture 2" descr="http://cms.tvujdum.cz/userdata/images/39133encyklopediepetrklic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3419872" y="1484784"/>
            <a:ext cx="2952328" cy="4392488"/>
          </a:xfrm>
          <a:prstGeom prst="rect">
            <a:avLst/>
          </a:prstGeom>
          <a:noFill/>
        </p:spPr>
      </p:pic>
      <p:sp>
        <p:nvSpPr>
          <p:cNvPr id="2" name="Podnadpis 2"/>
          <p:cNvSpPr txBox="1">
            <a:spLocks/>
          </p:cNvSpPr>
          <p:nvPr/>
        </p:nvSpPr>
        <p:spPr>
          <a:xfrm>
            <a:off x="827584" y="692696"/>
            <a:ext cx="2408312" cy="622920"/>
          </a:xfrm>
          <a:prstGeom prst="rect">
            <a:avLst/>
          </a:prstGeom>
        </p:spPr>
        <p:txBody>
          <a:bodyPr/>
          <a:lstStyle/>
          <a:p>
            <a:pPr marL="342900" marR="0" lvl="0" indent="-342900" algn="ctr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tabLst/>
              <a:defRPr/>
            </a:pPr>
            <a:r>
              <a:rPr lang="cs-CZ" sz="32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pivoňka</a:t>
            </a:r>
            <a:endParaRPr kumimoji="0" lang="cs-CZ" sz="3200" b="1" i="0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7" name="Podnadpis 2"/>
          <p:cNvSpPr txBox="1">
            <a:spLocks/>
          </p:cNvSpPr>
          <p:nvPr/>
        </p:nvSpPr>
        <p:spPr>
          <a:xfrm>
            <a:off x="3779912" y="692696"/>
            <a:ext cx="2408312" cy="622920"/>
          </a:xfrm>
          <a:prstGeom prst="rect">
            <a:avLst/>
          </a:prstGeom>
        </p:spPr>
        <p:txBody>
          <a:bodyPr/>
          <a:lstStyle/>
          <a:p>
            <a:pPr marL="342900" marR="0" lvl="0" indent="-342900" algn="ctr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tabLst/>
              <a:defRPr/>
            </a:pPr>
            <a:r>
              <a:rPr kumimoji="0" lang="cs-CZ" sz="3200" b="1" i="0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+mn-lt"/>
                <a:ea typeface="+mn-ea"/>
                <a:cs typeface="+mn-cs"/>
              </a:rPr>
              <a:t>prvosenka</a:t>
            </a:r>
            <a:endParaRPr kumimoji="0" lang="cs-CZ" sz="3200" b="1" i="0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10" name="Podnadpis 2"/>
          <p:cNvSpPr txBox="1">
            <a:spLocks/>
          </p:cNvSpPr>
          <p:nvPr/>
        </p:nvSpPr>
        <p:spPr>
          <a:xfrm>
            <a:off x="6444208" y="692696"/>
            <a:ext cx="2408312" cy="622920"/>
          </a:xfrm>
          <a:prstGeom prst="rect">
            <a:avLst/>
          </a:prstGeom>
        </p:spPr>
        <p:txBody>
          <a:bodyPr/>
          <a:lstStyle/>
          <a:p>
            <a:pPr marL="342900" marR="0" lvl="0" indent="-342900" algn="ctr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tabLst/>
              <a:defRPr/>
            </a:pPr>
            <a:r>
              <a:rPr kumimoji="0" lang="cs-CZ" sz="3200" b="1" i="0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+mn-lt"/>
                <a:ea typeface="+mn-ea"/>
                <a:cs typeface="+mn-cs"/>
              </a:rPr>
              <a:t>kosatec</a:t>
            </a:r>
            <a:endParaRPr kumimoji="0" lang="cs-CZ" sz="3200" b="1" i="0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uLnTx/>
              <a:uFillTx/>
              <a:latin typeface="+mn-lt"/>
              <a:ea typeface="+mn-ea"/>
              <a:cs typeface="+mn-cs"/>
            </a:endParaRPr>
          </a:p>
        </p:txBody>
      </p:sp>
      <p:pic>
        <p:nvPicPr>
          <p:cNvPr id="47112" name="Picture 8" descr="http://www.nm-bydleni.cz/images/clanky/prvosenka-1.jp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4427984" y="4005064"/>
            <a:ext cx="1905000" cy="1905000"/>
          </a:xfrm>
          <a:prstGeom prst="rect">
            <a:avLst/>
          </a:prstGeom>
          <a:noFill/>
        </p:spPr>
      </p:pic>
      <p:pic>
        <p:nvPicPr>
          <p:cNvPr id="47114" name="Picture 10" descr="http://www.mrkevpraha.cz/wp-content/uploads/2010/05/kosatec-2.jpg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6516216" y="1484784"/>
            <a:ext cx="2376264" cy="3096344"/>
          </a:xfrm>
          <a:prstGeom prst="rect">
            <a:avLst/>
          </a:prstGeom>
          <a:noFill/>
        </p:spPr>
      </p:pic>
      <p:pic>
        <p:nvPicPr>
          <p:cNvPr id="11269" name="Picture 5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6516216" y="3933056"/>
            <a:ext cx="2376264" cy="198946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16632"/>
            <a:ext cx="8229600" cy="1008112"/>
          </a:xfrm>
          <a:solidFill>
            <a:srgbClr val="FFCC00"/>
          </a:solidFill>
        </p:spPr>
        <p:txBody>
          <a:bodyPr/>
          <a:lstStyle/>
          <a:p>
            <a:r>
              <a:rPr lang="cs-CZ" b="1" u="sng" dirty="0" smtClean="0">
                <a:solidFill>
                  <a:srgbClr val="FF33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HLÍZNATÉ </a:t>
            </a:r>
            <a:endParaRPr lang="cs-CZ" b="1" u="sng" dirty="0">
              <a:solidFill>
                <a:srgbClr val="FF33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971600" y="2132856"/>
            <a:ext cx="4038600" cy="3384376"/>
          </a:xfrm>
        </p:spPr>
        <p:txBody>
          <a:bodyPr/>
          <a:lstStyle/>
          <a:p>
            <a:r>
              <a:rPr lang="cs-CZ" sz="32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Jiřina</a:t>
            </a:r>
          </a:p>
          <a:p>
            <a:r>
              <a:rPr lang="cs-CZ" sz="32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Mečík</a:t>
            </a:r>
          </a:p>
          <a:p>
            <a:r>
              <a:rPr lang="cs-CZ" sz="32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Šafrán</a:t>
            </a:r>
          </a:p>
          <a:p>
            <a:endParaRPr lang="cs-CZ" dirty="0"/>
          </a:p>
        </p:txBody>
      </p:sp>
      <p:sp>
        <p:nvSpPr>
          <p:cNvPr id="4" name="Zástupný symbol pro obsah 3"/>
          <p:cNvSpPr txBox="1">
            <a:spLocks/>
          </p:cNvSpPr>
          <p:nvPr/>
        </p:nvSpPr>
        <p:spPr>
          <a:xfrm>
            <a:off x="467544" y="1052736"/>
            <a:ext cx="8136904" cy="1080120"/>
          </a:xfrm>
          <a:prstGeom prst="rect">
            <a:avLst/>
          </a:prstGeom>
          <a:solidFill>
            <a:srgbClr val="FFFF66"/>
          </a:solidFill>
        </p:spPr>
        <p:txBody>
          <a:bodyPr vert="horz" lIns="91440" tIns="45720" rIns="91440" bIns="45720" rtlCol="0">
            <a:normAutofit/>
          </a:bodyPr>
          <a:lstStyle/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r>
              <a:rPr kumimoji="0" lang="cs-CZ" sz="20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+mn-lt"/>
                <a:ea typeface="+mn-ea"/>
                <a:cs typeface="+mn-cs"/>
              </a:rPr>
              <a:t>Mají vytrvalý podzemní orgán</a:t>
            </a: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r>
              <a:rPr lang="cs-CZ" sz="20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U některých se podzemní část rostlin vyrývá a část roku skladuje</a:t>
            </a:r>
            <a:endParaRPr kumimoji="0" lang="cs-CZ" sz="3200" b="0" i="0" u="none" strike="noStrike" kern="1200" cap="none" spc="0" normalizeH="0" baseline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48" name="Picture 8" descr="http://www.lukon-glads.cz/uploads/product/detail/2494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95536" y="2924944"/>
            <a:ext cx="2592288" cy="3278987"/>
          </a:xfrm>
          <a:prstGeom prst="rect">
            <a:avLst/>
          </a:prstGeom>
          <a:noFill/>
        </p:spPr>
      </p:pic>
      <p:pic>
        <p:nvPicPr>
          <p:cNvPr id="8196" name="Picture 4" descr="http://www.prodejrostlin.cz/fotky3780/fotos/_vyrn_783mecik-candyman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3203848" y="1556792"/>
            <a:ext cx="2646294" cy="3528392"/>
          </a:xfrm>
          <a:prstGeom prst="rect">
            <a:avLst/>
          </a:prstGeom>
          <a:noFill/>
        </p:spPr>
      </p:pic>
      <p:sp>
        <p:nvSpPr>
          <p:cNvPr id="2" name="Podnadpis 2"/>
          <p:cNvSpPr txBox="1">
            <a:spLocks/>
          </p:cNvSpPr>
          <p:nvPr/>
        </p:nvSpPr>
        <p:spPr>
          <a:xfrm>
            <a:off x="611560" y="620688"/>
            <a:ext cx="2408312" cy="622920"/>
          </a:xfrm>
          <a:prstGeom prst="rect">
            <a:avLst/>
          </a:prstGeom>
        </p:spPr>
        <p:txBody>
          <a:bodyPr/>
          <a:lstStyle/>
          <a:p>
            <a:pPr marL="342900" marR="0" lvl="0" indent="-342900" algn="ctr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tabLst/>
              <a:defRPr/>
            </a:pPr>
            <a:r>
              <a:rPr lang="cs-CZ" sz="32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jiřina</a:t>
            </a:r>
            <a:endParaRPr kumimoji="0" lang="cs-CZ" sz="3200" b="1" i="0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7" name="Podnadpis 2"/>
          <p:cNvSpPr txBox="1">
            <a:spLocks/>
          </p:cNvSpPr>
          <p:nvPr/>
        </p:nvSpPr>
        <p:spPr>
          <a:xfrm>
            <a:off x="3491880" y="620688"/>
            <a:ext cx="2408312" cy="622920"/>
          </a:xfrm>
          <a:prstGeom prst="rect">
            <a:avLst/>
          </a:prstGeom>
        </p:spPr>
        <p:txBody>
          <a:bodyPr/>
          <a:lstStyle/>
          <a:p>
            <a:pPr marL="342900" marR="0" lvl="0" indent="-342900" algn="ctr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tabLst/>
              <a:defRPr/>
            </a:pPr>
            <a:r>
              <a:rPr kumimoji="0" lang="cs-CZ" sz="3200" b="1" i="0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+mn-lt"/>
                <a:ea typeface="+mn-ea"/>
                <a:cs typeface="+mn-cs"/>
              </a:rPr>
              <a:t>mečík</a:t>
            </a:r>
            <a:endParaRPr kumimoji="0" lang="cs-CZ" sz="3200" b="1" i="0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10" name="Podnadpis 2"/>
          <p:cNvSpPr txBox="1">
            <a:spLocks/>
          </p:cNvSpPr>
          <p:nvPr/>
        </p:nvSpPr>
        <p:spPr>
          <a:xfrm>
            <a:off x="6156176" y="620688"/>
            <a:ext cx="2408312" cy="622920"/>
          </a:xfrm>
          <a:prstGeom prst="rect">
            <a:avLst/>
          </a:prstGeom>
        </p:spPr>
        <p:txBody>
          <a:bodyPr/>
          <a:lstStyle/>
          <a:p>
            <a:pPr marL="342900" marR="0" lvl="0" indent="-342900" algn="ctr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tabLst/>
              <a:defRPr/>
            </a:pPr>
            <a:r>
              <a:rPr kumimoji="0" lang="cs-CZ" sz="3200" b="1" i="0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+mn-lt"/>
                <a:ea typeface="+mn-ea"/>
                <a:cs typeface="+mn-cs"/>
              </a:rPr>
              <a:t>šafrán</a:t>
            </a:r>
            <a:endParaRPr kumimoji="0" lang="cs-CZ" sz="3200" b="1" i="0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uLnTx/>
              <a:uFillTx/>
              <a:latin typeface="+mn-lt"/>
              <a:ea typeface="+mn-ea"/>
              <a:cs typeface="+mn-cs"/>
            </a:endParaRPr>
          </a:p>
        </p:txBody>
      </p:sp>
      <p:pic>
        <p:nvPicPr>
          <p:cNvPr id="8194" name="Picture 2" descr="http://www.edenbrothers.com/store/media/Bulbs/Spring/Gladiolus/2011/ss_size3/Gladiolus-pastel-mix.jp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3203848" y="4149080"/>
            <a:ext cx="2664296" cy="2088232"/>
          </a:xfrm>
          <a:prstGeom prst="rect">
            <a:avLst/>
          </a:prstGeom>
          <a:noFill/>
        </p:spPr>
      </p:pic>
      <p:pic>
        <p:nvPicPr>
          <p:cNvPr id="10244" name="Picture 4" descr="jiřiny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323528" y="1556792"/>
            <a:ext cx="2709978" cy="2520280"/>
          </a:xfrm>
          <a:prstGeom prst="rect">
            <a:avLst/>
          </a:prstGeom>
          <a:noFill/>
        </p:spPr>
      </p:pic>
      <p:pic>
        <p:nvPicPr>
          <p:cNvPr id="17" name="Picture 12" descr="Soubor:Crocus verns albiflorus.jpg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6156176" y="1556792"/>
            <a:ext cx="2679762" cy="4608512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60648"/>
            <a:ext cx="8229600" cy="936104"/>
          </a:xfrm>
          <a:solidFill>
            <a:srgbClr val="FFCC00"/>
          </a:solidFill>
        </p:spPr>
        <p:txBody>
          <a:bodyPr/>
          <a:lstStyle/>
          <a:p>
            <a:r>
              <a:rPr lang="cs-CZ" b="1" u="sng" dirty="0" smtClean="0">
                <a:solidFill>
                  <a:srgbClr val="FF33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CIBULNATÉ</a:t>
            </a:r>
            <a:endParaRPr lang="cs-CZ" b="1" u="sng" dirty="0">
              <a:solidFill>
                <a:srgbClr val="FF33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Hyacint</a:t>
            </a:r>
          </a:p>
          <a:p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Narcis</a:t>
            </a:r>
          </a:p>
          <a:p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Modřenec</a:t>
            </a:r>
          </a:p>
          <a:p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Tulipán</a:t>
            </a:r>
          </a:p>
          <a:p>
            <a:endParaRPr lang="cs-CZ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odnadpis 2"/>
          <p:cNvSpPr txBox="1">
            <a:spLocks/>
          </p:cNvSpPr>
          <p:nvPr/>
        </p:nvSpPr>
        <p:spPr>
          <a:xfrm>
            <a:off x="5508104" y="404664"/>
            <a:ext cx="2408312" cy="622920"/>
          </a:xfrm>
          <a:prstGeom prst="rect">
            <a:avLst/>
          </a:prstGeom>
        </p:spPr>
        <p:txBody>
          <a:bodyPr/>
          <a:lstStyle/>
          <a:p>
            <a:pPr marL="342900" marR="0" lvl="0" indent="-342900" algn="ctr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tabLst/>
              <a:defRPr/>
            </a:pPr>
            <a:r>
              <a:rPr kumimoji="0" lang="cs-CZ" sz="3200" b="1" i="0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+mn-lt"/>
                <a:ea typeface="+mn-ea"/>
                <a:cs typeface="+mn-cs"/>
              </a:rPr>
              <a:t>narcis</a:t>
            </a:r>
            <a:endParaRPr kumimoji="0" lang="cs-CZ" sz="3200" b="1" i="0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10" name="Podnadpis 2"/>
          <p:cNvSpPr txBox="1">
            <a:spLocks/>
          </p:cNvSpPr>
          <p:nvPr/>
        </p:nvSpPr>
        <p:spPr>
          <a:xfrm>
            <a:off x="6372200" y="548680"/>
            <a:ext cx="2408312" cy="622920"/>
          </a:xfrm>
          <a:prstGeom prst="rect">
            <a:avLst/>
          </a:prstGeom>
        </p:spPr>
        <p:txBody>
          <a:bodyPr/>
          <a:lstStyle/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tabLst/>
              <a:defRPr/>
            </a:pPr>
            <a:endParaRPr kumimoji="0" lang="cs-CZ" sz="3200" i="0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uLnTx/>
              <a:uFillTx/>
              <a:latin typeface="+mn-lt"/>
              <a:ea typeface="+mn-ea"/>
              <a:cs typeface="+mn-cs"/>
            </a:endParaRPr>
          </a:p>
        </p:txBody>
      </p:sp>
      <p:pic>
        <p:nvPicPr>
          <p:cNvPr id="55298" name="Picture 2" descr="http://www.zahradnictvifous.cz/pcss/cibulnate-a-hliznate/big/hyacint-hyacinthus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55576" y="1268760"/>
            <a:ext cx="3618401" cy="4824536"/>
          </a:xfrm>
          <a:prstGeom prst="rect">
            <a:avLst/>
          </a:prstGeom>
          <a:noFill/>
        </p:spPr>
      </p:pic>
      <p:pic>
        <p:nvPicPr>
          <p:cNvPr id="55300" name="Picture 4" descr="http://www.zahradnictvifous.cz/pcss/cibulnate-a-hliznate/big/narcis-k-rezu-narcissus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4932040" y="1268760"/>
            <a:ext cx="3600400" cy="4800534"/>
          </a:xfrm>
          <a:prstGeom prst="rect">
            <a:avLst/>
          </a:prstGeom>
          <a:noFill/>
        </p:spPr>
      </p:pic>
      <p:sp>
        <p:nvSpPr>
          <p:cNvPr id="8" name="Obdélník 7"/>
          <p:cNvSpPr/>
          <p:nvPr/>
        </p:nvSpPr>
        <p:spPr>
          <a:xfrm>
            <a:off x="1547664" y="332656"/>
            <a:ext cx="1417568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marL="342900" lvl="0" indent="-342900" algn="ctr">
              <a:spcBef>
                <a:spcPct val="20000"/>
              </a:spcBef>
              <a:defRPr/>
            </a:pPr>
            <a:r>
              <a:rPr lang="cs-CZ" sz="3200" b="1" dirty="0" smtClean="0">
                <a:solidFill>
                  <a:prstClr val="black"/>
                </a:solidFill>
              </a:rPr>
              <a:t>hyacint</a:t>
            </a:r>
            <a:endParaRPr lang="cs-CZ" sz="3200" b="1" dirty="0">
              <a:solidFill>
                <a:prstClr val="black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 descr="květiny, tulipány, barvitý, květina, květ, léto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23528" y="1124744"/>
            <a:ext cx="3888432" cy="5184577"/>
          </a:xfrm>
          <a:prstGeom prst="rect">
            <a:avLst/>
          </a:prstGeom>
          <a:noFill/>
        </p:spPr>
      </p:pic>
      <p:sp>
        <p:nvSpPr>
          <p:cNvPr id="2" name="Podnadpis 2"/>
          <p:cNvSpPr txBox="1">
            <a:spLocks/>
          </p:cNvSpPr>
          <p:nvPr/>
        </p:nvSpPr>
        <p:spPr>
          <a:xfrm>
            <a:off x="899592" y="404664"/>
            <a:ext cx="2408312" cy="622920"/>
          </a:xfrm>
          <a:prstGeom prst="rect">
            <a:avLst/>
          </a:prstGeom>
        </p:spPr>
        <p:txBody>
          <a:bodyPr/>
          <a:lstStyle/>
          <a:p>
            <a:pPr marL="342900" marR="0" lvl="0" indent="-342900" algn="ctr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tabLst/>
              <a:defRPr/>
            </a:pPr>
            <a:r>
              <a:rPr lang="cs-CZ" sz="32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tulipán</a:t>
            </a:r>
            <a:endParaRPr kumimoji="0" lang="cs-CZ" sz="3200" b="1" i="0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7" name="Podnadpis 2"/>
          <p:cNvSpPr txBox="1">
            <a:spLocks/>
          </p:cNvSpPr>
          <p:nvPr/>
        </p:nvSpPr>
        <p:spPr>
          <a:xfrm>
            <a:off x="3779912" y="692696"/>
            <a:ext cx="2408312" cy="622920"/>
          </a:xfrm>
          <a:prstGeom prst="rect">
            <a:avLst/>
          </a:prstGeom>
        </p:spPr>
        <p:txBody>
          <a:bodyPr/>
          <a:lstStyle/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tabLst/>
              <a:defRPr/>
            </a:pPr>
            <a:endParaRPr kumimoji="0" lang="cs-CZ" sz="3200" i="0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10" name="Podnadpis 2"/>
          <p:cNvSpPr txBox="1">
            <a:spLocks/>
          </p:cNvSpPr>
          <p:nvPr/>
        </p:nvSpPr>
        <p:spPr>
          <a:xfrm>
            <a:off x="6372200" y="548680"/>
            <a:ext cx="2408312" cy="622920"/>
          </a:xfrm>
          <a:prstGeom prst="rect">
            <a:avLst/>
          </a:prstGeom>
        </p:spPr>
        <p:txBody>
          <a:bodyPr/>
          <a:lstStyle/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tabLst/>
              <a:defRPr/>
            </a:pPr>
            <a:endParaRPr kumimoji="0" lang="cs-CZ" sz="3200" i="0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5" name="Podnadpis 2"/>
          <p:cNvSpPr txBox="1">
            <a:spLocks/>
          </p:cNvSpPr>
          <p:nvPr/>
        </p:nvSpPr>
        <p:spPr>
          <a:xfrm>
            <a:off x="5436096" y="404664"/>
            <a:ext cx="2408312" cy="622920"/>
          </a:xfrm>
          <a:prstGeom prst="rect">
            <a:avLst/>
          </a:prstGeom>
        </p:spPr>
        <p:txBody>
          <a:bodyPr/>
          <a:lstStyle/>
          <a:p>
            <a:pPr marL="342900" marR="0" lvl="0" indent="-342900" algn="ctr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tabLst/>
              <a:defRPr/>
            </a:pPr>
            <a:r>
              <a:rPr kumimoji="0" lang="cs-CZ" sz="3200" b="1" i="0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+mn-lt"/>
                <a:ea typeface="+mn-ea"/>
                <a:cs typeface="+mn-cs"/>
              </a:rPr>
              <a:t>modřenec</a:t>
            </a:r>
            <a:endParaRPr kumimoji="0" lang="cs-CZ" sz="3200" b="1" i="0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uLnTx/>
              <a:uFillTx/>
              <a:latin typeface="+mn-lt"/>
              <a:ea typeface="+mn-ea"/>
              <a:cs typeface="+mn-cs"/>
            </a:endParaRPr>
          </a:p>
        </p:txBody>
      </p:sp>
      <p:pic>
        <p:nvPicPr>
          <p:cNvPr id="53254" name="Picture 6" descr="http://pohlednice.oblibena.cz/wallpapers/full/469086967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323528" y="3573016"/>
            <a:ext cx="3888432" cy="3024336"/>
          </a:xfrm>
          <a:prstGeom prst="rect">
            <a:avLst/>
          </a:prstGeom>
          <a:noFill/>
        </p:spPr>
      </p:pic>
      <p:pic>
        <p:nvPicPr>
          <p:cNvPr id="5122" name="Picture 2" descr="Soubor:Muscari armeniacum 5.jp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5076056" y="1124744"/>
            <a:ext cx="3312368" cy="5490112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FFC000"/>
          </a:solidFill>
          <a:ln>
            <a:solidFill>
              <a:schemeClr val="accent6">
                <a:lumMod val="50000"/>
              </a:schemeClr>
            </a:solidFill>
          </a:ln>
        </p:spPr>
        <p:txBody>
          <a:bodyPr>
            <a:normAutofit/>
          </a:bodyPr>
          <a:lstStyle/>
          <a:p>
            <a:r>
              <a:rPr lang="cs-CZ" sz="2400" dirty="0" smtClean="0">
                <a:latin typeface="Arial Black" pitchFamily="34" charset="0"/>
              </a:rPr>
              <a:t>Vyluštěte </a:t>
            </a:r>
            <a:r>
              <a:rPr lang="cs-CZ" sz="2400" dirty="0" err="1" smtClean="0">
                <a:latin typeface="Arial Black" pitchFamily="34" charset="0"/>
              </a:rPr>
              <a:t>čtyřsměrku</a:t>
            </a:r>
            <a:r>
              <a:rPr lang="cs-CZ" sz="2400" dirty="0" smtClean="0">
                <a:latin typeface="Arial Black" pitchFamily="34" charset="0"/>
              </a:rPr>
              <a:t>, zbylá písmena čtená po řádcích vám dají tajenku.</a:t>
            </a:r>
            <a:endParaRPr lang="cs-CZ" sz="2400" dirty="0">
              <a:latin typeface="Arial Black" pitchFamily="34" charset="0"/>
            </a:endParaRPr>
          </a:p>
        </p:txBody>
      </p:sp>
      <p:graphicFrame>
        <p:nvGraphicFramePr>
          <p:cNvPr id="3" name="Tabulka 2"/>
          <p:cNvGraphicFramePr>
            <a:graphicFrameLocks noGrp="1"/>
          </p:cNvGraphicFramePr>
          <p:nvPr/>
        </p:nvGraphicFramePr>
        <p:xfrm>
          <a:off x="539548" y="1844820"/>
          <a:ext cx="4320480" cy="3240360"/>
        </p:xfrm>
        <a:graphic>
          <a:graphicData uri="http://schemas.openxmlformats.org/drawingml/2006/table">
            <a:tbl>
              <a:tblPr/>
              <a:tblGrid>
                <a:gridCol w="432048"/>
                <a:gridCol w="432048"/>
                <a:gridCol w="432048"/>
                <a:gridCol w="432048"/>
                <a:gridCol w="432048"/>
                <a:gridCol w="432048"/>
                <a:gridCol w="432048"/>
                <a:gridCol w="432048"/>
                <a:gridCol w="432048"/>
                <a:gridCol w="432048"/>
              </a:tblGrid>
              <a:tr h="324036"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4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K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4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Í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4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N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4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T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4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I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4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M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4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A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4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S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4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K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4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A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24036"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4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E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4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Š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4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A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4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F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4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R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4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Á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4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N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4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I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4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O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4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P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24036"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4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Č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4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J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4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I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4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Ř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4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I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4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N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4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A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4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C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4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S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4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R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24036"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4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Í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4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V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4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H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4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A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4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O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4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S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4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K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4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R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4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A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4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E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24036"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4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L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4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N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4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Y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4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R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4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K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4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A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4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L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4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A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4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T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4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H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24036"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4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R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4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K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4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A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4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T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4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 =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4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P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4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Á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4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N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4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E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4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L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24036"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4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O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4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Í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4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C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4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S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4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T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4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A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4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T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4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I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4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C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4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E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24036"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4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E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4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Č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4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I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4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A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4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T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4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R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4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S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4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K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4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L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4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D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24036"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4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C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4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E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4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N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4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E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4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Ř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4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D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4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O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4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M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4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Í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4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Í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24036"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4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Č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4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M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4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T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4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U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4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L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4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I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4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P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4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Á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4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N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4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K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graphicFrame>
        <p:nvGraphicFramePr>
          <p:cNvPr id="4" name="Tabulka 3"/>
          <p:cNvGraphicFramePr>
            <a:graphicFrameLocks noGrp="1"/>
          </p:cNvGraphicFramePr>
          <p:nvPr/>
        </p:nvGraphicFramePr>
        <p:xfrm>
          <a:off x="5220072" y="1844824"/>
          <a:ext cx="3384376" cy="3240363"/>
        </p:xfrm>
        <a:graphic>
          <a:graphicData uri="http://schemas.openxmlformats.org/drawingml/2006/table">
            <a:tbl>
              <a:tblPr/>
              <a:tblGrid>
                <a:gridCol w="1728192"/>
                <a:gridCol w="1656184"/>
              </a:tblGrid>
              <a:tr h="462909">
                <a:tc>
                  <a:txBody>
                    <a:bodyPr/>
                    <a:lstStyle/>
                    <a:p>
                      <a:pPr algn="l" fontAlgn="ctr"/>
                      <a:r>
                        <a:rPr lang="cs-CZ" sz="20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AKSAMITNÍK</a:t>
                      </a:r>
                    </a:p>
                  </a:txBody>
                  <a:tcPr marL="9525" marR="9525" marT="9525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ctr"/>
                      <a:r>
                        <a:rPr lang="cs-CZ" sz="20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MODŘENEC</a:t>
                      </a:r>
                    </a:p>
                  </a:txBody>
                  <a:tcPr marL="9525" marR="9525" marT="9525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462909">
                <a:tc>
                  <a:txBody>
                    <a:bodyPr/>
                    <a:lstStyle/>
                    <a:p>
                      <a:pPr algn="l" fontAlgn="b"/>
                      <a:r>
                        <a:rPr lang="cs-CZ" sz="20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ASTRA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ctr"/>
                      <a:r>
                        <a:rPr lang="cs-CZ" sz="20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NARCIS</a:t>
                      </a:r>
                    </a:p>
                  </a:txBody>
                  <a:tcPr marL="9525" marR="9525" marT="9525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462909">
                <a:tc>
                  <a:txBody>
                    <a:bodyPr/>
                    <a:lstStyle/>
                    <a:p>
                      <a:pPr algn="l" fontAlgn="b"/>
                      <a:r>
                        <a:rPr lang="cs-CZ" sz="20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HLEDÍK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ctr"/>
                      <a:r>
                        <a:rPr lang="cs-CZ" sz="20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ORLÍČEK</a:t>
                      </a:r>
                    </a:p>
                  </a:txBody>
                  <a:tcPr marL="9525" marR="9525" marT="9525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462909">
                <a:tc>
                  <a:txBody>
                    <a:bodyPr/>
                    <a:lstStyle/>
                    <a:p>
                      <a:pPr algn="l" fontAlgn="b"/>
                      <a:r>
                        <a:rPr lang="cs-CZ" sz="20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HYACINT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ctr"/>
                      <a:r>
                        <a:rPr lang="cs-CZ" sz="20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OSTÁLKA</a:t>
                      </a:r>
                    </a:p>
                  </a:txBody>
                  <a:tcPr marL="9525" marR="9525" marT="9525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462909">
                <a:tc>
                  <a:txBody>
                    <a:bodyPr/>
                    <a:lstStyle/>
                    <a:p>
                      <a:pPr algn="l" fontAlgn="b"/>
                      <a:r>
                        <a:rPr lang="cs-CZ" sz="20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JIŘINA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ctr"/>
                      <a:r>
                        <a:rPr lang="cs-CZ" sz="20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STATICE</a:t>
                      </a:r>
                    </a:p>
                  </a:txBody>
                  <a:tcPr marL="9525" marR="9525" marT="9525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462909">
                <a:tc>
                  <a:txBody>
                    <a:bodyPr/>
                    <a:lstStyle/>
                    <a:p>
                      <a:pPr algn="l" fontAlgn="ctr"/>
                      <a:r>
                        <a:rPr lang="cs-CZ" sz="20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KOSATEC</a:t>
                      </a:r>
                    </a:p>
                  </a:txBody>
                  <a:tcPr marL="9525" marR="9525" marT="9525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ctr"/>
                      <a:r>
                        <a:rPr lang="cs-CZ" sz="20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ŠAFRÁN</a:t>
                      </a:r>
                    </a:p>
                  </a:txBody>
                  <a:tcPr marL="9525" marR="9525" marT="9525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462909">
                <a:tc>
                  <a:txBody>
                    <a:bodyPr/>
                    <a:lstStyle/>
                    <a:p>
                      <a:pPr algn="l" fontAlgn="b"/>
                      <a:r>
                        <a:rPr lang="cs-CZ" sz="20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MEČÍK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ctr"/>
                      <a:r>
                        <a:rPr lang="cs-CZ" sz="20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TULIPÁN</a:t>
                      </a:r>
                    </a:p>
                  </a:txBody>
                  <a:tcPr marL="9525" marR="9525" marT="9525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</a:tbl>
          </a:graphicData>
        </a:graphic>
      </p:graphicFrame>
      <p:graphicFrame>
        <p:nvGraphicFramePr>
          <p:cNvPr id="5" name="Tabulka 4"/>
          <p:cNvGraphicFramePr>
            <a:graphicFrameLocks noGrp="1"/>
          </p:cNvGraphicFramePr>
          <p:nvPr/>
        </p:nvGraphicFramePr>
        <p:xfrm>
          <a:off x="611560" y="5661248"/>
          <a:ext cx="8280920" cy="432048"/>
        </p:xfrm>
        <a:graphic>
          <a:graphicData uri="http://schemas.openxmlformats.org/drawingml/2006/table">
            <a:tbl>
              <a:tblPr/>
              <a:tblGrid>
                <a:gridCol w="8280920"/>
              </a:tblGrid>
              <a:tr h="432048">
                <a:tc>
                  <a:txBody>
                    <a:bodyPr/>
                    <a:lstStyle/>
                    <a:p>
                      <a:pPr algn="l" fontAlgn="b"/>
                      <a:r>
                        <a:rPr lang="cs-CZ" sz="2000" b="1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TAJENKA: </a:t>
                      </a:r>
                      <a:r>
                        <a:rPr lang="cs-CZ" sz="2000" b="1" i="0" u="none" strike="noStrike" dirty="0" smtClean="0">
                          <a:solidFill>
                            <a:srgbClr val="000000"/>
                          </a:solidFill>
                          <a:latin typeface="Calibri"/>
                        </a:rPr>
                        <a:t>………………………………………………………………………………………………………</a:t>
                      </a:r>
                      <a:endParaRPr lang="cs-CZ" sz="2000" b="1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293" marR="9293" marT="929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FFC000"/>
          </a:solidFill>
          <a:ln>
            <a:solidFill>
              <a:schemeClr val="accent6">
                <a:lumMod val="50000"/>
              </a:schemeClr>
            </a:solidFill>
          </a:ln>
        </p:spPr>
        <p:txBody>
          <a:bodyPr>
            <a:normAutofit/>
          </a:bodyPr>
          <a:lstStyle/>
          <a:p>
            <a:r>
              <a:rPr lang="cs-CZ" sz="3600" dirty="0" smtClean="0">
                <a:latin typeface="Arial Black" pitchFamily="34" charset="0"/>
              </a:rPr>
              <a:t>ŘEŠENÍ</a:t>
            </a:r>
            <a:endParaRPr lang="cs-CZ" sz="3600" dirty="0">
              <a:latin typeface="Arial Black" pitchFamily="34" charset="0"/>
            </a:endParaRPr>
          </a:p>
        </p:txBody>
      </p:sp>
      <p:graphicFrame>
        <p:nvGraphicFramePr>
          <p:cNvPr id="3" name="Tabulka 2"/>
          <p:cNvGraphicFramePr>
            <a:graphicFrameLocks noGrp="1"/>
          </p:cNvGraphicFramePr>
          <p:nvPr/>
        </p:nvGraphicFramePr>
        <p:xfrm>
          <a:off x="539548" y="1844820"/>
          <a:ext cx="4320480" cy="3240360"/>
        </p:xfrm>
        <a:graphic>
          <a:graphicData uri="http://schemas.openxmlformats.org/drawingml/2006/table">
            <a:tbl>
              <a:tblPr/>
              <a:tblGrid>
                <a:gridCol w="432048"/>
                <a:gridCol w="432048"/>
                <a:gridCol w="432048"/>
                <a:gridCol w="432048"/>
                <a:gridCol w="432048"/>
                <a:gridCol w="432048"/>
                <a:gridCol w="432048"/>
                <a:gridCol w="432048"/>
                <a:gridCol w="432048"/>
                <a:gridCol w="432048"/>
              </a:tblGrid>
              <a:tr h="324036"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4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K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4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Í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4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N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4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T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4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I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4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M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4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A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4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S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4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K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4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A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24036"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4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E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4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Š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4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A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4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F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4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R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4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Á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4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N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4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I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4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O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800" b="1" i="0" u="none" strike="noStrike" dirty="0">
                          <a:solidFill>
                            <a:srgbClr val="FF0000"/>
                          </a:solidFill>
                          <a:latin typeface="Calibri"/>
                        </a:rPr>
                        <a:t>P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24036"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4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Č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4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J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4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I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4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Ř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4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I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4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N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4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A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4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C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4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S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800" b="1" i="0" u="none" strike="noStrike" dirty="0">
                          <a:solidFill>
                            <a:srgbClr val="FF0000"/>
                          </a:solidFill>
                          <a:latin typeface="Calibri"/>
                        </a:rPr>
                        <a:t>R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24036"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4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Í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800" b="1" i="0" u="none" strike="noStrike" dirty="0">
                          <a:solidFill>
                            <a:srgbClr val="FF0000"/>
                          </a:solidFill>
                          <a:latin typeface="Calibri"/>
                        </a:rPr>
                        <a:t>V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4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H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4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A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800" b="1" i="0" u="none" strike="noStrike" dirty="0">
                          <a:solidFill>
                            <a:srgbClr val="FF0000"/>
                          </a:solidFill>
                          <a:latin typeface="Calibri"/>
                        </a:rPr>
                        <a:t>O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800" b="1" i="0" u="none" strike="noStrike" dirty="0">
                          <a:solidFill>
                            <a:srgbClr val="FF0000"/>
                          </a:solidFill>
                          <a:latin typeface="Calibri"/>
                        </a:rPr>
                        <a:t>S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4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K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4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R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4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A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800" b="1" i="0" u="none" strike="noStrike" dirty="0">
                          <a:solidFill>
                            <a:srgbClr val="FF0000"/>
                          </a:solidFill>
                          <a:latin typeface="Calibri"/>
                        </a:rPr>
                        <a:t>E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24036"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4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L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800" b="1" i="0" u="none" strike="noStrike" dirty="0">
                          <a:solidFill>
                            <a:srgbClr val="FF0000"/>
                          </a:solidFill>
                          <a:latin typeface="Calibri"/>
                        </a:rPr>
                        <a:t>N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4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Y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4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R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800" b="1" i="0" u="none" strike="noStrike">
                          <a:solidFill>
                            <a:srgbClr val="FF0000"/>
                          </a:solidFill>
                          <a:latin typeface="Calibri"/>
                        </a:rPr>
                        <a:t>K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800" b="1" i="0" u="none" strike="noStrike" dirty="0">
                          <a:solidFill>
                            <a:srgbClr val="FF0000"/>
                          </a:solidFill>
                          <a:latin typeface="Calibri"/>
                        </a:rPr>
                        <a:t>A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4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L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4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A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4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T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4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H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24036"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4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R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4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K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4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A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4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T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800" b="1" i="0" u="none" strike="noStrike">
                          <a:solidFill>
                            <a:srgbClr val="FF0000"/>
                          </a:solidFill>
                          <a:latin typeface="Calibri"/>
                        </a:rPr>
                        <a:t> =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800" b="1" i="0" u="none" strike="noStrike" dirty="0">
                          <a:solidFill>
                            <a:srgbClr val="FF0000"/>
                          </a:solidFill>
                          <a:latin typeface="Calibri"/>
                        </a:rPr>
                        <a:t>P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4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Á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4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N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4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E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4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L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24036"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4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O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4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Í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4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C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4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S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4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T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4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A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4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T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4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I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4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C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4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E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24036"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800" b="1" i="0" u="none" strike="noStrike" dirty="0">
                          <a:solidFill>
                            <a:srgbClr val="FF0000"/>
                          </a:solidFill>
                          <a:latin typeface="Calibri"/>
                        </a:rPr>
                        <a:t>E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4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Č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4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I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4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A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800" b="1" i="0" u="none" strike="noStrike" dirty="0">
                          <a:solidFill>
                            <a:srgbClr val="FF0000"/>
                          </a:solidFill>
                          <a:latin typeface="Calibri"/>
                        </a:rPr>
                        <a:t>T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800" b="1" i="0" u="none" strike="noStrike" dirty="0">
                          <a:solidFill>
                            <a:srgbClr val="FF0000"/>
                          </a:solidFill>
                          <a:latin typeface="Calibri"/>
                        </a:rPr>
                        <a:t>R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4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S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800" b="1" i="0" u="none" strike="noStrike" dirty="0">
                          <a:solidFill>
                            <a:srgbClr val="FF0000"/>
                          </a:solidFill>
                          <a:latin typeface="Calibri"/>
                        </a:rPr>
                        <a:t>K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800" b="1" i="0" u="none" strike="noStrike" dirty="0">
                          <a:solidFill>
                            <a:srgbClr val="FF0000"/>
                          </a:solidFill>
                          <a:latin typeface="Calibri"/>
                        </a:rPr>
                        <a:t>L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4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D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24036"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4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C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4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E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4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N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4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E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4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Ř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4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D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4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O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4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M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800" b="1" i="0" u="none" strike="noStrike" dirty="0">
                          <a:solidFill>
                            <a:srgbClr val="FF0000"/>
                          </a:solidFill>
                          <a:latin typeface="Calibri"/>
                        </a:rPr>
                        <a:t>Í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4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Í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24036"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800" b="1" i="0" u="none" strike="noStrike" dirty="0">
                          <a:solidFill>
                            <a:srgbClr val="FF0000"/>
                          </a:solidFill>
                          <a:latin typeface="Calibri"/>
                        </a:rPr>
                        <a:t>Č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4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M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4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T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4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U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4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L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4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I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4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P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4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Á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4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N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4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K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graphicFrame>
        <p:nvGraphicFramePr>
          <p:cNvPr id="4" name="Tabulka 3"/>
          <p:cNvGraphicFramePr>
            <a:graphicFrameLocks noGrp="1"/>
          </p:cNvGraphicFramePr>
          <p:nvPr/>
        </p:nvGraphicFramePr>
        <p:xfrm>
          <a:off x="5220072" y="1844824"/>
          <a:ext cx="3384376" cy="3240363"/>
        </p:xfrm>
        <a:graphic>
          <a:graphicData uri="http://schemas.openxmlformats.org/drawingml/2006/table">
            <a:tbl>
              <a:tblPr/>
              <a:tblGrid>
                <a:gridCol w="1728192"/>
                <a:gridCol w="1656184"/>
              </a:tblGrid>
              <a:tr h="462909">
                <a:tc>
                  <a:txBody>
                    <a:bodyPr/>
                    <a:lstStyle/>
                    <a:p>
                      <a:pPr algn="l" fontAlgn="ctr"/>
                      <a:r>
                        <a:rPr lang="cs-CZ" sz="20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AKSAMITNÍK</a:t>
                      </a:r>
                    </a:p>
                  </a:txBody>
                  <a:tcPr marL="9525" marR="9525" marT="9525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ctr"/>
                      <a:r>
                        <a:rPr lang="cs-CZ" sz="20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MODŘENEC</a:t>
                      </a:r>
                    </a:p>
                  </a:txBody>
                  <a:tcPr marL="9525" marR="9525" marT="9525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462909">
                <a:tc>
                  <a:txBody>
                    <a:bodyPr/>
                    <a:lstStyle/>
                    <a:p>
                      <a:pPr algn="l" fontAlgn="b"/>
                      <a:r>
                        <a:rPr lang="cs-CZ" sz="20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ASTRA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ctr"/>
                      <a:r>
                        <a:rPr lang="cs-CZ" sz="20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NARCIS</a:t>
                      </a:r>
                    </a:p>
                  </a:txBody>
                  <a:tcPr marL="9525" marR="9525" marT="9525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462909">
                <a:tc>
                  <a:txBody>
                    <a:bodyPr/>
                    <a:lstStyle/>
                    <a:p>
                      <a:pPr algn="l" fontAlgn="b"/>
                      <a:r>
                        <a:rPr lang="cs-CZ" sz="20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HLEDÍK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ctr"/>
                      <a:r>
                        <a:rPr lang="cs-CZ" sz="20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ORLÍČEK</a:t>
                      </a:r>
                    </a:p>
                  </a:txBody>
                  <a:tcPr marL="9525" marR="9525" marT="9525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462909">
                <a:tc>
                  <a:txBody>
                    <a:bodyPr/>
                    <a:lstStyle/>
                    <a:p>
                      <a:pPr algn="l" fontAlgn="b"/>
                      <a:r>
                        <a:rPr lang="cs-CZ" sz="20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HYACINT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ctr"/>
                      <a:r>
                        <a:rPr lang="cs-CZ" sz="20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OSTÁLKA</a:t>
                      </a:r>
                    </a:p>
                  </a:txBody>
                  <a:tcPr marL="9525" marR="9525" marT="9525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462909">
                <a:tc>
                  <a:txBody>
                    <a:bodyPr/>
                    <a:lstStyle/>
                    <a:p>
                      <a:pPr algn="l" fontAlgn="b"/>
                      <a:r>
                        <a:rPr lang="cs-CZ" sz="20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JIŘINA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ctr"/>
                      <a:r>
                        <a:rPr lang="cs-CZ" sz="20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STATICE</a:t>
                      </a:r>
                    </a:p>
                  </a:txBody>
                  <a:tcPr marL="9525" marR="9525" marT="9525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462909">
                <a:tc>
                  <a:txBody>
                    <a:bodyPr/>
                    <a:lstStyle/>
                    <a:p>
                      <a:pPr algn="l" fontAlgn="ctr"/>
                      <a:r>
                        <a:rPr lang="cs-CZ" sz="20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KOSATEC</a:t>
                      </a:r>
                    </a:p>
                  </a:txBody>
                  <a:tcPr marL="9525" marR="9525" marT="9525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ctr"/>
                      <a:r>
                        <a:rPr lang="cs-CZ" sz="20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ŠAFRÁN</a:t>
                      </a:r>
                    </a:p>
                  </a:txBody>
                  <a:tcPr marL="9525" marR="9525" marT="9525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462909">
                <a:tc>
                  <a:txBody>
                    <a:bodyPr/>
                    <a:lstStyle/>
                    <a:p>
                      <a:pPr algn="l" fontAlgn="b"/>
                      <a:r>
                        <a:rPr lang="cs-CZ" sz="20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MEČÍK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ctr"/>
                      <a:r>
                        <a:rPr lang="cs-CZ" sz="20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TULIPÁN</a:t>
                      </a:r>
                    </a:p>
                  </a:txBody>
                  <a:tcPr marL="9525" marR="9525" marT="9525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</a:tbl>
          </a:graphicData>
        </a:graphic>
      </p:graphicFrame>
      <p:graphicFrame>
        <p:nvGraphicFramePr>
          <p:cNvPr id="5" name="Tabulka 4"/>
          <p:cNvGraphicFramePr>
            <a:graphicFrameLocks noGrp="1"/>
          </p:cNvGraphicFramePr>
          <p:nvPr/>
        </p:nvGraphicFramePr>
        <p:xfrm>
          <a:off x="611560" y="5661248"/>
          <a:ext cx="8280920" cy="432048"/>
        </p:xfrm>
        <a:graphic>
          <a:graphicData uri="http://schemas.openxmlformats.org/drawingml/2006/table">
            <a:tbl>
              <a:tblPr/>
              <a:tblGrid>
                <a:gridCol w="8280920"/>
              </a:tblGrid>
              <a:tr h="432048">
                <a:tc>
                  <a:txBody>
                    <a:bodyPr/>
                    <a:lstStyle/>
                    <a:p>
                      <a:pPr algn="l" fontAlgn="b"/>
                      <a:r>
                        <a:rPr lang="cs-CZ" sz="2000" b="1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TAJENKA: </a:t>
                      </a:r>
                      <a:r>
                        <a:rPr lang="cs-CZ" sz="2000" b="1" i="0" u="none" strike="noStrike" dirty="0" smtClean="0">
                          <a:solidFill>
                            <a:srgbClr val="000000"/>
                          </a:solidFill>
                          <a:latin typeface="Calibri"/>
                        </a:rPr>
                        <a:t>………………………………………………………………………………………………………</a:t>
                      </a:r>
                      <a:endParaRPr lang="cs-CZ" sz="2000" b="1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293" marR="9293" marT="929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</a:tbl>
          </a:graphicData>
        </a:graphic>
      </p:graphicFrame>
      <p:cxnSp>
        <p:nvCxnSpPr>
          <p:cNvPr id="7" name="Přímá spojovací čára 6"/>
          <p:cNvCxnSpPr/>
          <p:nvPr/>
        </p:nvCxnSpPr>
        <p:spPr>
          <a:xfrm>
            <a:off x="755576" y="1988840"/>
            <a:ext cx="3960440" cy="0"/>
          </a:xfrm>
          <a:prstGeom prst="line">
            <a:avLst/>
          </a:prstGeom>
          <a:ln w="190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Přímá spojovací čára 10"/>
          <p:cNvCxnSpPr/>
          <p:nvPr/>
        </p:nvCxnSpPr>
        <p:spPr>
          <a:xfrm>
            <a:off x="1187624" y="2348880"/>
            <a:ext cx="2160240" cy="0"/>
          </a:xfrm>
          <a:prstGeom prst="line">
            <a:avLst/>
          </a:prstGeom>
          <a:ln w="190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ovací čára 12"/>
          <p:cNvCxnSpPr/>
          <p:nvPr/>
        </p:nvCxnSpPr>
        <p:spPr>
          <a:xfrm>
            <a:off x="1619672" y="4941168"/>
            <a:ext cx="2664296" cy="0"/>
          </a:xfrm>
          <a:prstGeom prst="line">
            <a:avLst/>
          </a:prstGeom>
          <a:ln w="190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Přímá spojovací čára 14"/>
          <p:cNvCxnSpPr/>
          <p:nvPr/>
        </p:nvCxnSpPr>
        <p:spPr>
          <a:xfrm>
            <a:off x="4644008" y="3284984"/>
            <a:ext cx="0" cy="1656184"/>
          </a:xfrm>
          <a:prstGeom prst="line">
            <a:avLst/>
          </a:prstGeom>
          <a:ln w="190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Přímá spojovací čára 16"/>
          <p:cNvCxnSpPr/>
          <p:nvPr/>
        </p:nvCxnSpPr>
        <p:spPr>
          <a:xfrm>
            <a:off x="1187624" y="2636912"/>
            <a:ext cx="2160240" cy="0"/>
          </a:xfrm>
          <a:prstGeom prst="line">
            <a:avLst/>
          </a:prstGeom>
          <a:ln w="190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" name="Přímá spojovací čára 18"/>
          <p:cNvCxnSpPr/>
          <p:nvPr/>
        </p:nvCxnSpPr>
        <p:spPr>
          <a:xfrm>
            <a:off x="2051720" y="3933056"/>
            <a:ext cx="2592288" cy="0"/>
          </a:xfrm>
          <a:prstGeom prst="line">
            <a:avLst/>
          </a:prstGeom>
          <a:ln w="190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" name="Přímá spojovací čára 20"/>
          <p:cNvCxnSpPr/>
          <p:nvPr/>
        </p:nvCxnSpPr>
        <p:spPr>
          <a:xfrm>
            <a:off x="1619672" y="2996952"/>
            <a:ext cx="0" cy="1944216"/>
          </a:xfrm>
          <a:prstGeom prst="line">
            <a:avLst/>
          </a:prstGeom>
          <a:ln w="190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" name="Přímá spojovací čára 22"/>
          <p:cNvCxnSpPr/>
          <p:nvPr/>
        </p:nvCxnSpPr>
        <p:spPr>
          <a:xfrm>
            <a:off x="3779912" y="1988840"/>
            <a:ext cx="0" cy="1656184"/>
          </a:xfrm>
          <a:prstGeom prst="line">
            <a:avLst/>
          </a:prstGeom>
          <a:ln w="190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5" name="Přímá spojovací čára 24"/>
          <p:cNvCxnSpPr/>
          <p:nvPr/>
        </p:nvCxnSpPr>
        <p:spPr>
          <a:xfrm>
            <a:off x="4211960" y="1988840"/>
            <a:ext cx="0" cy="2016224"/>
          </a:xfrm>
          <a:prstGeom prst="line">
            <a:avLst/>
          </a:prstGeom>
          <a:ln w="190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7" name="Přímá spojovací čára 26"/>
          <p:cNvCxnSpPr/>
          <p:nvPr/>
        </p:nvCxnSpPr>
        <p:spPr>
          <a:xfrm>
            <a:off x="755576" y="1988840"/>
            <a:ext cx="0" cy="2016224"/>
          </a:xfrm>
          <a:prstGeom prst="line">
            <a:avLst/>
          </a:prstGeom>
          <a:ln w="190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9" name="Přímá spojovací čára 28"/>
          <p:cNvCxnSpPr/>
          <p:nvPr/>
        </p:nvCxnSpPr>
        <p:spPr>
          <a:xfrm>
            <a:off x="2051720" y="2924944"/>
            <a:ext cx="0" cy="1368152"/>
          </a:xfrm>
          <a:prstGeom prst="line">
            <a:avLst/>
          </a:prstGeom>
          <a:ln w="190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" name="Přímá spojovací čára 30"/>
          <p:cNvCxnSpPr/>
          <p:nvPr/>
        </p:nvCxnSpPr>
        <p:spPr>
          <a:xfrm>
            <a:off x="755576" y="4581128"/>
            <a:ext cx="3096344" cy="0"/>
          </a:xfrm>
          <a:prstGeom prst="line">
            <a:avLst/>
          </a:prstGeom>
          <a:ln w="190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4" name="Přímá spojovací čára 33"/>
          <p:cNvCxnSpPr/>
          <p:nvPr/>
        </p:nvCxnSpPr>
        <p:spPr>
          <a:xfrm>
            <a:off x="1187624" y="3645024"/>
            <a:ext cx="0" cy="1296144"/>
          </a:xfrm>
          <a:prstGeom prst="line">
            <a:avLst/>
          </a:prstGeom>
          <a:ln w="190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6" name="Přímá spojovací čára 35"/>
          <p:cNvCxnSpPr/>
          <p:nvPr/>
        </p:nvCxnSpPr>
        <p:spPr>
          <a:xfrm>
            <a:off x="3347864" y="2636912"/>
            <a:ext cx="0" cy="2016224"/>
          </a:xfrm>
          <a:prstGeom prst="line">
            <a:avLst/>
          </a:prstGeom>
          <a:ln w="190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8" name="Přímá spojovací čára 37"/>
          <p:cNvCxnSpPr/>
          <p:nvPr/>
        </p:nvCxnSpPr>
        <p:spPr>
          <a:xfrm>
            <a:off x="5292080" y="2060848"/>
            <a:ext cx="1224136" cy="0"/>
          </a:xfrm>
          <a:prstGeom prst="line">
            <a:avLst/>
          </a:prstGeom>
          <a:ln w="1905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0" name="Přímá spojovací čára 39"/>
          <p:cNvCxnSpPr/>
          <p:nvPr/>
        </p:nvCxnSpPr>
        <p:spPr>
          <a:xfrm>
            <a:off x="5292080" y="2636912"/>
            <a:ext cx="576064" cy="0"/>
          </a:xfrm>
          <a:prstGeom prst="line">
            <a:avLst/>
          </a:prstGeom>
          <a:ln w="1905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2" name="Přímá spojovací čára 41"/>
          <p:cNvCxnSpPr/>
          <p:nvPr/>
        </p:nvCxnSpPr>
        <p:spPr>
          <a:xfrm>
            <a:off x="5292080" y="3068960"/>
            <a:ext cx="720080" cy="0"/>
          </a:xfrm>
          <a:prstGeom prst="line">
            <a:avLst/>
          </a:prstGeom>
          <a:ln w="1905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4" name="Přímá spojovací čára 43"/>
          <p:cNvCxnSpPr/>
          <p:nvPr/>
        </p:nvCxnSpPr>
        <p:spPr>
          <a:xfrm>
            <a:off x="5292080" y="3573016"/>
            <a:ext cx="792088" cy="0"/>
          </a:xfrm>
          <a:prstGeom prst="line">
            <a:avLst/>
          </a:prstGeom>
          <a:ln w="1905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6" name="Přímá spojovací čára 45"/>
          <p:cNvCxnSpPr/>
          <p:nvPr/>
        </p:nvCxnSpPr>
        <p:spPr>
          <a:xfrm>
            <a:off x="5292080" y="4005064"/>
            <a:ext cx="648072" cy="0"/>
          </a:xfrm>
          <a:prstGeom prst="line">
            <a:avLst/>
          </a:prstGeom>
          <a:ln w="1905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8" name="Přímá spojovací čára 47"/>
          <p:cNvCxnSpPr/>
          <p:nvPr/>
        </p:nvCxnSpPr>
        <p:spPr>
          <a:xfrm>
            <a:off x="5292080" y="4437112"/>
            <a:ext cx="792088" cy="0"/>
          </a:xfrm>
          <a:prstGeom prst="line">
            <a:avLst/>
          </a:prstGeom>
          <a:ln w="1905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0" name="Přímá spojovací čára 49"/>
          <p:cNvCxnSpPr/>
          <p:nvPr/>
        </p:nvCxnSpPr>
        <p:spPr>
          <a:xfrm>
            <a:off x="5292080" y="4941168"/>
            <a:ext cx="504056" cy="0"/>
          </a:xfrm>
          <a:prstGeom prst="line">
            <a:avLst/>
          </a:prstGeom>
          <a:ln w="1905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7" name="Přímá spojovací čára 56"/>
          <p:cNvCxnSpPr/>
          <p:nvPr/>
        </p:nvCxnSpPr>
        <p:spPr>
          <a:xfrm>
            <a:off x="7020272" y="2060848"/>
            <a:ext cx="1152128" cy="0"/>
          </a:xfrm>
          <a:prstGeom prst="line">
            <a:avLst/>
          </a:prstGeom>
          <a:ln w="1905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9" name="Přímá spojovací čára 58"/>
          <p:cNvCxnSpPr/>
          <p:nvPr/>
        </p:nvCxnSpPr>
        <p:spPr>
          <a:xfrm>
            <a:off x="7020272" y="2564904"/>
            <a:ext cx="648072" cy="0"/>
          </a:xfrm>
          <a:prstGeom prst="line">
            <a:avLst/>
          </a:prstGeom>
          <a:ln w="1905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1" name="Přímá spojovací čára 60"/>
          <p:cNvCxnSpPr/>
          <p:nvPr/>
        </p:nvCxnSpPr>
        <p:spPr>
          <a:xfrm>
            <a:off x="7020272" y="2996952"/>
            <a:ext cx="792088" cy="0"/>
          </a:xfrm>
          <a:prstGeom prst="line">
            <a:avLst/>
          </a:prstGeom>
          <a:ln w="1905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3" name="Přímá spojovací čára 62"/>
          <p:cNvCxnSpPr/>
          <p:nvPr/>
        </p:nvCxnSpPr>
        <p:spPr>
          <a:xfrm>
            <a:off x="7020272" y="3501008"/>
            <a:ext cx="792088" cy="0"/>
          </a:xfrm>
          <a:prstGeom prst="line">
            <a:avLst/>
          </a:prstGeom>
          <a:ln w="1905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5" name="Přímá spojovací čára 64"/>
          <p:cNvCxnSpPr/>
          <p:nvPr/>
        </p:nvCxnSpPr>
        <p:spPr>
          <a:xfrm>
            <a:off x="7020272" y="3933056"/>
            <a:ext cx="648072" cy="0"/>
          </a:xfrm>
          <a:prstGeom prst="line">
            <a:avLst/>
          </a:prstGeom>
          <a:ln w="1905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7" name="Přímá spojovací čára 66"/>
          <p:cNvCxnSpPr/>
          <p:nvPr/>
        </p:nvCxnSpPr>
        <p:spPr>
          <a:xfrm>
            <a:off x="7020272" y="4365104"/>
            <a:ext cx="720080" cy="0"/>
          </a:xfrm>
          <a:prstGeom prst="line">
            <a:avLst/>
          </a:prstGeom>
          <a:ln w="1905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9" name="Přímá spojovací čára 68"/>
          <p:cNvCxnSpPr/>
          <p:nvPr/>
        </p:nvCxnSpPr>
        <p:spPr>
          <a:xfrm>
            <a:off x="7020272" y="4869160"/>
            <a:ext cx="720080" cy="0"/>
          </a:xfrm>
          <a:prstGeom prst="line">
            <a:avLst/>
          </a:prstGeom>
          <a:ln w="1905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70" name="Tabulka 69"/>
          <p:cNvGraphicFramePr>
            <a:graphicFrameLocks noGrp="1"/>
          </p:cNvGraphicFramePr>
          <p:nvPr/>
        </p:nvGraphicFramePr>
        <p:xfrm>
          <a:off x="1907704" y="5589240"/>
          <a:ext cx="6096000" cy="375053"/>
        </p:xfrm>
        <a:graphic>
          <a:graphicData uri="http://schemas.openxmlformats.org/drawingml/2006/table">
            <a:tbl>
              <a:tblPr/>
              <a:tblGrid>
                <a:gridCol w="6096000"/>
              </a:tblGrid>
              <a:tr h="185854"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1" i="0" u="none" strike="noStrike" dirty="0">
                          <a:solidFill>
                            <a:srgbClr val="FF0000"/>
                          </a:solidFill>
                          <a:latin typeface="Calibri"/>
                        </a:rPr>
                        <a:t>PRVOSENKA = PETRKLÍČ</a:t>
                      </a:r>
                    </a:p>
                  </a:txBody>
                  <a:tcPr marL="9293" marR="9293" marT="929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1" fill="hold">
                      <p:stCondLst>
                        <p:cond delay="indefinite"/>
                      </p:stCondLst>
                      <p:childTnLst>
                        <p:par>
                          <p:cTn id="82" fill="hold">
                            <p:stCondLst>
                              <p:cond delay="0"/>
                            </p:stCondLst>
                            <p:childTnLst>
                              <p:par>
                                <p:cTn id="8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7" fill="hold">
                      <p:stCondLst>
                        <p:cond delay="indefinite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457200" y="188640"/>
            <a:ext cx="8229600" cy="1080120"/>
          </a:xfrm>
        </p:spPr>
        <p:txBody>
          <a:bodyPr/>
          <a:lstStyle/>
          <a:p>
            <a:r>
              <a:rPr lang="cs-CZ" b="1" u="sng" dirty="0" smtClean="0">
                <a:solidFill>
                  <a:srgbClr val="FF33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Zdroje</a:t>
            </a:r>
            <a:endParaRPr lang="cs-CZ" b="1" u="sng" dirty="0">
              <a:solidFill>
                <a:srgbClr val="FF33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251520" y="1600200"/>
            <a:ext cx="4464496" cy="4781128"/>
          </a:xfrm>
        </p:spPr>
        <p:txBody>
          <a:bodyPr>
            <a:normAutofit/>
          </a:bodyPr>
          <a:lstStyle/>
          <a:p>
            <a:r>
              <a:rPr lang="cs-CZ" sz="1400" dirty="0" smtClean="0">
                <a:hlinkClick r:id="rId3"/>
              </a:rPr>
              <a:t>http://www.</a:t>
            </a:r>
            <a:r>
              <a:rPr lang="cs-CZ" sz="1400" dirty="0" err="1" smtClean="0">
                <a:hlinkClick r:id="rId3"/>
              </a:rPr>
              <a:t>magazinzahrada.cz</a:t>
            </a:r>
            <a:r>
              <a:rPr lang="cs-CZ" sz="1400" dirty="0" smtClean="0">
                <a:hlinkClick r:id="rId3"/>
              </a:rPr>
              <a:t>/</a:t>
            </a:r>
            <a:r>
              <a:rPr lang="cs-CZ" sz="1400" dirty="0" err="1" smtClean="0">
                <a:hlinkClick r:id="rId3"/>
              </a:rPr>
              <a:t>uploads</a:t>
            </a:r>
            <a:r>
              <a:rPr lang="cs-CZ" sz="1400" dirty="0" smtClean="0">
                <a:hlinkClick r:id="rId3"/>
              </a:rPr>
              <a:t>/</a:t>
            </a:r>
            <a:r>
              <a:rPr lang="cs-CZ" sz="1400" dirty="0" err="1" smtClean="0">
                <a:hlinkClick r:id="rId3"/>
              </a:rPr>
              <a:t>gallery</a:t>
            </a:r>
            <a:r>
              <a:rPr lang="cs-CZ" sz="1400" dirty="0" smtClean="0">
                <a:hlinkClick r:id="rId3"/>
              </a:rPr>
              <a:t>/barevny-</a:t>
            </a:r>
            <a:r>
              <a:rPr lang="cs-CZ" sz="1400" dirty="0" err="1" smtClean="0">
                <a:hlinkClick r:id="rId3"/>
              </a:rPr>
              <a:t>svet</a:t>
            </a:r>
            <a:r>
              <a:rPr lang="cs-CZ" sz="1400" dirty="0" smtClean="0">
                <a:hlinkClick r:id="rId3"/>
              </a:rPr>
              <a:t>-</a:t>
            </a:r>
            <a:r>
              <a:rPr lang="cs-CZ" sz="1400" dirty="0" err="1" smtClean="0">
                <a:hlinkClick r:id="rId3"/>
              </a:rPr>
              <a:t>letnicek</a:t>
            </a:r>
            <a:r>
              <a:rPr lang="cs-CZ" sz="1400" dirty="0" smtClean="0">
                <a:hlinkClick r:id="rId3"/>
              </a:rPr>
              <a:t>/barevny-</a:t>
            </a:r>
            <a:r>
              <a:rPr lang="cs-CZ" sz="1400" dirty="0" err="1" smtClean="0">
                <a:hlinkClick r:id="rId3"/>
              </a:rPr>
              <a:t>svet</a:t>
            </a:r>
            <a:r>
              <a:rPr lang="cs-CZ" sz="1400" dirty="0" smtClean="0">
                <a:hlinkClick r:id="rId3"/>
              </a:rPr>
              <a:t>-</a:t>
            </a:r>
            <a:r>
              <a:rPr lang="cs-CZ" sz="1400" dirty="0" err="1" smtClean="0">
                <a:hlinkClick r:id="rId3"/>
              </a:rPr>
              <a:t>letnicek</a:t>
            </a:r>
            <a:r>
              <a:rPr lang="cs-CZ" sz="1400" dirty="0" smtClean="0">
                <a:hlinkClick r:id="rId3"/>
              </a:rPr>
              <a:t>-6.JPG</a:t>
            </a:r>
          </a:p>
          <a:p>
            <a:r>
              <a:rPr lang="cs-CZ" sz="1400" dirty="0" smtClean="0">
                <a:hlinkClick r:id="rId3"/>
              </a:rPr>
              <a:t>http://botanika.</a:t>
            </a:r>
            <a:r>
              <a:rPr lang="cs-CZ" sz="1400" dirty="0" err="1" smtClean="0">
                <a:hlinkClick r:id="rId3"/>
              </a:rPr>
              <a:t>wendys.cz</a:t>
            </a:r>
            <a:r>
              <a:rPr lang="cs-CZ" sz="1400" dirty="0" smtClean="0">
                <a:hlinkClick r:id="rId3"/>
              </a:rPr>
              <a:t>/kytky/</a:t>
            </a:r>
            <a:r>
              <a:rPr lang="cs-CZ" sz="1400" dirty="0" err="1" smtClean="0">
                <a:hlinkClick r:id="rId3"/>
              </a:rPr>
              <a:t>prew.php</a:t>
            </a:r>
            <a:r>
              <a:rPr lang="cs-CZ" sz="1400" dirty="0" smtClean="0">
                <a:hlinkClick r:id="rId3"/>
              </a:rPr>
              <a:t>?../foto/O349_1.jpg</a:t>
            </a:r>
          </a:p>
          <a:p>
            <a:r>
              <a:rPr lang="cs-CZ" sz="1400" dirty="0" smtClean="0">
                <a:hlinkClick r:id="rId3"/>
              </a:rPr>
              <a:t>http://www.</a:t>
            </a:r>
            <a:r>
              <a:rPr lang="cs-CZ" sz="1400" dirty="0" err="1" smtClean="0">
                <a:hlinkClick r:id="rId3"/>
              </a:rPr>
              <a:t>kvetinynadobirku.cz</a:t>
            </a:r>
            <a:r>
              <a:rPr lang="cs-CZ" sz="1400" dirty="0" smtClean="0">
                <a:hlinkClick r:id="rId3"/>
              </a:rPr>
              <a:t>/</a:t>
            </a:r>
            <a:r>
              <a:rPr lang="cs-CZ" sz="1400" dirty="0" err="1" smtClean="0">
                <a:hlinkClick r:id="rId3"/>
              </a:rPr>
              <a:t>images</a:t>
            </a:r>
            <a:r>
              <a:rPr lang="cs-CZ" sz="1400" dirty="0" smtClean="0">
                <a:hlinkClick r:id="rId3"/>
              </a:rPr>
              <a:t>/produkty/</a:t>
            </a:r>
            <a:r>
              <a:rPr lang="cs-CZ" sz="1400" dirty="0" err="1" smtClean="0">
                <a:hlinkClick r:id="rId3"/>
              </a:rPr>
              <a:t>original</a:t>
            </a:r>
            <a:r>
              <a:rPr lang="cs-CZ" sz="1400" dirty="0" smtClean="0">
                <a:hlinkClick r:id="rId3"/>
              </a:rPr>
              <a:t>/136.jpg</a:t>
            </a:r>
          </a:p>
          <a:p>
            <a:r>
              <a:rPr lang="cs-CZ" sz="1400" dirty="0" smtClean="0">
                <a:hlinkClick r:id="rId3"/>
              </a:rPr>
              <a:t>http://hela.webgarden.cz/image/449642</a:t>
            </a:r>
          </a:p>
          <a:p>
            <a:r>
              <a:rPr lang="cs-CZ" sz="1400" dirty="0" smtClean="0">
                <a:hlinkClick r:id="rId3"/>
              </a:rPr>
              <a:t>http://www.</a:t>
            </a:r>
            <a:r>
              <a:rPr lang="cs-CZ" sz="1400" dirty="0" err="1" smtClean="0">
                <a:hlinkClick r:id="rId3"/>
              </a:rPr>
              <a:t>gadar.sk</a:t>
            </a:r>
            <a:r>
              <a:rPr lang="cs-CZ" sz="1400" dirty="0" smtClean="0">
                <a:hlinkClick r:id="rId3"/>
              </a:rPr>
              <a:t>/fotky7416/</a:t>
            </a:r>
            <a:r>
              <a:rPr lang="cs-CZ" sz="1400" dirty="0" err="1" smtClean="0">
                <a:hlinkClick r:id="rId3"/>
              </a:rPr>
              <a:t>fotos</a:t>
            </a:r>
            <a:r>
              <a:rPr lang="cs-CZ" sz="1400" dirty="0" smtClean="0">
                <a:hlinkClick r:id="rId3"/>
              </a:rPr>
              <a:t>/_</a:t>
            </a:r>
            <a:r>
              <a:rPr lang="cs-CZ" sz="1400" dirty="0" err="1" smtClean="0">
                <a:hlinkClick r:id="rId3"/>
              </a:rPr>
              <a:t>vyrn</a:t>
            </a:r>
            <a:r>
              <a:rPr lang="cs-CZ" sz="1400" dirty="0" smtClean="0">
                <a:hlinkClick r:id="rId3"/>
              </a:rPr>
              <a:t>_248astry666.jpg</a:t>
            </a:r>
          </a:p>
          <a:p>
            <a:r>
              <a:rPr lang="cs-CZ" sz="1400" dirty="0" smtClean="0">
                <a:hlinkClick r:id="rId3"/>
              </a:rPr>
              <a:t>http://www.</a:t>
            </a:r>
            <a:r>
              <a:rPr lang="cs-CZ" sz="1400" dirty="0" err="1" smtClean="0">
                <a:hlinkClick r:id="rId3"/>
              </a:rPr>
              <a:t>jikl.cz</a:t>
            </a:r>
            <a:r>
              <a:rPr lang="cs-CZ" sz="1400" dirty="0" smtClean="0">
                <a:hlinkClick r:id="rId3"/>
              </a:rPr>
              <a:t>/</a:t>
            </a:r>
            <a:r>
              <a:rPr lang="cs-CZ" sz="1400" dirty="0" err="1" smtClean="0">
                <a:hlinkClick r:id="rId3"/>
              </a:rPr>
              <a:t>img</a:t>
            </a:r>
            <a:r>
              <a:rPr lang="cs-CZ" sz="1400" dirty="0" smtClean="0">
                <a:hlinkClick r:id="rId3"/>
              </a:rPr>
              <a:t>/p/102-1261-</a:t>
            </a:r>
            <a:r>
              <a:rPr lang="cs-CZ" sz="1400" dirty="0" err="1" smtClean="0">
                <a:hlinkClick r:id="rId3"/>
              </a:rPr>
              <a:t>large.jpg</a:t>
            </a:r>
            <a:endParaRPr lang="cs-CZ" sz="1400" dirty="0" smtClean="0">
              <a:hlinkClick r:id="rId3"/>
            </a:endParaRPr>
          </a:p>
          <a:p>
            <a:r>
              <a:rPr lang="cs-CZ" sz="1400" dirty="0" smtClean="0">
                <a:hlinkClick r:id="rId3"/>
              </a:rPr>
              <a:t>http://www.</a:t>
            </a:r>
            <a:r>
              <a:rPr lang="cs-CZ" sz="1400" dirty="0" err="1" smtClean="0">
                <a:hlinkClick r:id="rId3"/>
              </a:rPr>
              <a:t>magazinzahrada.cz</a:t>
            </a:r>
            <a:r>
              <a:rPr lang="cs-CZ" sz="1400" dirty="0" smtClean="0">
                <a:hlinkClick r:id="rId3"/>
              </a:rPr>
              <a:t>/</a:t>
            </a:r>
            <a:r>
              <a:rPr lang="cs-CZ" sz="1400" dirty="0" err="1" smtClean="0">
                <a:hlinkClick r:id="rId3"/>
              </a:rPr>
              <a:t>uploads</a:t>
            </a:r>
            <a:r>
              <a:rPr lang="cs-CZ" sz="1400" dirty="0" smtClean="0">
                <a:hlinkClick r:id="rId3"/>
              </a:rPr>
              <a:t>/</a:t>
            </a:r>
            <a:r>
              <a:rPr lang="cs-CZ" sz="1400" dirty="0" err="1" smtClean="0">
                <a:hlinkClick r:id="rId3"/>
              </a:rPr>
              <a:t>gallery</a:t>
            </a:r>
            <a:r>
              <a:rPr lang="cs-CZ" sz="1400" dirty="0" smtClean="0">
                <a:hlinkClick r:id="rId3"/>
              </a:rPr>
              <a:t>/</a:t>
            </a:r>
            <a:r>
              <a:rPr lang="cs-CZ" sz="1400" dirty="0" err="1" smtClean="0">
                <a:hlinkClick r:id="rId3"/>
              </a:rPr>
              <a:t>hlediky</a:t>
            </a:r>
            <a:r>
              <a:rPr lang="cs-CZ" sz="1400" dirty="0" smtClean="0">
                <a:hlinkClick r:id="rId3"/>
              </a:rPr>
              <a:t>/5.jpg</a:t>
            </a:r>
          </a:p>
          <a:p>
            <a:r>
              <a:rPr lang="cs-CZ" sz="1400" dirty="0" smtClean="0">
                <a:hlinkClick r:id="rId3"/>
              </a:rPr>
              <a:t>http://semena-rostliny.</a:t>
            </a:r>
            <a:r>
              <a:rPr lang="cs-CZ" sz="1400" dirty="0" err="1" smtClean="0">
                <a:hlinkClick r:id="rId3"/>
              </a:rPr>
              <a:t>cz</a:t>
            </a:r>
            <a:r>
              <a:rPr lang="cs-CZ" sz="1400" dirty="0" smtClean="0">
                <a:hlinkClick r:id="rId3"/>
              </a:rPr>
              <a:t>/</a:t>
            </a:r>
            <a:r>
              <a:rPr lang="cs-CZ" sz="1400" dirty="0" err="1" smtClean="0">
                <a:hlinkClick r:id="rId3"/>
              </a:rPr>
              <a:t>modules</a:t>
            </a:r>
            <a:r>
              <a:rPr lang="cs-CZ" sz="1400" dirty="0" smtClean="0">
                <a:hlinkClick r:id="rId3"/>
              </a:rPr>
              <a:t>/</a:t>
            </a:r>
            <a:r>
              <a:rPr lang="cs-CZ" sz="1400" dirty="0" err="1" smtClean="0">
                <a:hlinkClick r:id="rId3"/>
              </a:rPr>
              <a:t>prestapress</a:t>
            </a:r>
            <a:r>
              <a:rPr lang="cs-CZ" sz="1400" dirty="0" smtClean="0">
                <a:hlinkClick r:id="rId3"/>
              </a:rPr>
              <a:t>/</a:t>
            </a:r>
            <a:r>
              <a:rPr lang="cs-CZ" sz="1400" dirty="0" err="1" smtClean="0">
                <a:hlinkClick r:id="rId3"/>
              </a:rPr>
              <a:t>uploads</a:t>
            </a:r>
            <a:r>
              <a:rPr lang="cs-CZ" sz="1400" dirty="0" smtClean="0">
                <a:hlinkClick r:id="rId3"/>
              </a:rPr>
              <a:t>/14/9.jpg</a:t>
            </a:r>
          </a:p>
          <a:p>
            <a:r>
              <a:rPr lang="cs-CZ" sz="1400" dirty="0" smtClean="0">
                <a:hlinkClick r:id="rId3"/>
              </a:rPr>
              <a:t>http://www.zahrada-</a:t>
            </a:r>
            <a:r>
              <a:rPr lang="cs-CZ" sz="1400" dirty="0" err="1" smtClean="0">
                <a:hlinkClick r:id="rId3"/>
              </a:rPr>
              <a:t>sk.com</a:t>
            </a:r>
            <a:r>
              <a:rPr lang="cs-CZ" sz="1400" dirty="0" smtClean="0">
                <a:hlinkClick r:id="rId3"/>
              </a:rPr>
              <a:t>/</a:t>
            </a:r>
            <a:r>
              <a:rPr lang="cs-CZ" sz="1400" dirty="0" err="1" smtClean="0">
                <a:hlinkClick r:id="rId3"/>
              </a:rPr>
              <a:t>images</a:t>
            </a:r>
            <a:r>
              <a:rPr lang="cs-CZ" sz="1400" dirty="0" smtClean="0">
                <a:hlinkClick r:id="rId3"/>
              </a:rPr>
              <a:t>_data/3538-</a:t>
            </a:r>
            <a:r>
              <a:rPr lang="cs-CZ" sz="1400" dirty="0" err="1" smtClean="0">
                <a:hlinkClick r:id="rId3"/>
              </a:rPr>
              <a:t>lathyrus</a:t>
            </a:r>
            <a:r>
              <a:rPr lang="cs-CZ" sz="1400" dirty="0" smtClean="0">
                <a:hlinkClick r:id="rId3"/>
              </a:rPr>
              <a:t>-</a:t>
            </a:r>
            <a:r>
              <a:rPr lang="cs-CZ" sz="1400" dirty="0" err="1" smtClean="0">
                <a:hlinkClick r:id="rId3"/>
              </a:rPr>
              <a:t>vernus</a:t>
            </a:r>
            <a:r>
              <a:rPr lang="cs-CZ" sz="1400" dirty="0" smtClean="0">
                <a:hlinkClick r:id="rId3"/>
              </a:rPr>
              <a:t>-hrachor-</a:t>
            </a:r>
            <a:r>
              <a:rPr lang="cs-CZ" sz="1400" dirty="0" err="1" smtClean="0">
                <a:hlinkClick r:id="rId3"/>
              </a:rPr>
              <a:t>jarni.jpg</a:t>
            </a:r>
            <a:endParaRPr lang="cs-CZ" sz="1400" dirty="0" smtClean="0">
              <a:hlinkClick r:id="rId3"/>
            </a:endParaRPr>
          </a:p>
          <a:p>
            <a:r>
              <a:rPr lang="cs-CZ" sz="1400" dirty="0" smtClean="0">
                <a:hlinkClick r:id="rId3"/>
              </a:rPr>
              <a:t>http://www.</a:t>
            </a:r>
            <a:r>
              <a:rPr lang="cs-CZ" sz="1400" dirty="0" err="1" smtClean="0">
                <a:hlinkClick r:id="rId3"/>
              </a:rPr>
              <a:t>bakker</a:t>
            </a:r>
            <a:r>
              <a:rPr lang="cs-CZ" sz="1400" dirty="0" smtClean="0">
                <a:hlinkClick r:id="rId3"/>
              </a:rPr>
              <a:t>-</a:t>
            </a:r>
            <a:r>
              <a:rPr lang="cs-CZ" sz="1400" dirty="0" err="1" smtClean="0">
                <a:hlinkClick r:id="rId3"/>
              </a:rPr>
              <a:t>cz.com</a:t>
            </a:r>
            <a:r>
              <a:rPr lang="cs-CZ" sz="1400" dirty="0" smtClean="0">
                <a:hlinkClick r:id="rId3"/>
              </a:rPr>
              <a:t>/</a:t>
            </a:r>
            <a:r>
              <a:rPr lang="cs-CZ" sz="1400" dirty="0" err="1" smtClean="0">
                <a:hlinkClick r:id="rId3"/>
              </a:rPr>
              <a:t>is</a:t>
            </a:r>
            <a:r>
              <a:rPr lang="cs-CZ" sz="1400" dirty="0" smtClean="0">
                <a:hlinkClick r:id="rId3"/>
              </a:rPr>
              <a:t>-</a:t>
            </a:r>
            <a:r>
              <a:rPr lang="cs-CZ" sz="1400" dirty="0" err="1" smtClean="0">
                <a:hlinkClick r:id="rId3"/>
              </a:rPr>
              <a:t>bin</a:t>
            </a:r>
            <a:r>
              <a:rPr lang="cs-CZ" sz="1400" dirty="0" smtClean="0">
                <a:hlinkClick r:id="rId3"/>
              </a:rPr>
              <a:t>/</a:t>
            </a:r>
            <a:r>
              <a:rPr lang="cs-CZ" sz="1400" dirty="0" err="1" smtClean="0">
                <a:hlinkClick r:id="rId3"/>
              </a:rPr>
              <a:t>intershop.static</a:t>
            </a:r>
            <a:r>
              <a:rPr lang="cs-CZ" sz="1400" dirty="0" smtClean="0">
                <a:hlinkClick r:id="rId3"/>
              </a:rPr>
              <a:t>/WFS/</a:t>
            </a:r>
            <a:r>
              <a:rPr lang="cs-CZ" sz="1400" dirty="0" err="1" smtClean="0">
                <a:hlinkClick r:id="rId3"/>
              </a:rPr>
              <a:t>org</a:t>
            </a:r>
            <a:r>
              <a:rPr lang="cs-CZ" sz="1400" dirty="0" smtClean="0">
                <a:hlinkClick r:id="rId3"/>
              </a:rPr>
              <a:t>-23cz-</a:t>
            </a:r>
            <a:r>
              <a:rPr lang="cs-CZ" sz="1400" dirty="0" err="1" smtClean="0">
                <a:hlinkClick r:id="rId3"/>
              </a:rPr>
              <a:t>Site</a:t>
            </a:r>
            <a:r>
              <a:rPr lang="cs-CZ" sz="1400" dirty="0" smtClean="0">
                <a:hlinkClick r:id="rId3"/>
              </a:rPr>
              <a:t>/</a:t>
            </a:r>
            <a:r>
              <a:rPr lang="cs-CZ" sz="1400" dirty="0" err="1" smtClean="0">
                <a:hlinkClick r:id="rId3"/>
              </a:rPr>
              <a:t>org</a:t>
            </a:r>
            <a:r>
              <a:rPr lang="cs-CZ" sz="1400" dirty="0" smtClean="0">
                <a:hlinkClick r:id="rId3"/>
              </a:rPr>
              <a:t>/</a:t>
            </a:r>
            <a:r>
              <a:rPr lang="cs-CZ" sz="1400" dirty="0" err="1" smtClean="0">
                <a:hlinkClick r:id="rId3"/>
              </a:rPr>
              <a:t>cs</a:t>
            </a:r>
            <a:r>
              <a:rPr lang="cs-CZ" sz="1400" dirty="0" smtClean="0">
                <a:hlinkClick r:id="rId3"/>
              </a:rPr>
              <a:t>_CZ/XL/15492.jpg</a:t>
            </a:r>
          </a:p>
          <a:p>
            <a:endParaRPr lang="cs-CZ" sz="1400" dirty="0" smtClean="0">
              <a:hlinkClick r:id="rId3"/>
            </a:endParaRPr>
          </a:p>
          <a:p>
            <a:endParaRPr lang="cs-CZ" sz="1400" dirty="0" smtClean="0">
              <a:hlinkClick r:id="rId3"/>
            </a:endParaRPr>
          </a:p>
          <a:p>
            <a:endParaRPr lang="cs-CZ" sz="1400" dirty="0" smtClean="0">
              <a:hlinkClick r:id="rId3"/>
            </a:endParaRPr>
          </a:p>
          <a:p>
            <a:endParaRPr lang="cs-CZ" sz="1400" dirty="0" smtClean="0">
              <a:hlinkClick r:id="rId3"/>
            </a:endParaRPr>
          </a:p>
          <a:p>
            <a:endParaRPr lang="cs-CZ" sz="1400" dirty="0" smtClean="0">
              <a:hlinkClick r:id="rId3"/>
            </a:endParaRPr>
          </a:p>
          <a:p>
            <a:endParaRPr lang="cs-CZ" sz="1400" dirty="0" smtClean="0">
              <a:hlinkClick r:id="rId3"/>
            </a:endParaRPr>
          </a:p>
          <a:p>
            <a:endParaRPr lang="cs-CZ" sz="1400" dirty="0" smtClean="0">
              <a:hlinkClick r:id="rId3"/>
            </a:endParaRPr>
          </a:p>
          <a:p>
            <a:endParaRPr lang="cs-CZ" sz="1400" dirty="0" smtClean="0">
              <a:hlinkClick r:id="rId3"/>
            </a:endParaRPr>
          </a:p>
          <a:p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sz="half" idx="2"/>
          </p:nvPr>
        </p:nvSpPr>
        <p:spPr>
          <a:xfrm>
            <a:off x="4499992" y="1600200"/>
            <a:ext cx="4464496" cy="4565104"/>
          </a:xfrm>
        </p:spPr>
        <p:txBody>
          <a:bodyPr>
            <a:normAutofit/>
          </a:bodyPr>
          <a:lstStyle/>
          <a:p>
            <a:r>
              <a:rPr lang="cs-CZ" sz="1400" b="1" dirty="0" err="1" smtClean="0"/>
              <a:t>Dytrtová</a:t>
            </a:r>
            <a:r>
              <a:rPr lang="cs-CZ" sz="1400" b="1" dirty="0" smtClean="0"/>
              <a:t>, R., Praktické činnosti, Pěstitelství pro 6.- 9. r. ZŠ, Fortuna, 1997</a:t>
            </a:r>
          </a:p>
          <a:p>
            <a:r>
              <a:rPr lang="cs-CZ" sz="1400" dirty="0" smtClean="0">
                <a:hlinkClick r:id="rId4"/>
              </a:rPr>
              <a:t>http://botany.cz/foto/zinniaherb2.jpg</a:t>
            </a:r>
          </a:p>
          <a:p>
            <a:r>
              <a:rPr lang="cs-CZ" sz="1400" dirty="0" smtClean="0">
                <a:hlinkClick r:id="rId4"/>
              </a:rPr>
              <a:t>http://botanika.</a:t>
            </a:r>
            <a:r>
              <a:rPr lang="cs-CZ" sz="1400" dirty="0" err="1" smtClean="0">
                <a:hlinkClick r:id="rId4"/>
              </a:rPr>
              <a:t>wendys.cz</a:t>
            </a:r>
            <a:r>
              <a:rPr lang="cs-CZ" sz="1400" dirty="0" smtClean="0">
                <a:hlinkClick r:id="rId4"/>
              </a:rPr>
              <a:t>/kytky/</a:t>
            </a:r>
            <a:r>
              <a:rPr lang="cs-CZ" sz="1400" dirty="0" err="1" smtClean="0">
                <a:hlinkClick r:id="rId4"/>
              </a:rPr>
              <a:t>prew.php</a:t>
            </a:r>
            <a:r>
              <a:rPr lang="cs-CZ" sz="1400" dirty="0" smtClean="0">
                <a:hlinkClick r:id="rId4"/>
              </a:rPr>
              <a:t>?../foto/O377_2.jpg</a:t>
            </a:r>
            <a:endParaRPr lang="cs-CZ" sz="1400" dirty="0" smtClean="0"/>
          </a:p>
          <a:p>
            <a:r>
              <a:rPr lang="cs-CZ" sz="1400" dirty="0" smtClean="0">
                <a:hlinkClick r:id="rId5"/>
              </a:rPr>
              <a:t>http://www.</a:t>
            </a:r>
            <a:r>
              <a:rPr lang="cs-CZ" sz="1400" dirty="0" err="1" smtClean="0">
                <a:hlinkClick r:id="rId5"/>
              </a:rPr>
              <a:t>zahradnictvifous.cz</a:t>
            </a:r>
            <a:r>
              <a:rPr lang="cs-CZ" sz="1400" dirty="0" smtClean="0">
                <a:hlinkClick r:id="rId5"/>
              </a:rPr>
              <a:t>/</a:t>
            </a:r>
            <a:r>
              <a:rPr lang="cs-CZ" sz="1400" dirty="0" err="1" smtClean="0">
                <a:hlinkClick r:id="rId5"/>
              </a:rPr>
              <a:t>pcss</a:t>
            </a:r>
            <a:r>
              <a:rPr lang="cs-CZ" sz="1400" dirty="0" smtClean="0">
                <a:hlinkClick r:id="rId5"/>
              </a:rPr>
              <a:t>/</a:t>
            </a:r>
            <a:r>
              <a:rPr lang="cs-CZ" sz="1400" dirty="0" err="1" smtClean="0">
                <a:hlinkClick r:id="rId5"/>
              </a:rPr>
              <a:t>letnicky</a:t>
            </a:r>
            <a:r>
              <a:rPr lang="cs-CZ" sz="1400" dirty="0" smtClean="0">
                <a:hlinkClick r:id="rId5"/>
              </a:rPr>
              <a:t>-dvouletky/</a:t>
            </a:r>
            <a:r>
              <a:rPr lang="cs-CZ" sz="1400" dirty="0" err="1" smtClean="0">
                <a:hlinkClick r:id="rId5"/>
              </a:rPr>
              <a:t>big</a:t>
            </a:r>
            <a:r>
              <a:rPr lang="cs-CZ" sz="1400" dirty="0" smtClean="0">
                <a:hlinkClick r:id="rId5"/>
              </a:rPr>
              <a:t>/</a:t>
            </a:r>
            <a:r>
              <a:rPr lang="cs-CZ" sz="1400" dirty="0" err="1" smtClean="0">
                <a:hlinkClick r:id="rId5"/>
              </a:rPr>
              <a:t>lichorerisnice</a:t>
            </a:r>
            <a:r>
              <a:rPr lang="cs-CZ" sz="1400" dirty="0" smtClean="0">
                <a:hlinkClick r:id="rId5"/>
              </a:rPr>
              <a:t>-</a:t>
            </a:r>
            <a:r>
              <a:rPr lang="cs-CZ" sz="1400" dirty="0" err="1" smtClean="0">
                <a:hlinkClick r:id="rId5"/>
              </a:rPr>
              <a:t>tropaeolum</a:t>
            </a:r>
            <a:r>
              <a:rPr lang="cs-CZ" sz="1400" dirty="0" smtClean="0">
                <a:hlinkClick r:id="rId5"/>
              </a:rPr>
              <a:t>-</a:t>
            </a:r>
            <a:r>
              <a:rPr lang="cs-CZ" sz="1400" dirty="0" err="1" smtClean="0">
                <a:hlinkClick r:id="rId5"/>
              </a:rPr>
              <a:t>majus.jpg</a:t>
            </a:r>
            <a:endParaRPr lang="cs-CZ" sz="1400" dirty="0" smtClean="0"/>
          </a:p>
          <a:p>
            <a:r>
              <a:rPr lang="cs-CZ" sz="1400" dirty="0" smtClean="0">
                <a:hlinkClick r:id="rId6"/>
              </a:rPr>
              <a:t>http://galerie.</a:t>
            </a:r>
            <a:r>
              <a:rPr lang="cs-CZ" sz="1400" dirty="0" err="1" smtClean="0">
                <a:hlinkClick r:id="rId6"/>
              </a:rPr>
              <a:t>vlastovka.info</a:t>
            </a:r>
            <a:r>
              <a:rPr lang="cs-CZ" sz="1400" dirty="0" smtClean="0">
                <a:hlinkClick r:id="rId6"/>
              </a:rPr>
              <a:t>/</a:t>
            </a:r>
            <a:r>
              <a:rPr lang="cs-CZ" sz="1400" dirty="0" err="1" smtClean="0">
                <a:hlinkClick r:id="rId6"/>
              </a:rPr>
              <a:t>albums</a:t>
            </a:r>
            <a:r>
              <a:rPr lang="cs-CZ" sz="1400" dirty="0" smtClean="0">
                <a:hlinkClick r:id="rId6"/>
              </a:rPr>
              <a:t>/</a:t>
            </a:r>
            <a:r>
              <a:rPr lang="cs-CZ" sz="1400" dirty="0" err="1" smtClean="0">
                <a:hlinkClick r:id="rId6"/>
              </a:rPr>
              <a:t>userpics</a:t>
            </a:r>
            <a:r>
              <a:rPr lang="cs-CZ" sz="1400" dirty="0" smtClean="0">
                <a:hlinkClick r:id="rId6"/>
              </a:rPr>
              <a:t>/10001/</a:t>
            </a:r>
            <a:r>
              <a:rPr lang="cs-CZ" sz="1400" dirty="0" err="1" smtClean="0">
                <a:hlinkClick r:id="rId6"/>
              </a:rPr>
              <a:t>mesicek</a:t>
            </a:r>
            <a:r>
              <a:rPr lang="cs-CZ" sz="1400" dirty="0" smtClean="0">
                <a:hlinkClick r:id="rId6"/>
              </a:rPr>
              <a:t>_</a:t>
            </a:r>
            <a:r>
              <a:rPr lang="cs-CZ" sz="1400" dirty="0" err="1" smtClean="0">
                <a:hlinkClick r:id="rId6"/>
              </a:rPr>
              <a:t>lekarsky</a:t>
            </a:r>
            <a:r>
              <a:rPr lang="cs-CZ" sz="1400" dirty="0" smtClean="0">
                <a:hlinkClick r:id="rId6"/>
              </a:rPr>
              <a:t>_-_</a:t>
            </a:r>
            <a:r>
              <a:rPr lang="cs-CZ" sz="1400" dirty="0" err="1" smtClean="0">
                <a:hlinkClick r:id="rId6"/>
              </a:rPr>
              <a:t>calendula</a:t>
            </a:r>
            <a:r>
              <a:rPr lang="cs-CZ" sz="1400" dirty="0" smtClean="0">
                <a:hlinkClick r:id="rId6"/>
              </a:rPr>
              <a:t>_officinalis2.jpg</a:t>
            </a:r>
          </a:p>
          <a:p>
            <a:r>
              <a:rPr lang="cs-CZ" sz="1400" dirty="0" smtClean="0">
                <a:hlinkClick r:id="rId6"/>
              </a:rPr>
              <a:t>http://nd04.jxs.cz/430/909/959f247cb5_69023620_o2.jpg</a:t>
            </a:r>
            <a:endParaRPr lang="cs-CZ" sz="1400" dirty="0" smtClean="0"/>
          </a:p>
          <a:p>
            <a:r>
              <a:rPr lang="cs-CZ" sz="1400" dirty="0" smtClean="0">
                <a:hlinkClick r:id="rId7"/>
              </a:rPr>
              <a:t>http://botanika.</a:t>
            </a:r>
            <a:r>
              <a:rPr lang="cs-CZ" sz="1400" dirty="0" err="1" smtClean="0">
                <a:hlinkClick r:id="rId7"/>
              </a:rPr>
              <a:t>wendys.cz</a:t>
            </a:r>
            <a:r>
              <a:rPr lang="cs-CZ" sz="1400" dirty="0" smtClean="0">
                <a:hlinkClick r:id="rId7"/>
              </a:rPr>
              <a:t>/kytky/</a:t>
            </a:r>
            <a:r>
              <a:rPr lang="cs-CZ" sz="1400" dirty="0" err="1" smtClean="0">
                <a:hlinkClick r:id="rId7"/>
              </a:rPr>
              <a:t>prew.php</a:t>
            </a:r>
            <a:r>
              <a:rPr lang="cs-CZ" sz="1400" dirty="0" smtClean="0">
                <a:hlinkClick r:id="rId7"/>
              </a:rPr>
              <a:t>?../foto/O658.jpg</a:t>
            </a:r>
          </a:p>
          <a:p>
            <a:r>
              <a:rPr lang="cs-CZ" sz="1400" dirty="0" smtClean="0">
                <a:hlinkClick r:id="rId8"/>
              </a:rPr>
              <a:t>http://www.</a:t>
            </a:r>
            <a:r>
              <a:rPr lang="cs-CZ" sz="1400" dirty="0" err="1" smtClean="0">
                <a:hlinkClick r:id="rId8"/>
              </a:rPr>
              <a:t>vitejdoma.cz</a:t>
            </a:r>
            <a:r>
              <a:rPr lang="cs-CZ" sz="1400" dirty="0" smtClean="0">
                <a:hlinkClick r:id="rId8"/>
              </a:rPr>
              <a:t>/</a:t>
            </a:r>
            <a:r>
              <a:rPr lang="cs-CZ" sz="1400" dirty="0" err="1" smtClean="0">
                <a:hlinkClick r:id="rId8"/>
              </a:rPr>
              <a:t>zahradnik</a:t>
            </a:r>
            <a:r>
              <a:rPr lang="cs-CZ" sz="1400" dirty="0" smtClean="0">
                <a:hlinkClick r:id="rId8"/>
              </a:rPr>
              <a:t>/</a:t>
            </a:r>
            <a:r>
              <a:rPr lang="cs-CZ" sz="1400" dirty="0" err="1" smtClean="0">
                <a:hlinkClick r:id="rId8"/>
              </a:rPr>
              <a:t>img</a:t>
            </a:r>
            <a:r>
              <a:rPr lang="cs-CZ" sz="1400" dirty="0" smtClean="0">
                <a:hlinkClick r:id="rId8"/>
              </a:rPr>
              <a:t>/</a:t>
            </a:r>
            <a:r>
              <a:rPr lang="cs-CZ" sz="1400" dirty="0" err="1" smtClean="0">
                <a:hlinkClick r:id="rId8"/>
              </a:rPr>
              <a:t>full</a:t>
            </a:r>
            <a:r>
              <a:rPr lang="cs-CZ" sz="1400" dirty="0" smtClean="0">
                <a:hlinkClick r:id="rId8"/>
              </a:rPr>
              <a:t>/2/8589.jpg</a:t>
            </a:r>
          </a:p>
          <a:p>
            <a:r>
              <a:rPr lang="cs-CZ" sz="1400" dirty="0" smtClean="0">
                <a:hlinkClick r:id="rId8"/>
              </a:rPr>
              <a:t>http://www.</a:t>
            </a:r>
            <a:r>
              <a:rPr lang="cs-CZ" sz="1400" dirty="0" err="1" smtClean="0">
                <a:hlinkClick r:id="rId8"/>
              </a:rPr>
              <a:t>virtualflowers.com.au</a:t>
            </a:r>
            <a:r>
              <a:rPr lang="cs-CZ" sz="1400" dirty="0" smtClean="0">
                <a:hlinkClick r:id="rId8"/>
              </a:rPr>
              <a:t>/</a:t>
            </a:r>
            <a:r>
              <a:rPr lang="cs-CZ" sz="1400" dirty="0" err="1" smtClean="0">
                <a:hlinkClick r:id="rId8"/>
              </a:rPr>
              <a:t>images</a:t>
            </a:r>
            <a:r>
              <a:rPr lang="cs-CZ" sz="1400" dirty="0" smtClean="0">
                <a:hlinkClick r:id="rId8"/>
              </a:rPr>
              <a:t>/</a:t>
            </a:r>
            <a:r>
              <a:rPr lang="cs-CZ" sz="1400" dirty="0" err="1" smtClean="0">
                <a:hlinkClick r:id="rId8"/>
              </a:rPr>
              <a:t>annuals</a:t>
            </a:r>
            <a:r>
              <a:rPr lang="cs-CZ" sz="1400" dirty="0" smtClean="0">
                <a:hlinkClick r:id="rId8"/>
              </a:rPr>
              <a:t>_statice.</a:t>
            </a:r>
            <a:r>
              <a:rPr lang="cs-CZ" sz="1400" dirty="0" err="1" smtClean="0">
                <a:hlinkClick r:id="rId8"/>
              </a:rPr>
              <a:t>jpg</a:t>
            </a:r>
            <a:endParaRPr lang="cs-CZ" sz="1400" dirty="0" smtClean="0"/>
          </a:p>
          <a:p>
            <a:r>
              <a:rPr lang="cs-CZ" sz="1400" dirty="0" smtClean="0">
                <a:hlinkClick r:id="rId9"/>
              </a:rPr>
              <a:t>http://www.</a:t>
            </a:r>
            <a:r>
              <a:rPr lang="cs-CZ" sz="1400" dirty="0" err="1" smtClean="0">
                <a:hlinkClick r:id="rId9"/>
              </a:rPr>
              <a:t>wholeblossoms.com</a:t>
            </a:r>
            <a:r>
              <a:rPr lang="cs-CZ" sz="1400" dirty="0" smtClean="0">
                <a:hlinkClick r:id="rId9"/>
              </a:rPr>
              <a:t>/</a:t>
            </a:r>
            <a:r>
              <a:rPr lang="cs-CZ" sz="1400" dirty="0" err="1" smtClean="0">
                <a:hlinkClick r:id="rId9"/>
              </a:rPr>
              <a:t>images</a:t>
            </a:r>
            <a:r>
              <a:rPr lang="cs-CZ" sz="1400" dirty="0" smtClean="0">
                <a:hlinkClick r:id="rId9"/>
              </a:rPr>
              <a:t>/pink-statice.</a:t>
            </a:r>
            <a:r>
              <a:rPr lang="cs-CZ" sz="1400" dirty="0" err="1" smtClean="0">
                <a:hlinkClick r:id="rId9"/>
              </a:rPr>
              <a:t>jpg</a:t>
            </a:r>
            <a:endParaRPr lang="cs-CZ" sz="1400" dirty="0" smtClean="0"/>
          </a:p>
          <a:p>
            <a:endParaRPr lang="cs-CZ" sz="1400" dirty="0" smtClean="0"/>
          </a:p>
          <a:p>
            <a:endParaRPr lang="cs-CZ" sz="1400" dirty="0" smtClean="0"/>
          </a:p>
          <a:p>
            <a:endParaRPr lang="cs-CZ" sz="1400" dirty="0" smtClean="0"/>
          </a:p>
          <a:p>
            <a:endParaRPr lang="cs-CZ" sz="1400" dirty="0" smtClean="0"/>
          </a:p>
          <a:p>
            <a:endParaRPr lang="cs-CZ" sz="1400" dirty="0" smtClean="0"/>
          </a:p>
          <a:p>
            <a:endParaRPr lang="cs-CZ" sz="1400" dirty="0" smtClean="0"/>
          </a:p>
          <a:p>
            <a:endParaRPr lang="cs-CZ" sz="1400" b="1" dirty="0" smtClean="0"/>
          </a:p>
          <a:p>
            <a:endParaRPr lang="cs-CZ" dirty="0" smtClean="0"/>
          </a:p>
          <a:p>
            <a:endParaRPr lang="cs-CZ" sz="1400" dirty="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457200" y="188640"/>
            <a:ext cx="8229600" cy="1080120"/>
          </a:xfrm>
        </p:spPr>
        <p:txBody>
          <a:bodyPr/>
          <a:lstStyle/>
          <a:p>
            <a:r>
              <a:rPr lang="cs-CZ" b="1" u="sng" dirty="0" smtClean="0">
                <a:solidFill>
                  <a:srgbClr val="FF33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Zdroje</a:t>
            </a:r>
            <a:endParaRPr lang="cs-CZ" b="1" u="sng" dirty="0">
              <a:solidFill>
                <a:srgbClr val="FF33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179512" y="1268760"/>
            <a:ext cx="4464496" cy="4968552"/>
          </a:xfrm>
        </p:spPr>
        <p:txBody>
          <a:bodyPr>
            <a:normAutofit/>
          </a:bodyPr>
          <a:lstStyle/>
          <a:p>
            <a:r>
              <a:rPr lang="cs-CZ" sz="1400" dirty="0" smtClean="0">
                <a:hlinkClick r:id="rId2"/>
              </a:rPr>
              <a:t>http://botanika.</a:t>
            </a:r>
            <a:r>
              <a:rPr lang="cs-CZ" sz="1400" dirty="0" err="1" smtClean="0">
                <a:hlinkClick r:id="rId2"/>
              </a:rPr>
              <a:t>wendys.cz</a:t>
            </a:r>
            <a:r>
              <a:rPr lang="cs-CZ" sz="1400" dirty="0" smtClean="0">
                <a:hlinkClick r:id="rId2"/>
              </a:rPr>
              <a:t>/</a:t>
            </a:r>
            <a:r>
              <a:rPr lang="cs-CZ" sz="1400" dirty="0" err="1" smtClean="0">
                <a:hlinkClick r:id="rId2"/>
              </a:rPr>
              <a:t>cherbar</a:t>
            </a:r>
            <a:r>
              <a:rPr lang="cs-CZ" sz="1400" dirty="0" smtClean="0">
                <a:hlinkClick r:id="rId2"/>
              </a:rPr>
              <a:t>/</a:t>
            </a:r>
            <a:r>
              <a:rPr lang="cs-CZ" sz="1400" dirty="0" err="1" smtClean="0">
                <a:hlinkClick r:id="rId2"/>
              </a:rPr>
              <a:t>prew</a:t>
            </a:r>
            <a:r>
              <a:rPr lang="cs-CZ" sz="1400" dirty="0" smtClean="0">
                <a:hlinkClick r:id="rId2"/>
              </a:rPr>
              <a:t>/q257.jpg</a:t>
            </a:r>
          </a:p>
          <a:p>
            <a:r>
              <a:rPr lang="cs-CZ" sz="1400" dirty="0" smtClean="0">
                <a:hlinkClick r:id="rId2"/>
              </a:rPr>
              <a:t>http://www.</a:t>
            </a:r>
            <a:r>
              <a:rPr lang="cs-CZ" sz="1400" dirty="0" err="1" smtClean="0">
                <a:hlinkClick r:id="rId2"/>
              </a:rPr>
              <a:t>gadar.sk</a:t>
            </a:r>
            <a:r>
              <a:rPr lang="cs-CZ" sz="1400" dirty="0" smtClean="0">
                <a:hlinkClick r:id="rId2"/>
              </a:rPr>
              <a:t>/fotky7416/</a:t>
            </a:r>
            <a:r>
              <a:rPr lang="cs-CZ" sz="1400" dirty="0" err="1" smtClean="0">
                <a:hlinkClick r:id="rId2"/>
              </a:rPr>
              <a:t>fotos</a:t>
            </a:r>
            <a:r>
              <a:rPr lang="cs-CZ" sz="1400" dirty="0" smtClean="0">
                <a:hlinkClick r:id="rId2"/>
              </a:rPr>
              <a:t>/_vyrd12_249kaf3.jpg</a:t>
            </a:r>
          </a:p>
          <a:p>
            <a:r>
              <a:rPr lang="cs-CZ" sz="1400" dirty="0" smtClean="0">
                <a:hlinkClick r:id="rId2"/>
              </a:rPr>
              <a:t>http://botanika.</a:t>
            </a:r>
            <a:r>
              <a:rPr lang="cs-CZ" sz="1400" dirty="0" err="1" smtClean="0">
                <a:hlinkClick r:id="rId2"/>
              </a:rPr>
              <a:t>wendys.cz</a:t>
            </a:r>
            <a:r>
              <a:rPr lang="cs-CZ" sz="1400" dirty="0" smtClean="0">
                <a:hlinkClick r:id="rId2"/>
              </a:rPr>
              <a:t>/foto/O176.jpg</a:t>
            </a:r>
          </a:p>
          <a:p>
            <a:r>
              <a:rPr lang="cs-CZ" sz="1400" dirty="0" smtClean="0">
                <a:hlinkClick r:id="rId2"/>
              </a:rPr>
              <a:t>http://web2.mendelu.cz/</a:t>
            </a:r>
            <a:r>
              <a:rPr lang="cs-CZ" sz="1400" dirty="0" err="1" smtClean="0">
                <a:hlinkClick r:id="rId2"/>
              </a:rPr>
              <a:t>af</a:t>
            </a:r>
            <a:r>
              <a:rPr lang="cs-CZ" sz="1400" dirty="0" smtClean="0">
                <a:hlinkClick r:id="rId2"/>
              </a:rPr>
              <a:t>_222_</a:t>
            </a:r>
            <a:r>
              <a:rPr lang="cs-CZ" sz="1400" dirty="0" err="1" smtClean="0">
                <a:hlinkClick r:id="rId2"/>
              </a:rPr>
              <a:t>multitext</a:t>
            </a:r>
            <a:r>
              <a:rPr lang="cs-CZ" sz="1400" dirty="0" smtClean="0">
                <a:hlinkClick r:id="rId2"/>
              </a:rPr>
              <a:t>/</a:t>
            </a:r>
            <a:r>
              <a:rPr lang="cs-CZ" sz="1400" dirty="0" err="1" smtClean="0">
                <a:hlinkClick r:id="rId2"/>
              </a:rPr>
              <a:t>travy</a:t>
            </a:r>
            <a:r>
              <a:rPr lang="cs-CZ" sz="1400" dirty="0" smtClean="0">
                <a:hlinkClick r:id="rId2"/>
              </a:rPr>
              <a:t>/</a:t>
            </a:r>
            <a:r>
              <a:rPr lang="cs-CZ" sz="1400" dirty="0" err="1" smtClean="0">
                <a:hlinkClick r:id="rId2"/>
              </a:rPr>
              <a:t>travniky</a:t>
            </a:r>
            <a:r>
              <a:rPr lang="cs-CZ" sz="1400" dirty="0" smtClean="0">
                <a:hlinkClick r:id="rId2"/>
              </a:rPr>
              <a:t>_</a:t>
            </a:r>
            <a:r>
              <a:rPr lang="cs-CZ" sz="1400" dirty="0" err="1" smtClean="0">
                <a:hlinkClick r:id="rId2"/>
              </a:rPr>
              <a:t>obrazky</a:t>
            </a:r>
            <a:r>
              <a:rPr lang="cs-CZ" sz="1400" dirty="0" smtClean="0">
                <a:hlinkClick r:id="rId2"/>
              </a:rPr>
              <a:t>/</a:t>
            </a:r>
            <a:r>
              <a:rPr lang="cs-CZ" sz="1400" dirty="0" err="1" smtClean="0">
                <a:hlinkClick r:id="rId2"/>
              </a:rPr>
              <a:t>sedmikrasky.jpg</a:t>
            </a:r>
            <a:endParaRPr lang="cs-CZ" sz="1400" dirty="0" smtClean="0">
              <a:hlinkClick r:id="rId2"/>
            </a:endParaRPr>
          </a:p>
          <a:p>
            <a:r>
              <a:rPr lang="cs-CZ" sz="1400" dirty="0" smtClean="0">
                <a:hlinkClick r:id="rId2"/>
              </a:rPr>
              <a:t>http://rostliny.</a:t>
            </a:r>
            <a:r>
              <a:rPr lang="cs-CZ" sz="1400" dirty="0" err="1" smtClean="0">
                <a:hlinkClick r:id="rId2"/>
              </a:rPr>
              <a:t>prirodou.cz</a:t>
            </a:r>
            <a:r>
              <a:rPr lang="cs-CZ" sz="1400" dirty="0" smtClean="0">
                <a:hlinkClick r:id="rId2"/>
              </a:rPr>
              <a:t>/</a:t>
            </a:r>
            <a:r>
              <a:rPr lang="cs-CZ" sz="1400" dirty="0" err="1" smtClean="0">
                <a:hlinkClick r:id="rId2"/>
              </a:rPr>
              <a:t>obrazky</a:t>
            </a:r>
            <a:r>
              <a:rPr lang="cs-CZ" sz="1400" dirty="0" smtClean="0">
                <a:hlinkClick r:id="rId2"/>
              </a:rPr>
              <a:t>/fotografie/</a:t>
            </a:r>
            <a:r>
              <a:rPr lang="cs-CZ" sz="1400" dirty="0" err="1" smtClean="0">
                <a:hlinkClick r:id="rId2"/>
              </a:rPr>
              <a:t>bellis</a:t>
            </a:r>
            <a:r>
              <a:rPr lang="cs-CZ" sz="1400" dirty="0" smtClean="0">
                <a:hlinkClick r:id="rId2"/>
              </a:rPr>
              <a:t>-</a:t>
            </a:r>
            <a:r>
              <a:rPr lang="cs-CZ" sz="1400" dirty="0" err="1" smtClean="0">
                <a:hlinkClick r:id="rId2"/>
              </a:rPr>
              <a:t>perennis</a:t>
            </a:r>
            <a:r>
              <a:rPr lang="cs-CZ" sz="1400" dirty="0" smtClean="0">
                <a:hlinkClick r:id="rId2"/>
              </a:rPr>
              <a:t>-530.jpg</a:t>
            </a:r>
          </a:p>
          <a:p>
            <a:r>
              <a:rPr lang="cs-CZ" sz="1400" dirty="0" smtClean="0">
                <a:hlinkClick r:id="rId2"/>
              </a:rPr>
              <a:t>http://wiki.rvp.cz/@api/deki/files/6695/=cemerice.jpg</a:t>
            </a:r>
          </a:p>
          <a:p>
            <a:r>
              <a:rPr lang="cs-CZ" sz="1400" dirty="0" smtClean="0">
                <a:hlinkClick r:id="rId2"/>
              </a:rPr>
              <a:t>http://www.</a:t>
            </a:r>
            <a:r>
              <a:rPr lang="cs-CZ" sz="1400" dirty="0" err="1" smtClean="0">
                <a:hlinkClick r:id="rId2"/>
              </a:rPr>
              <a:t>plantica.cz</a:t>
            </a:r>
            <a:r>
              <a:rPr lang="cs-CZ" sz="1400" dirty="0" smtClean="0">
                <a:hlinkClick r:id="rId2"/>
              </a:rPr>
              <a:t>/fotky/</a:t>
            </a:r>
            <a:r>
              <a:rPr lang="cs-CZ" sz="1400" dirty="0" err="1" smtClean="0">
                <a:hlinkClick r:id="rId2"/>
              </a:rPr>
              <a:t>zbozi</a:t>
            </a:r>
            <a:r>
              <a:rPr lang="cs-CZ" sz="1400" dirty="0" smtClean="0">
                <a:hlinkClick r:id="rId2"/>
              </a:rPr>
              <a:t>_001519_000699.jpg</a:t>
            </a:r>
          </a:p>
          <a:p>
            <a:r>
              <a:rPr lang="cs-CZ" sz="1400" dirty="0" smtClean="0">
                <a:hlinkClick r:id="rId2"/>
              </a:rPr>
              <a:t>http://www.</a:t>
            </a:r>
            <a:r>
              <a:rPr lang="cs-CZ" sz="1400" dirty="0" err="1" smtClean="0">
                <a:hlinkClick r:id="rId2"/>
              </a:rPr>
              <a:t>zahradymatty.cz</a:t>
            </a:r>
            <a:r>
              <a:rPr lang="cs-CZ" sz="1400" dirty="0" smtClean="0">
                <a:hlinkClick r:id="rId2"/>
              </a:rPr>
              <a:t>/</a:t>
            </a:r>
            <a:r>
              <a:rPr lang="cs-CZ" sz="1400" dirty="0" err="1" smtClean="0">
                <a:hlinkClick r:id="rId2"/>
              </a:rPr>
              <a:t>userfiles</a:t>
            </a:r>
            <a:r>
              <a:rPr lang="cs-CZ" sz="1400" dirty="0" smtClean="0">
                <a:hlinkClick r:id="rId2"/>
              </a:rPr>
              <a:t>/image/Podzim%20%209%202009/1_10_09/ven7.jpg</a:t>
            </a:r>
          </a:p>
          <a:p>
            <a:r>
              <a:rPr lang="cs-CZ" sz="1400" dirty="0" smtClean="0">
                <a:hlinkClick r:id="rId2"/>
              </a:rPr>
              <a:t>http://www.</a:t>
            </a:r>
            <a:r>
              <a:rPr lang="cs-CZ" sz="1400" dirty="0" err="1" smtClean="0">
                <a:hlinkClick r:id="rId2"/>
              </a:rPr>
              <a:t>zahradymatty.cz</a:t>
            </a:r>
            <a:r>
              <a:rPr lang="cs-CZ" sz="1400" dirty="0" smtClean="0">
                <a:hlinkClick r:id="rId2"/>
              </a:rPr>
              <a:t>/</a:t>
            </a:r>
            <a:r>
              <a:rPr lang="cs-CZ" sz="1400" dirty="0" err="1" smtClean="0">
                <a:hlinkClick r:id="rId2"/>
              </a:rPr>
              <a:t>userfiles</a:t>
            </a:r>
            <a:r>
              <a:rPr lang="cs-CZ" sz="1400" dirty="0" smtClean="0">
                <a:hlinkClick r:id="rId2"/>
              </a:rPr>
              <a:t>/image/Podzim%20%209%202009/1_10_09/ven6.jpg</a:t>
            </a:r>
          </a:p>
          <a:p>
            <a:r>
              <a:rPr lang="cs-CZ" sz="1400" dirty="0" smtClean="0">
                <a:hlinkClick r:id="rId2"/>
              </a:rPr>
              <a:t>http://orolin.blog.sme.sk/blog/204/49896/orli04.jpg</a:t>
            </a:r>
          </a:p>
          <a:p>
            <a:r>
              <a:rPr lang="cs-CZ" sz="1400" dirty="0" smtClean="0">
                <a:hlinkClick r:id="rId2"/>
              </a:rPr>
              <a:t>http://www.</a:t>
            </a:r>
            <a:r>
              <a:rPr lang="cs-CZ" sz="1400" dirty="0" err="1" smtClean="0">
                <a:hlinkClick r:id="rId2"/>
              </a:rPr>
              <a:t>alinka.sk</a:t>
            </a:r>
            <a:r>
              <a:rPr lang="cs-CZ" sz="1400" dirty="0" smtClean="0">
                <a:hlinkClick r:id="rId2"/>
              </a:rPr>
              <a:t>/</a:t>
            </a:r>
            <a:r>
              <a:rPr lang="cs-CZ" sz="1400" dirty="0" err="1" smtClean="0">
                <a:hlinkClick r:id="rId2"/>
              </a:rPr>
              <a:t>wp</a:t>
            </a:r>
            <a:r>
              <a:rPr lang="cs-CZ" sz="1400" dirty="0" smtClean="0">
                <a:hlinkClick r:id="rId2"/>
              </a:rPr>
              <a:t>-</a:t>
            </a:r>
            <a:r>
              <a:rPr lang="cs-CZ" sz="1400" dirty="0" err="1" smtClean="0">
                <a:hlinkClick r:id="rId2"/>
              </a:rPr>
              <a:t>content</a:t>
            </a:r>
            <a:r>
              <a:rPr lang="cs-CZ" sz="1400" dirty="0" smtClean="0">
                <a:hlinkClick r:id="rId2"/>
              </a:rPr>
              <a:t>/</a:t>
            </a:r>
            <a:r>
              <a:rPr lang="cs-CZ" sz="1400" dirty="0" err="1" smtClean="0">
                <a:hlinkClick r:id="rId2"/>
              </a:rPr>
              <a:t>uploads</a:t>
            </a:r>
            <a:r>
              <a:rPr lang="cs-CZ" sz="1400" dirty="0" smtClean="0">
                <a:hlinkClick r:id="rId2"/>
              </a:rPr>
              <a:t>/orlicek3.jpg</a:t>
            </a:r>
          </a:p>
          <a:p>
            <a:endParaRPr lang="cs-CZ" sz="1400" dirty="0" smtClean="0">
              <a:hlinkClick r:id="rId2"/>
            </a:endParaRPr>
          </a:p>
          <a:p>
            <a:endParaRPr lang="cs-CZ" sz="1400" dirty="0" smtClean="0">
              <a:hlinkClick r:id="rId2"/>
            </a:endParaRPr>
          </a:p>
          <a:p>
            <a:endParaRPr lang="cs-CZ" sz="1400" dirty="0" smtClean="0">
              <a:hlinkClick r:id="rId2"/>
            </a:endParaRPr>
          </a:p>
          <a:p>
            <a:endParaRPr lang="cs-CZ" sz="1400" dirty="0" smtClean="0">
              <a:hlinkClick r:id="rId2"/>
            </a:endParaRPr>
          </a:p>
          <a:p>
            <a:endParaRPr lang="cs-CZ" sz="1400" dirty="0" smtClean="0">
              <a:hlinkClick r:id="rId2"/>
            </a:endParaRPr>
          </a:p>
          <a:p>
            <a:endParaRPr lang="cs-CZ" sz="1400" dirty="0" smtClean="0">
              <a:hlinkClick r:id="rId2"/>
            </a:endParaRPr>
          </a:p>
          <a:p>
            <a:endParaRPr lang="cs-CZ" sz="1400" dirty="0" smtClean="0">
              <a:hlinkClick r:id="rId2"/>
            </a:endParaRPr>
          </a:p>
          <a:p>
            <a:endParaRPr lang="cs-CZ" sz="1400" dirty="0" smtClean="0">
              <a:hlinkClick r:id="rId2"/>
            </a:endParaRPr>
          </a:p>
          <a:p>
            <a:endParaRPr lang="cs-CZ" sz="1400" dirty="0" smtClean="0">
              <a:hlinkClick r:id="rId2"/>
            </a:endParaRPr>
          </a:p>
          <a:p>
            <a:endParaRPr lang="cs-CZ" sz="1400" dirty="0" smtClean="0">
              <a:hlinkClick r:id="rId2"/>
            </a:endParaRPr>
          </a:p>
          <a:p>
            <a:endParaRPr lang="cs-CZ" sz="1400" dirty="0" smtClean="0">
              <a:hlinkClick r:id="rId2"/>
            </a:endParaRPr>
          </a:p>
          <a:p>
            <a:endParaRPr lang="cs-CZ" sz="1400" dirty="0" smtClean="0">
              <a:hlinkClick r:id="rId2"/>
            </a:endParaRPr>
          </a:p>
          <a:p>
            <a:endParaRPr lang="cs-CZ" sz="1400" dirty="0" smtClean="0">
              <a:hlinkClick r:id="rId2"/>
            </a:endParaRPr>
          </a:p>
          <a:p>
            <a:endParaRPr lang="cs-CZ" sz="1400" dirty="0" smtClean="0">
              <a:hlinkClick r:id="rId2"/>
            </a:endParaRPr>
          </a:p>
          <a:p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sz="half" idx="2"/>
          </p:nvPr>
        </p:nvSpPr>
        <p:spPr>
          <a:xfrm>
            <a:off x="4499992" y="1340768"/>
            <a:ext cx="4464496" cy="4680520"/>
          </a:xfrm>
        </p:spPr>
        <p:txBody>
          <a:bodyPr>
            <a:normAutofit/>
          </a:bodyPr>
          <a:lstStyle/>
          <a:p>
            <a:r>
              <a:rPr lang="cs-CZ" sz="1400" dirty="0" smtClean="0">
                <a:hlinkClick r:id="rId3"/>
              </a:rPr>
              <a:t>http://botany.cz/foto/paeperegr1.jpg</a:t>
            </a:r>
            <a:endParaRPr lang="cs-CZ" sz="1400" dirty="0" smtClean="0"/>
          </a:p>
          <a:p>
            <a:r>
              <a:rPr lang="cs-CZ" sz="1400" dirty="0" smtClean="0">
                <a:hlinkClick r:id="rId4"/>
              </a:rPr>
              <a:t>http://www.</a:t>
            </a:r>
            <a:r>
              <a:rPr lang="cs-CZ" sz="1400" dirty="0" err="1" smtClean="0">
                <a:hlinkClick r:id="rId4"/>
              </a:rPr>
              <a:t>nm</a:t>
            </a:r>
            <a:r>
              <a:rPr lang="cs-CZ" sz="1400" dirty="0" smtClean="0">
                <a:hlinkClick r:id="rId4"/>
              </a:rPr>
              <a:t>-bydleni.</a:t>
            </a:r>
            <a:r>
              <a:rPr lang="cs-CZ" sz="1400" dirty="0" err="1" smtClean="0">
                <a:hlinkClick r:id="rId4"/>
              </a:rPr>
              <a:t>cz</a:t>
            </a:r>
            <a:r>
              <a:rPr lang="cs-CZ" sz="1400" dirty="0" smtClean="0">
                <a:hlinkClick r:id="rId4"/>
              </a:rPr>
              <a:t>/</a:t>
            </a:r>
            <a:r>
              <a:rPr lang="cs-CZ" sz="1400" dirty="0" err="1" smtClean="0">
                <a:hlinkClick r:id="rId4"/>
              </a:rPr>
              <a:t>images</a:t>
            </a:r>
            <a:r>
              <a:rPr lang="cs-CZ" sz="1400" dirty="0" smtClean="0">
                <a:hlinkClick r:id="rId4"/>
              </a:rPr>
              <a:t>/</a:t>
            </a:r>
            <a:r>
              <a:rPr lang="cs-CZ" sz="1400" dirty="0" err="1" smtClean="0">
                <a:hlinkClick r:id="rId4"/>
              </a:rPr>
              <a:t>clanky</a:t>
            </a:r>
            <a:r>
              <a:rPr lang="cs-CZ" sz="1400" dirty="0" smtClean="0">
                <a:hlinkClick r:id="rId4"/>
              </a:rPr>
              <a:t>/prvosenka-1.jpg</a:t>
            </a:r>
            <a:endParaRPr lang="cs-CZ" sz="1400" dirty="0" smtClean="0"/>
          </a:p>
          <a:p>
            <a:r>
              <a:rPr lang="cs-CZ" sz="1400" dirty="0" smtClean="0">
                <a:hlinkClick r:id="rId5"/>
              </a:rPr>
              <a:t>http://cms.tvujdum.cz/userdata/images/39133encyklopediepetrklic.jpg</a:t>
            </a:r>
            <a:endParaRPr lang="cs-CZ" sz="1400" dirty="0" smtClean="0"/>
          </a:p>
          <a:p>
            <a:r>
              <a:rPr lang="cs-CZ" sz="1400" dirty="0" smtClean="0">
                <a:hlinkClick r:id="rId6"/>
              </a:rPr>
              <a:t>http://zahrada.</a:t>
            </a:r>
            <a:r>
              <a:rPr lang="cs-CZ" sz="1400" dirty="0" err="1" smtClean="0">
                <a:hlinkClick r:id="rId6"/>
              </a:rPr>
              <a:t>bydleniprokazdeho.cz</a:t>
            </a:r>
            <a:r>
              <a:rPr lang="cs-CZ" sz="1400" dirty="0" smtClean="0">
                <a:hlinkClick r:id="rId6"/>
              </a:rPr>
              <a:t>/</a:t>
            </a:r>
            <a:r>
              <a:rPr lang="cs-CZ" sz="1400" dirty="0" err="1" smtClean="0">
                <a:hlinkClick r:id="rId6"/>
              </a:rPr>
              <a:t>images</a:t>
            </a:r>
            <a:r>
              <a:rPr lang="cs-CZ" sz="1400" dirty="0" smtClean="0">
                <a:hlinkClick r:id="rId6"/>
              </a:rPr>
              <a:t>/</a:t>
            </a:r>
            <a:r>
              <a:rPr lang="cs-CZ" sz="1400" dirty="0" err="1" smtClean="0">
                <a:hlinkClick r:id="rId6"/>
              </a:rPr>
              <a:t>clanky</a:t>
            </a:r>
            <a:r>
              <a:rPr lang="cs-CZ" sz="1400" dirty="0" smtClean="0">
                <a:hlinkClick r:id="rId6"/>
              </a:rPr>
              <a:t>/kosatec-2.jpg</a:t>
            </a:r>
            <a:endParaRPr lang="cs-CZ" sz="1400" dirty="0" smtClean="0"/>
          </a:p>
          <a:p>
            <a:r>
              <a:rPr lang="cs-CZ" sz="1400" dirty="0" smtClean="0">
                <a:hlinkClick r:id="rId7"/>
              </a:rPr>
              <a:t>http://www.</a:t>
            </a:r>
            <a:r>
              <a:rPr lang="cs-CZ" sz="1400" dirty="0" err="1" smtClean="0">
                <a:hlinkClick r:id="rId7"/>
              </a:rPr>
              <a:t>pribehyproivanu.cz</a:t>
            </a:r>
            <a:r>
              <a:rPr lang="cs-CZ" sz="1400" dirty="0" smtClean="0">
                <a:hlinkClick r:id="rId7"/>
              </a:rPr>
              <a:t>/</a:t>
            </a:r>
            <a:r>
              <a:rPr lang="cs-CZ" sz="1400" dirty="0" err="1" smtClean="0">
                <a:hlinkClick r:id="rId7"/>
              </a:rPr>
              <a:t>wp</a:t>
            </a:r>
            <a:r>
              <a:rPr lang="cs-CZ" sz="1400" dirty="0" smtClean="0">
                <a:hlinkClick r:id="rId7"/>
              </a:rPr>
              <a:t>-</a:t>
            </a:r>
            <a:r>
              <a:rPr lang="cs-CZ" sz="1400" dirty="0" err="1" smtClean="0">
                <a:hlinkClick r:id="rId7"/>
              </a:rPr>
              <a:t>content</a:t>
            </a:r>
            <a:r>
              <a:rPr lang="cs-CZ" sz="1400" dirty="0" smtClean="0">
                <a:hlinkClick r:id="rId7"/>
              </a:rPr>
              <a:t>/</a:t>
            </a:r>
            <a:r>
              <a:rPr lang="cs-CZ" sz="1400" dirty="0" err="1" smtClean="0">
                <a:hlinkClick r:id="rId7"/>
              </a:rPr>
              <a:t>uploads</a:t>
            </a:r>
            <a:r>
              <a:rPr lang="cs-CZ" sz="1400" dirty="0" smtClean="0">
                <a:hlinkClick r:id="rId7"/>
              </a:rPr>
              <a:t>/2012/07/</a:t>
            </a:r>
            <a:r>
              <a:rPr lang="cs-CZ" sz="1400" dirty="0" err="1" smtClean="0">
                <a:hlinkClick r:id="rId7"/>
              </a:rPr>
              <a:t>blue</a:t>
            </a:r>
            <a:r>
              <a:rPr lang="cs-CZ" sz="1400" dirty="0" smtClean="0">
                <a:hlinkClick r:id="rId7"/>
              </a:rPr>
              <a:t>_iris21.jpg</a:t>
            </a:r>
            <a:endParaRPr lang="cs-CZ" sz="1400" dirty="0" smtClean="0"/>
          </a:p>
          <a:p>
            <a:r>
              <a:rPr lang="cs-CZ" sz="1400" dirty="0" smtClean="0">
                <a:hlinkClick r:id="rId8"/>
              </a:rPr>
              <a:t>http://www.</a:t>
            </a:r>
            <a:r>
              <a:rPr lang="cs-CZ" sz="1400" dirty="0" err="1" smtClean="0">
                <a:hlinkClick r:id="rId8"/>
              </a:rPr>
              <a:t>keliwood.cz</a:t>
            </a:r>
            <a:r>
              <a:rPr lang="cs-CZ" sz="1400" dirty="0" smtClean="0">
                <a:hlinkClick r:id="rId8"/>
              </a:rPr>
              <a:t>/</a:t>
            </a:r>
            <a:r>
              <a:rPr lang="cs-CZ" sz="1400" dirty="0" err="1" smtClean="0">
                <a:hlinkClick r:id="rId8"/>
              </a:rPr>
              <a:t>userfiles</a:t>
            </a:r>
            <a:r>
              <a:rPr lang="cs-CZ" sz="1400" dirty="0" smtClean="0">
                <a:hlinkClick r:id="rId8"/>
              </a:rPr>
              <a:t>/image/aktuality/</a:t>
            </a:r>
            <a:r>
              <a:rPr lang="cs-CZ" sz="1400" dirty="0" err="1" smtClean="0">
                <a:hlinkClick r:id="rId8"/>
              </a:rPr>
              <a:t>zahradni</a:t>
            </a:r>
            <a:r>
              <a:rPr lang="cs-CZ" sz="1400" dirty="0" smtClean="0">
                <a:hlinkClick r:id="rId8"/>
              </a:rPr>
              <a:t>_</a:t>
            </a:r>
            <a:r>
              <a:rPr lang="cs-CZ" sz="1400" dirty="0" err="1" smtClean="0">
                <a:hlinkClick r:id="rId8"/>
              </a:rPr>
              <a:t>kalendar</a:t>
            </a:r>
            <a:r>
              <a:rPr lang="cs-CZ" sz="1400" dirty="0" smtClean="0">
                <a:hlinkClick r:id="rId8"/>
              </a:rPr>
              <a:t>/</a:t>
            </a:r>
            <a:r>
              <a:rPr lang="cs-CZ" sz="1400" dirty="0" err="1" smtClean="0">
                <a:hlinkClick r:id="rId8"/>
              </a:rPr>
              <a:t>jiriny.jpg</a:t>
            </a:r>
            <a:endParaRPr lang="cs-CZ" sz="1400" dirty="0" smtClean="0">
              <a:hlinkClick r:id="rId8"/>
            </a:endParaRPr>
          </a:p>
          <a:p>
            <a:r>
              <a:rPr lang="cs-CZ" sz="1400" dirty="0" smtClean="0">
                <a:hlinkClick r:id="rId8"/>
              </a:rPr>
              <a:t>http://www.</a:t>
            </a:r>
            <a:r>
              <a:rPr lang="cs-CZ" sz="1400" dirty="0" err="1" smtClean="0">
                <a:hlinkClick r:id="rId8"/>
              </a:rPr>
              <a:t>edenbrothers.com</a:t>
            </a:r>
            <a:r>
              <a:rPr lang="cs-CZ" sz="1400" dirty="0" smtClean="0">
                <a:hlinkClick r:id="rId8"/>
              </a:rPr>
              <a:t>/</a:t>
            </a:r>
            <a:r>
              <a:rPr lang="cs-CZ" sz="1400" dirty="0" err="1" smtClean="0">
                <a:hlinkClick r:id="rId8"/>
              </a:rPr>
              <a:t>store</a:t>
            </a:r>
            <a:r>
              <a:rPr lang="cs-CZ" sz="1400" dirty="0" smtClean="0">
                <a:hlinkClick r:id="rId8"/>
              </a:rPr>
              <a:t>/media/</a:t>
            </a:r>
            <a:r>
              <a:rPr lang="cs-CZ" sz="1400" dirty="0" err="1" smtClean="0">
                <a:hlinkClick r:id="rId8"/>
              </a:rPr>
              <a:t>Bulbs</a:t>
            </a:r>
            <a:r>
              <a:rPr lang="cs-CZ" sz="1400" dirty="0" smtClean="0">
                <a:hlinkClick r:id="rId8"/>
              </a:rPr>
              <a:t>/</a:t>
            </a:r>
            <a:r>
              <a:rPr lang="cs-CZ" sz="1400" dirty="0" err="1" smtClean="0">
                <a:hlinkClick r:id="rId8"/>
              </a:rPr>
              <a:t>Spring</a:t>
            </a:r>
            <a:r>
              <a:rPr lang="cs-CZ" sz="1400" dirty="0" smtClean="0">
                <a:hlinkClick r:id="rId8"/>
              </a:rPr>
              <a:t>/</a:t>
            </a:r>
            <a:r>
              <a:rPr lang="cs-CZ" sz="1400" dirty="0" err="1" smtClean="0">
                <a:hlinkClick r:id="rId8"/>
              </a:rPr>
              <a:t>Gladiolus</a:t>
            </a:r>
            <a:r>
              <a:rPr lang="cs-CZ" sz="1400" dirty="0" smtClean="0">
                <a:hlinkClick r:id="rId8"/>
              </a:rPr>
              <a:t>/2011/</a:t>
            </a:r>
            <a:r>
              <a:rPr lang="cs-CZ" sz="1400" dirty="0" err="1" smtClean="0">
                <a:hlinkClick r:id="rId8"/>
              </a:rPr>
              <a:t>ss</a:t>
            </a:r>
            <a:r>
              <a:rPr lang="cs-CZ" sz="1400" dirty="0" smtClean="0">
                <a:hlinkClick r:id="rId8"/>
              </a:rPr>
              <a:t>_size3/</a:t>
            </a:r>
            <a:r>
              <a:rPr lang="cs-CZ" sz="1400" dirty="0" err="1" smtClean="0">
                <a:hlinkClick r:id="rId8"/>
              </a:rPr>
              <a:t>Gladiolus</a:t>
            </a:r>
            <a:r>
              <a:rPr lang="cs-CZ" sz="1400" dirty="0" smtClean="0">
                <a:hlinkClick r:id="rId8"/>
              </a:rPr>
              <a:t>-pastel-mix.</a:t>
            </a:r>
            <a:r>
              <a:rPr lang="cs-CZ" sz="1400" dirty="0" err="1" smtClean="0">
                <a:hlinkClick r:id="rId8"/>
              </a:rPr>
              <a:t>jpg</a:t>
            </a:r>
            <a:endParaRPr lang="cs-CZ" sz="1400" dirty="0" smtClean="0"/>
          </a:p>
          <a:p>
            <a:r>
              <a:rPr lang="cs-CZ" sz="1400" dirty="0" smtClean="0">
                <a:hlinkClick r:id="rId9"/>
              </a:rPr>
              <a:t>http://www.</a:t>
            </a:r>
            <a:r>
              <a:rPr lang="cs-CZ" sz="1400" dirty="0" err="1" smtClean="0">
                <a:hlinkClick r:id="rId9"/>
              </a:rPr>
              <a:t>prodejrostlin.cz</a:t>
            </a:r>
            <a:r>
              <a:rPr lang="cs-CZ" sz="1400" dirty="0" smtClean="0">
                <a:hlinkClick r:id="rId9"/>
              </a:rPr>
              <a:t>/fotky3780/</a:t>
            </a:r>
            <a:r>
              <a:rPr lang="cs-CZ" sz="1400" dirty="0" err="1" smtClean="0">
                <a:hlinkClick r:id="rId9"/>
              </a:rPr>
              <a:t>fotos</a:t>
            </a:r>
            <a:r>
              <a:rPr lang="cs-CZ" sz="1400" dirty="0" smtClean="0">
                <a:hlinkClick r:id="rId9"/>
              </a:rPr>
              <a:t>/_</a:t>
            </a:r>
            <a:r>
              <a:rPr lang="cs-CZ" sz="1400" dirty="0" err="1" smtClean="0">
                <a:hlinkClick r:id="rId9"/>
              </a:rPr>
              <a:t>vyrn</a:t>
            </a:r>
            <a:r>
              <a:rPr lang="cs-CZ" sz="1400" dirty="0" smtClean="0">
                <a:hlinkClick r:id="rId9"/>
              </a:rPr>
              <a:t>_783mecik-</a:t>
            </a:r>
            <a:r>
              <a:rPr lang="cs-CZ" sz="1400" dirty="0" err="1" smtClean="0">
                <a:hlinkClick r:id="rId9"/>
              </a:rPr>
              <a:t>candyman.jpg</a:t>
            </a:r>
            <a:endParaRPr lang="cs-CZ" sz="1400" dirty="0" smtClean="0"/>
          </a:p>
          <a:p>
            <a:r>
              <a:rPr lang="cs-CZ" sz="1400" dirty="0" smtClean="0">
                <a:hlinkClick r:id="rId10"/>
              </a:rPr>
              <a:t>http://cs.wikipedia.org/wiki/Soubor:Forget-me-not_close_600.jpg</a:t>
            </a:r>
            <a:endParaRPr lang="cs-CZ" sz="1400" dirty="0" smtClean="0"/>
          </a:p>
          <a:p>
            <a:endParaRPr lang="cs-CZ" sz="1400" dirty="0" smtClean="0"/>
          </a:p>
          <a:p>
            <a:endParaRPr lang="cs-CZ" sz="1400" dirty="0" smtClean="0"/>
          </a:p>
          <a:p>
            <a:endParaRPr lang="cs-CZ" sz="1400" dirty="0" smtClean="0"/>
          </a:p>
          <a:p>
            <a:endParaRPr lang="cs-CZ" sz="1400" dirty="0" smtClean="0"/>
          </a:p>
          <a:p>
            <a:endParaRPr lang="cs-CZ" sz="1400" dirty="0" smtClean="0"/>
          </a:p>
          <a:p>
            <a:endParaRPr lang="cs-CZ" sz="1400" dirty="0" smtClean="0"/>
          </a:p>
          <a:p>
            <a:endParaRPr lang="cs-CZ" sz="1400" dirty="0" smtClean="0"/>
          </a:p>
          <a:p>
            <a:endParaRPr lang="cs-CZ" sz="1400" dirty="0" smtClean="0"/>
          </a:p>
          <a:p>
            <a:endParaRPr lang="cs-CZ" sz="1400" dirty="0" smtClean="0"/>
          </a:p>
          <a:p>
            <a:endParaRPr lang="cs-CZ" sz="1400" dirty="0" smtClean="0"/>
          </a:p>
          <a:p>
            <a:endParaRPr lang="cs-CZ" sz="1400" dirty="0" smtClean="0"/>
          </a:p>
          <a:p>
            <a:endParaRPr lang="cs-CZ" sz="1400" dirty="0" smtClean="0"/>
          </a:p>
          <a:p>
            <a:endParaRPr lang="cs-CZ" sz="1400" b="1" dirty="0" smtClean="0"/>
          </a:p>
          <a:p>
            <a:endParaRPr lang="cs-CZ" dirty="0" smtClean="0"/>
          </a:p>
          <a:p>
            <a:endParaRPr lang="cs-CZ" sz="1400" dirty="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457200" y="188640"/>
            <a:ext cx="8229600" cy="1080120"/>
          </a:xfrm>
        </p:spPr>
        <p:txBody>
          <a:bodyPr/>
          <a:lstStyle/>
          <a:p>
            <a:r>
              <a:rPr lang="cs-CZ" b="1" u="sng" dirty="0" smtClean="0">
                <a:solidFill>
                  <a:srgbClr val="FF33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Zdroje</a:t>
            </a:r>
            <a:endParaRPr lang="cs-CZ" b="1" u="sng" dirty="0">
              <a:solidFill>
                <a:srgbClr val="FF33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323528" y="1340768"/>
            <a:ext cx="4608512" cy="4968552"/>
          </a:xfrm>
        </p:spPr>
        <p:txBody>
          <a:bodyPr>
            <a:normAutofit/>
          </a:bodyPr>
          <a:lstStyle/>
          <a:p>
            <a:r>
              <a:rPr lang="cs-CZ" sz="1400" dirty="0" smtClean="0">
                <a:hlinkClick r:id="rId2"/>
              </a:rPr>
              <a:t>http://www.</a:t>
            </a:r>
            <a:r>
              <a:rPr lang="cs-CZ" sz="1400" dirty="0" err="1" smtClean="0">
                <a:hlinkClick r:id="rId2"/>
              </a:rPr>
              <a:t>lukon</a:t>
            </a:r>
            <a:r>
              <a:rPr lang="cs-CZ" sz="1400" dirty="0" smtClean="0">
                <a:hlinkClick r:id="rId2"/>
              </a:rPr>
              <a:t>-</a:t>
            </a:r>
            <a:r>
              <a:rPr lang="cs-CZ" sz="1400" dirty="0" err="1" smtClean="0">
                <a:hlinkClick r:id="rId2"/>
              </a:rPr>
              <a:t>glads.cz</a:t>
            </a:r>
            <a:r>
              <a:rPr lang="cs-CZ" sz="1400" dirty="0" smtClean="0">
                <a:hlinkClick r:id="rId2"/>
              </a:rPr>
              <a:t>/</a:t>
            </a:r>
            <a:r>
              <a:rPr lang="cs-CZ" sz="1400" dirty="0" err="1" smtClean="0">
                <a:hlinkClick r:id="rId2"/>
              </a:rPr>
              <a:t>uploads</a:t>
            </a:r>
            <a:r>
              <a:rPr lang="cs-CZ" sz="1400" dirty="0" smtClean="0">
                <a:hlinkClick r:id="rId2"/>
              </a:rPr>
              <a:t>/</a:t>
            </a:r>
            <a:r>
              <a:rPr lang="cs-CZ" sz="1400" dirty="0" err="1" smtClean="0">
                <a:hlinkClick r:id="rId2"/>
              </a:rPr>
              <a:t>product</a:t>
            </a:r>
            <a:r>
              <a:rPr lang="cs-CZ" sz="1400" dirty="0" smtClean="0">
                <a:hlinkClick r:id="rId2"/>
              </a:rPr>
              <a:t>/detail/2494.jpg</a:t>
            </a:r>
          </a:p>
          <a:p>
            <a:r>
              <a:rPr lang="cs-CZ" sz="1400" dirty="0" smtClean="0">
                <a:hlinkClick r:id="rId2"/>
              </a:rPr>
              <a:t>http://cs.wikipedia.org/wiki/Soubor:Crocus_verns_albiflorus.jpg</a:t>
            </a:r>
          </a:p>
          <a:p>
            <a:r>
              <a:rPr lang="cs-CZ" sz="1400" dirty="0" smtClean="0">
                <a:hlinkClick r:id="rId2"/>
              </a:rPr>
              <a:t>http://www.</a:t>
            </a:r>
            <a:r>
              <a:rPr lang="cs-CZ" sz="1400" dirty="0" err="1" smtClean="0">
                <a:hlinkClick r:id="rId2"/>
              </a:rPr>
              <a:t>zahradnictvifous.cz</a:t>
            </a:r>
            <a:r>
              <a:rPr lang="cs-CZ" sz="1400" dirty="0" smtClean="0">
                <a:hlinkClick r:id="rId2"/>
              </a:rPr>
              <a:t>/</a:t>
            </a:r>
            <a:r>
              <a:rPr lang="cs-CZ" sz="1400" dirty="0" err="1" smtClean="0">
                <a:hlinkClick r:id="rId2"/>
              </a:rPr>
              <a:t>pcss</a:t>
            </a:r>
            <a:r>
              <a:rPr lang="cs-CZ" sz="1400" dirty="0" smtClean="0">
                <a:hlinkClick r:id="rId2"/>
              </a:rPr>
              <a:t>/</a:t>
            </a:r>
            <a:r>
              <a:rPr lang="cs-CZ" sz="1400" dirty="0" err="1" smtClean="0">
                <a:hlinkClick r:id="rId2"/>
              </a:rPr>
              <a:t>cibulnate</a:t>
            </a:r>
            <a:r>
              <a:rPr lang="cs-CZ" sz="1400" dirty="0" smtClean="0">
                <a:hlinkClick r:id="rId2"/>
              </a:rPr>
              <a:t>-a-</a:t>
            </a:r>
            <a:r>
              <a:rPr lang="cs-CZ" sz="1400" dirty="0" err="1" smtClean="0">
                <a:hlinkClick r:id="rId2"/>
              </a:rPr>
              <a:t>hliznate</a:t>
            </a:r>
            <a:r>
              <a:rPr lang="cs-CZ" sz="1400" dirty="0" smtClean="0">
                <a:hlinkClick r:id="rId2"/>
              </a:rPr>
              <a:t>/</a:t>
            </a:r>
            <a:r>
              <a:rPr lang="cs-CZ" sz="1400" dirty="0" err="1" smtClean="0">
                <a:hlinkClick r:id="rId2"/>
              </a:rPr>
              <a:t>big</a:t>
            </a:r>
            <a:r>
              <a:rPr lang="cs-CZ" sz="1400" dirty="0" smtClean="0">
                <a:hlinkClick r:id="rId2"/>
              </a:rPr>
              <a:t>/hyacint-</a:t>
            </a:r>
            <a:r>
              <a:rPr lang="cs-CZ" sz="1400" dirty="0" err="1" smtClean="0">
                <a:hlinkClick r:id="rId2"/>
              </a:rPr>
              <a:t>hyacinthus.jpg</a:t>
            </a:r>
            <a:endParaRPr lang="cs-CZ" sz="1400" dirty="0" smtClean="0">
              <a:hlinkClick r:id="rId2"/>
            </a:endParaRPr>
          </a:p>
          <a:p>
            <a:r>
              <a:rPr lang="cs-CZ" sz="1400" dirty="0" smtClean="0">
                <a:hlinkClick r:id="rId2"/>
              </a:rPr>
              <a:t>http://www.</a:t>
            </a:r>
            <a:r>
              <a:rPr lang="cs-CZ" sz="1400" dirty="0" err="1" smtClean="0">
                <a:hlinkClick r:id="rId2"/>
              </a:rPr>
              <a:t>zahradnictvifous.cz</a:t>
            </a:r>
            <a:r>
              <a:rPr lang="cs-CZ" sz="1400" dirty="0" smtClean="0">
                <a:hlinkClick r:id="rId2"/>
              </a:rPr>
              <a:t>/</a:t>
            </a:r>
            <a:r>
              <a:rPr lang="cs-CZ" sz="1400" dirty="0" err="1" smtClean="0">
                <a:hlinkClick r:id="rId2"/>
              </a:rPr>
              <a:t>pcss</a:t>
            </a:r>
            <a:r>
              <a:rPr lang="cs-CZ" sz="1400" dirty="0" smtClean="0">
                <a:hlinkClick r:id="rId2"/>
              </a:rPr>
              <a:t>/</a:t>
            </a:r>
            <a:r>
              <a:rPr lang="cs-CZ" sz="1400" dirty="0" err="1" smtClean="0">
                <a:hlinkClick r:id="rId2"/>
              </a:rPr>
              <a:t>cibulnate</a:t>
            </a:r>
            <a:r>
              <a:rPr lang="cs-CZ" sz="1400" dirty="0" smtClean="0">
                <a:hlinkClick r:id="rId2"/>
              </a:rPr>
              <a:t>-a-</a:t>
            </a:r>
            <a:r>
              <a:rPr lang="cs-CZ" sz="1400" dirty="0" err="1" smtClean="0">
                <a:hlinkClick r:id="rId2"/>
              </a:rPr>
              <a:t>hliznate</a:t>
            </a:r>
            <a:r>
              <a:rPr lang="cs-CZ" sz="1400" dirty="0" smtClean="0">
                <a:hlinkClick r:id="rId2"/>
              </a:rPr>
              <a:t>/</a:t>
            </a:r>
            <a:r>
              <a:rPr lang="cs-CZ" sz="1400" dirty="0" err="1" smtClean="0">
                <a:hlinkClick r:id="rId2"/>
              </a:rPr>
              <a:t>big</a:t>
            </a:r>
            <a:r>
              <a:rPr lang="cs-CZ" sz="1400" dirty="0" smtClean="0">
                <a:hlinkClick r:id="rId2"/>
              </a:rPr>
              <a:t>/narcis-k-</a:t>
            </a:r>
            <a:r>
              <a:rPr lang="cs-CZ" sz="1400" dirty="0" err="1" smtClean="0">
                <a:hlinkClick r:id="rId2"/>
              </a:rPr>
              <a:t>rezu</a:t>
            </a:r>
            <a:r>
              <a:rPr lang="cs-CZ" sz="1400" dirty="0" smtClean="0">
                <a:hlinkClick r:id="rId2"/>
              </a:rPr>
              <a:t>-</a:t>
            </a:r>
            <a:r>
              <a:rPr lang="cs-CZ" sz="1400" dirty="0" err="1" smtClean="0">
                <a:hlinkClick r:id="rId2"/>
              </a:rPr>
              <a:t>narcissus.jpg</a:t>
            </a:r>
            <a:endParaRPr lang="cs-CZ" sz="1400" dirty="0" smtClean="0">
              <a:hlinkClick r:id="rId2"/>
            </a:endParaRPr>
          </a:p>
          <a:p>
            <a:r>
              <a:rPr lang="cs-CZ" sz="1400" dirty="0" smtClean="0">
                <a:hlinkClick r:id="rId2"/>
              </a:rPr>
              <a:t>http://procproto.cz/wp-content/uploads/tulipan.jpg</a:t>
            </a:r>
          </a:p>
          <a:p>
            <a:r>
              <a:rPr lang="cs-CZ" sz="1400" dirty="0" smtClean="0">
                <a:hlinkClick r:id="rId2"/>
              </a:rPr>
              <a:t>http://pixabay.com/static/uploads/photo/2012/07/09/12/49/flowers-52155_640.jpg</a:t>
            </a:r>
          </a:p>
          <a:p>
            <a:r>
              <a:rPr lang="cs-CZ" sz="1400" dirty="0" smtClean="0">
                <a:hlinkClick r:id="rId2"/>
              </a:rPr>
              <a:t>http://cs.wikipedia.org/wiki/Soubor:Muscari_armeniacum_5.jpg</a:t>
            </a:r>
          </a:p>
          <a:p>
            <a:endParaRPr lang="cs-CZ" sz="1400" dirty="0" smtClean="0">
              <a:hlinkClick r:id="rId2"/>
            </a:endParaRPr>
          </a:p>
          <a:p>
            <a:endParaRPr lang="cs-CZ" sz="1400" dirty="0" smtClean="0">
              <a:hlinkClick r:id="rId2"/>
            </a:endParaRPr>
          </a:p>
          <a:p>
            <a:endParaRPr lang="cs-CZ" sz="1400" dirty="0" smtClean="0">
              <a:hlinkClick r:id="rId2"/>
            </a:endParaRPr>
          </a:p>
          <a:p>
            <a:endParaRPr lang="cs-CZ" sz="1400" dirty="0" smtClean="0">
              <a:hlinkClick r:id="rId2"/>
            </a:endParaRPr>
          </a:p>
          <a:p>
            <a:endParaRPr lang="cs-CZ" sz="1400" dirty="0" smtClean="0">
              <a:hlinkClick r:id="rId2"/>
            </a:endParaRPr>
          </a:p>
          <a:p>
            <a:endParaRPr lang="cs-CZ" sz="1400" dirty="0" smtClean="0">
              <a:hlinkClick r:id="rId2"/>
            </a:endParaRPr>
          </a:p>
          <a:p>
            <a:endParaRPr lang="cs-CZ" sz="1400" dirty="0" smtClean="0">
              <a:hlinkClick r:id="rId2"/>
            </a:endParaRPr>
          </a:p>
          <a:p>
            <a:endParaRPr lang="cs-CZ" sz="1400" dirty="0" smtClean="0">
              <a:hlinkClick r:id="rId2"/>
            </a:endParaRPr>
          </a:p>
          <a:p>
            <a:endParaRPr lang="cs-CZ" sz="1400" dirty="0" smtClean="0">
              <a:hlinkClick r:id="rId2"/>
            </a:endParaRPr>
          </a:p>
          <a:p>
            <a:endParaRPr lang="cs-CZ" sz="1400" dirty="0" smtClean="0">
              <a:hlinkClick r:id="rId2"/>
            </a:endParaRPr>
          </a:p>
          <a:p>
            <a:endParaRPr lang="cs-CZ" sz="1400" dirty="0" smtClean="0">
              <a:hlinkClick r:id="rId2"/>
            </a:endParaRPr>
          </a:p>
          <a:p>
            <a:endParaRPr lang="cs-CZ" sz="1400" dirty="0" smtClean="0">
              <a:hlinkClick r:id="rId2"/>
            </a:endParaRPr>
          </a:p>
          <a:p>
            <a:endParaRPr lang="cs-CZ" sz="1400" dirty="0" smtClean="0">
              <a:hlinkClick r:id="rId2"/>
            </a:endParaRPr>
          </a:p>
          <a:p>
            <a:endParaRPr lang="cs-CZ" sz="1400" dirty="0" smtClean="0">
              <a:hlinkClick r:id="rId2"/>
            </a:endParaRPr>
          </a:p>
          <a:p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sz="half" idx="2"/>
          </p:nvPr>
        </p:nvSpPr>
        <p:spPr>
          <a:xfrm>
            <a:off x="5004048" y="1124744"/>
            <a:ext cx="3888432" cy="4896544"/>
          </a:xfrm>
        </p:spPr>
        <p:txBody>
          <a:bodyPr>
            <a:normAutofit/>
          </a:bodyPr>
          <a:lstStyle/>
          <a:p>
            <a:pPr>
              <a:buNone/>
            </a:pPr>
            <a:endParaRPr lang="cs-CZ" sz="1400" dirty="0" smtClean="0">
              <a:hlinkClick r:id="rId3"/>
            </a:endParaRPr>
          </a:p>
          <a:p>
            <a:endParaRPr lang="cs-CZ" sz="1400" dirty="0" smtClean="0"/>
          </a:p>
          <a:p>
            <a:endParaRPr lang="cs-CZ" sz="1400" dirty="0" smtClean="0"/>
          </a:p>
          <a:p>
            <a:endParaRPr lang="cs-CZ" sz="1400" dirty="0" smtClean="0"/>
          </a:p>
          <a:p>
            <a:endParaRPr lang="cs-CZ" sz="1400" dirty="0" smtClean="0"/>
          </a:p>
          <a:p>
            <a:endParaRPr lang="cs-CZ" sz="1400" dirty="0" smtClean="0"/>
          </a:p>
          <a:p>
            <a:endParaRPr lang="cs-CZ" sz="1400" dirty="0" smtClean="0"/>
          </a:p>
          <a:p>
            <a:endParaRPr lang="cs-CZ" sz="1400" dirty="0" smtClean="0"/>
          </a:p>
          <a:p>
            <a:endParaRPr lang="cs-CZ" sz="1400" dirty="0" smtClean="0"/>
          </a:p>
          <a:p>
            <a:endParaRPr lang="cs-CZ" sz="1400" dirty="0" smtClean="0"/>
          </a:p>
          <a:p>
            <a:endParaRPr lang="cs-CZ" sz="1400" dirty="0" smtClean="0"/>
          </a:p>
          <a:p>
            <a:endParaRPr lang="cs-CZ" sz="1400" dirty="0" smtClean="0"/>
          </a:p>
          <a:p>
            <a:endParaRPr lang="cs-CZ" sz="1400" dirty="0" smtClean="0"/>
          </a:p>
          <a:p>
            <a:endParaRPr lang="cs-CZ" sz="1400" b="1" dirty="0" smtClean="0"/>
          </a:p>
          <a:p>
            <a:endParaRPr lang="cs-CZ" dirty="0" smtClean="0"/>
          </a:p>
          <a:p>
            <a:endParaRPr lang="cs-CZ" sz="1400" dirty="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338</TotalTime>
  <Words>713</Words>
  <Application>Microsoft Office PowerPoint</Application>
  <PresentationFormat>Předvádění na obrazovce (4:3)</PresentationFormat>
  <Paragraphs>459</Paragraphs>
  <Slides>23</Slides>
  <Notes>9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23</vt:i4>
      </vt:variant>
    </vt:vector>
  </HeadingPairs>
  <TitlesOfParts>
    <vt:vector size="24" baseType="lpstr">
      <vt:lpstr>Motiv sady Office</vt:lpstr>
      <vt:lpstr>Snímek 1</vt:lpstr>
      <vt:lpstr>Snímek 2</vt:lpstr>
      <vt:lpstr>Okrasné rostliny</vt:lpstr>
      <vt:lpstr>Snímek 4</vt:lpstr>
      <vt:lpstr>LETNIČKY</vt:lpstr>
      <vt:lpstr>Snímek 6</vt:lpstr>
      <vt:lpstr>Snímek 7</vt:lpstr>
      <vt:lpstr>Snímek 8</vt:lpstr>
      <vt:lpstr>DVOULETKY</vt:lpstr>
      <vt:lpstr>Snímek 10</vt:lpstr>
      <vt:lpstr>TRVALKY</vt:lpstr>
      <vt:lpstr>Snímek 12</vt:lpstr>
      <vt:lpstr>Snímek 13</vt:lpstr>
      <vt:lpstr>HLÍZNATÉ </vt:lpstr>
      <vt:lpstr>Snímek 15</vt:lpstr>
      <vt:lpstr>CIBULNATÉ</vt:lpstr>
      <vt:lpstr>Snímek 17</vt:lpstr>
      <vt:lpstr>Snímek 18</vt:lpstr>
      <vt:lpstr>Vyluštěte čtyřsměrku, zbylá písmena čtená po řádcích vám dají tajenku.</vt:lpstr>
      <vt:lpstr>ŘEŠENÍ</vt:lpstr>
      <vt:lpstr>Zdroje</vt:lpstr>
      <vt:lpstr>Zdroje</vt:lpstr>
      <vt:lpstr>Zdroje</vt:lpstr>
    </vt:vector>
  </TitlesOfParts>
  <Company>ZŠ Dyjákovice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Okrasné rostliny</dc:title>
  <dc:creator>Hříbková Jitka</dc:creator>
  <cp:lastModifiedBy>Hříbková Jitka</cp:lastModifiedBy>
  <cp:revision>45</cp:revision>
  <dcterms:created xsi:type="dcterms:W3CDTF">2011-04-17T09:09:01Z</dcterms:created>
  <dcterms:modified xsi:type="dcterms:W3CDTF">2013-02-15T20:03:01Z</dcterms:modified>
</cp:coreProperties>
</file>