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7"/>
  </p:notesMasterIdLst>
  <p:sldIdLst>
    <p:sldId id="27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8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4B0A4F-A141-4100-89BD-536356A1E87A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542A16-745A-414F-8F54-BECC52C069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062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slide" Target="slide20.xml"/><Relationship Id="rId3" Type="http://schemas.openxmlformats.org/officeDocument/2006/relationships/slide" Target="slide5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</a:t>
            </a:r>
            <a:r>
              <a:rPr lang="cs-CZ" sz="1700" dirty="0"/>
              <a:t>VY_32_INOVACE_16_23_Opakování živočišných kmenů prvoků - hlístů (RISK</a:t>
            </a:r>
            <a:r>
              <a:rPr lang="cs-CZ" sz="1700" dirty="0" smtClean="0"/>
              <a:t>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Formou hry riskuj procvičovaní pojmů z kmenů prvoků, žahavců, ploštěnců a hlístů. Žáky rozdělíme na tři skupiny a ti si  střídavě vybírají políčka. Kliknutím na pole s číslem  se zobrazí otázka. Cílem hry je získat co nejvíce bodů. Kliknutím na pole „zpět „ se dostaneme na hrací pole a pole s číslem zmizí.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12.2.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</a:t>
            </a:r>
            <a:r>
              <a:rPr lang="cs-CZ" sz="1700" dirty="0" smtClean="0"/>
              <a:t>hudebním a </a:t>
            </a:r>
            <a:r>
              <a:rPr lang="cs-CZ" sz="1700" dirty="0" smtClean="0"/>
              <a:t>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15.2. 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764704"/>
            <a:ext cx="7772400" cy="2952327"/>
          </a:xfrm>
        </p:spPr>
        <p:txBody>
          <a:bodyPr>
            <a:normAutofit/>
          </a:bodyPr>
          <a:lstStyle/>
          <a:p>
            <a:r>
              <a:rPr lang="cs-CZ" dirty="0" smtClean="0"/>
              <a:t>Opakování živočišných kmenů: PRVOCI, ŽAHAVCI, PLOŠTĚNCI, HLÍSTI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Krychle 12">
            <a:hlinkClick r:id="rId2" action="ppaction://hlinksldjump"/>
          </p:cNvPr>
          <p:cNvSpPr/>
          <p:nvPr/>
        </p:nvSpPr>
        <p:spPr>
          <a:xfrm>
            <a:off x="611560" y="1772816"/>
            <a:ext cx="1728192" cy="720080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4" name="Krychle 13">
            <a:hlinkClick r:id="rId3" action="ppaction://hlinksldjump"/>
          </p:cNvPr>
          <p:cNvSpPr/>
          <p:nvPr/>
        </p:nvSpPr>
        <p:spPr>
          <a:xfrm>
            <a:off x="611560" y="2708920"/>
            <a:ext cx="1728192" cy="720080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5" name="Krychle 14">
            <a:hlinkClick r:id="rId4" action="ppaction://hlinksldjump"/>
          </p:cNvPr>
          <p:cNvSpPr/>
          <p:nvPr/>
        </p:nvSpPr>
        <p:spPr>
          <a:xfrm>
            <a:off x="611560" y="3717032"/>
            <a:ext cx="1728192" cy="720080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6" name="Krychle 15">
            <a:hlinkClick r:id="rId5" action="ppaction://hlinksldjump"/>
          </p:cNvPr>
          <p:cNvSpPr/>
          <p:nvPr/>
        </p:nvSpPr>
        <p:spPr>
          <a:xfrm>
            <a:off x="611560" y="4725144"/>
            <a:ext cx="1728192" cy="720080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7" name="Krychle 16">
            <a:hlinkClick r:id="rId6" action="ppaction://hlinksldjump"/>
          </p:cNvPr>
          <p:cNvSpPr/>
          <p:nvPr/>
        </p:nvSpPr>
        <p:spPr>
          <a:xfrm>
            <a:off x="611560" y="5661248"/>
            <a:ext cx="1728192" cy="720080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7" name="Krychle 26">
            <a:hlinkClick r:id="rId7" action="ppaction://hlinksldjump"/>
          </p:cNvPr>
          <p:cNvSpPr/>
          <p:nvPr/>
        </p:nvSpPr>
        <p:spPr>
          <a:xfrm>
            <a:off x="2771800" y="1772816"/>
            <a:ext cx="1728192" cy="720080"/>
          </a:xfrm>
          <a:prstGeom prst="cub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8" name="Krychle 27">
            <a:hlinkClick r:id="rId8" action="ppaction://hlinksldjump"/>
          </p:cNvPr>
          <p:cNvSpPr/>
          <p:nvPr/>
        </p:nvSpPr>
        <p:spPr>
          <a:xfrm>
            <a:off x="2771800" y="2708920"/>
            <a:ext cx="1728192" cy="720080"/>
          </a:xfrm>
          <a:prstGeom prst="cub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9" name="Krychle 28">
            <a:hlinkClick r:id="rId9" action="ppaction://hlinksldjump"/>
          </p:cNvPr>
          <p:cNvSpPr/>
          <p:nvPr/>
        </p:nvSpPr>
        <p:spPr>
          <a:xfrm>
            <a:off x="2771800" y="3645024"/>
            <a:ext cx="1728192" cy="720080"/>
          </a:xfrm>
          <a:prstGeom prst="cub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0" name="Krychle 29">
            <a:hlinkClick r:id="rId10" action="ppaction://hlinksldjump"/>
          </p:cNvPr>
          <p:cNvSpPr/>
          <p:nvPr/>
        </p:nvSpPr>
        <p:spPr>
          <a:xfrm>
            <a:off x="2771800" y="4725144"/>
            <a:ext cx="1728192" cy="720080"/>
          </a:xfrm>
          <a:prstGeom prst="cub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1" name="Krychle 30">
            <a:hlinkClick r:id="rId11" action="ppaction://hlinksldjump"/>
          </p:cNvPr>
          <p:cNvSpPr/>
          <p:nvPr/>
        </p:nvSpPr>
        <p:spPr>
          <a:xfrm>
            <a:off x="2771800" y="5733256"/>
            <a:ext cx="1728192" cy="720080"/>
          </a:xfrm>
          <a:prstGeom prst="cub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2" name="Krychle 31">
            <a:hlinkClick r:id="rId12" action="ppaction://hlinksldjump"/>
          </p:cNvPr>
          <p:cNvSpPr/>
          <p:nvPr/>
        </p:nvSpPr>
        <p:spPr>
          <a:xfrm>
            <a:off x="5004048" y="1772816"/>
            <a:ext cx="1656184" cy="720080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3" name="Krychle 32">
            <a:hlinkClick r:id="rId13" action="ppaction://hlinksldjump"/>
          </p:cNvPr>
          <p:cNvSpPr/>
          <p:nvPr/>
        </p:nvSpPr>
        <p:spPr>
          <a:xfrm>
            <a:off x="5076056" y="2708920"/>
            <a:ext cx="1584176" cy="720080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4" name="Krychle 33">
            <a:hlinkClick r:id="rId14" action="ppaction://hlinksldjump"/>
          </p:cNvPr>
          <p:cNvSpPr/>
          <p:nvPr/>
        </p:nvSpPr>
        <p:spPr>
          <a:xfrm>
            <a:off x="5076056" y="3645024"/>
            <a:ext cx="1584176" cy="720080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5" name="Krychle 34">
            <a:hlinkClick r:id="rId15" action="ppaction://hlinksldjump"/>
          </p:cNvPr>
          <p:cNvSpPr/>
          <p:nvPr/>
        </p:nvSpPr>
        <p:spPr>
          <a:xfrm>
            <a:off x="5076056" y="4725144"/>
            <a:ext cx="1584176" cy="720080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6" name="Krychle 35">
            <a:hlinkClick r:id="rId16" action="ppaction://hlinksldjump"/>
          </p:cNvPr>
          <p:cNvSpPr/>
          <p:nvPr/>
        </p:nvSpPr>
        <p:spPr>
          <a:xfrm>
            <a:off x="5076056" y="5733256"/>
            <a:ext cx="1584176" cy="720080"/>
          </a:xfrm>
          <a:prstGeom prst="cub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7" name="Krychle 36">
            <a:hlinkClick r:id="rId17" action="ppaction://hlinksldjump"/>
          </p:cNvPr>
          <p:cNvSpPr/>
          <p:nvPr/>
        </p:nvSpPr>
        <p:spPr>
          <a:xfrm>
            <a:off x="7236296" y="1772816"/>
            <a:ext cx="1584176" cy="720080"/>
          </a:xfrm>
          <a:prstGeom prst="cub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8" name="Krychle 37">
            <a:hlinkClick r:id="rId18" action="ppaction://hlinksldjump"/>
          </p:cNvPr>
          <p:cNvSpPr/>
          <p:nvPr/>
        </p:nvSpPr>
        <p:spPr>
          <a:xfrm>
            <a:off x="7236296" y="2708920"/>
            <a:ext cx="1584176" cy="720080"/>
          </a:xfrm>
          <a:prstGeom prst="cub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9" name="Krychle 38">
            <a:hlinkClick r:id="rId19" action="ppaction://hlinksldjump"/>
          </p:cNvPr>
          <p:cNvSpPr/>
          <p:nvPr/>
        </p:nvSpPr>
        <p:spPr>
          <a:xfrm>
            <a:off x="7236296" y="3717032"/>
            <a:ext cx="1584176" cy="720080"/>
          </a:xfrm>
          <a:prstGeom prst="cub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0" name="Krychle 39">
            <a:hlinkClick r:id="rId20" action="ppaction://hlinksldjump"/>
          </p:cNvPr>
          <p:cNvSpPr/>
          <p:nvPr/>
        </p:nvSpPr>
        <p:spPr>
          <a:xfrm>
            <a:off x="7236296" y="4797152"/>
            <a:ext cx="1584176" cy="720080"/>
          </a:xfrm>
          <a:prstGeom prst="cub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1" name="Krychle 40">
            <a:hlinkClick r:id="rId21" action="ppaction://hlinksldjump"/>
          </p:cNvPr>
          <p:cNvSpPr/>
          <p:nvPr/>
        </p:nvSpPr>
        <p:spPr>
          <a:xfrm>
            <a:off x="7236296" y="5733256"/>
            <a:ext cx="1584176" cy="720080"/>
          </a:xfrm>
          <a:prstGeom prst="cub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500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2" name="Krychle 41"/>
          <p:cNvSpPr/>
          <p:nvPr/>
        </p:nvSpPr>
        <p:spPr>
          <a:xfrm>
            <a:off x="179512" y="476672"/>
            <a:ext cx="8856984" cy="792088"/>
          </a:xfrm>
          <a:prstGeom prst="cub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  </a:t>
            </a:r>
            <a:r>
              <a:rPr lang="cs-CZ" sz="4000" b="1" dirty="0" smtClean="0">
                <a:solidFill>
                  <a:srgbClr val="FF0000"/>
                </a:solidFill>
              </a:rPr>
              <a:t>PRVOCI</a:t>
            </a:r>
            <a:r>
              <a:rPr lang="cs-CZ" sz="4000" b="1" dirty="0" smtClean="0"/>
              <a:t>  </a:t>
            </a:r>
            <a:r>
              <a:rPr lang="cs-CZ" sz="4000" b="1" dirty="0" smtClean="0">
                <a:solidFill>
                  <a:srgbClr val="0070C0"/>
                </a:solidFill>
              </a:rPr>
              <a:t>ŽAHAVCI </a:t>
            </a:r>
            <a:r>
              <a:rPr lang="cs-CZ" sz="4000" b="1" dirty="0" smtClean="0"/>
              <a:t>  </a:t>
            </a:r>
            <a:r>
              <a:rPr lang="cs-CZ" sz="4000" b="1" dirty="0" smtClean="0">
                <a:solidFill>
                  <a:srgbClr val="7030A0"/>
                </a:solidFill>
              </a:rPr>
              <a:t>PLOŠTĚNCI </a:t>
            </a:r>
            <a:r>
              <a:rPr lang="cs-CZ" sz="4000" b="1" dirty="0" smtClean="0"/>
              <a:t>   </a:t>
            </a:r>
            <a:r>
              <a:rPr lang="cs-CZ" sz="4000" b="1" dirty="0" smtClean="0">
                <a:solidFill>
                  <a:srgbClr val="00B050"/>
                </a:solidFill>
              </a:rPr>
              <a:t>HLÍSTI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PRVOCI 100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ČÍM DÝCHAJÍ PRVOCI.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CELÝM POVRCHEM TĚLA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PRVOCI 200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JAK SE PRVOCI ROZMNOŽUJÍ.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NEPOHLAVNĚ DĚLENÍM NEBO POHLAVNĚ SPÁJENÍM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PRVOCI 300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JAK SE NAZÝVÁ OCHRANNÝ OBAL PRVOKŮ.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CYSTA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PRVOCI 400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 TŘI MOŽNÉ ORGÁNY POHYBU PRVOKŮ.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PANOŽKY, BIČÍKY, BRVY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PRVOCI 500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 TŘI DRUHY PRVOKŮ.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TREPKA VELKÁ, MĚŇAVKA ÚPLAVIČNÁ, TRIPANOZÓMA SPAVIČNÁ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ŽAHAVCI 100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ČÍM DÝCHAJÍ ŽAHAVCI.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CELÝM POVRCHEM TĚLA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ŽAHAVCI 200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JAK SE NAZÝVÁ TRÁVICÍ DUTINA ŽAHAVCŮ.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LÁČKA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ŽAHAVCI 300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JAK SE ŽAHAVCI NEPOHLAVNĚ ROZMNOŽUJÍ.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PUČENÍ A REGENERACE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ŽAHAVCI 400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JAKÉHO POHLAVÍ JSOU ŽAHAVCI.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ŽAHAVCI </a:t>
            </a:r>
            <a:r>
              <a:rPr lang="cs-CZ" dirty="0" smtClean="0"/>
              <a:t>JSOU </a:t>
            </a:r>
            <a:r>
              <a:rPr lang="cs-CZ" dirty="0" smtClean="0"/>
              <a:t>OBOJETNÍCI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70C0"/>
                </a:solidFill>
              </a:rPr>
              <a:t>ŽAHAVCI 500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JMENUJ TŘI DRUHY ŽAHAVCŮ.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NEZMAR HNĚDÝ, KORÁL ČERVENÝ, TALÍŘOVKA UŠATÁ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PLOŠTĚNCI 100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ČÍM DÝCHAJÍ PLOŠTĚNCI.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CELÝM POVRCHEM TĚLA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PLOŠTĚNCI 200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JAK SE JMENUJE OCHRANNÝ OBAL LARVY TASEMNICE.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BOUBEL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PLOŠTĚNCI 300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POPIŠ STÁDIA VÝVINU NEPŘÍMÉHO U TASEMNICE.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VAJÍČKO, LARVA, DOSPĚLEC - TASEMNICE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PLOŠTĚNCI 400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JMENUJ TŘI DRUHY PLOŠTĚNCŮ.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PLOŠTĚNKA MLÉČNÁ, TASEMNICE </a:t>
            </a:r>
            <a:r>
              <a:rPr lang="cs-CZ" dirty="0" smtClean="0"/>
              <a:t>BEZBRANNÁ</a:t>
            </a:r>
            <a:r>
              <a:rPr lang="cs-CZ" dirty="0" smtClean="0"/>
              <a:t>, MOTOLICE JATERNÍ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7030A0"/>
                </a:solidFill>
              </a:rPr>
              <a:t>PLOŠTĚNCI 500</a:t>
            </a:r>
            <a:endParaRPr lang="cs-CZ" sz="8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ČÍM PLOŠTĚNKA MLÉČNÁ VYLUČUJE.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NÁLEVKOVITÝMI BUŇKAMI S KANÁLKY PODÉL OKRAJE TĚLA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HLÍSTI 100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JAK SE PŘENÁŠÍ ŠKRKAVKA DĚTSKÁ.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NEOMYTOU ZELENINOU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HLÍSTI 200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ČÍM SE PŘENÁŠÍ ROUP DĚTSKÝ.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ŠPATNOU HYGIENOU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HLÍSTI 300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ŘEKNI, JAK SE HLÍSTI ROZMNOŽUJÍ A JAKÉHO JSOU POHLAVÍ.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POHLAVNĚ, JSOU ODDĚLENÉHO POHLAVÍ.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HLÍSTI 400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POPIŠ TRÁVICÍ SOUSTAVU HLÍSTŮ.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ÚSTNÍ OTVOR – STŘEVO – VYVRHOVACÍ OTVOR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00B050"/>
                </a:solidFill>
              </a:rPr>
              <a:t>HLÍSTI 500</a:t>
            </a:r>
            <a:endParaRPr lang="cs-CZ" sz="88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5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JMENUJ DVA DRUHY HLÍSTŮ.</a:t>
            </a:r>
            <a:endParaRPr lang="cs-CZ" sz="48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ŠKRKAVKA DĚTSKÁ, ROUP DĚTSKÝ</a:t>
            </a:r>
            <a:endParaRPr lang="cs-CZ" dirty="0"/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5868144" y="6237312"/>
            <a:ext cx="2736304" cy="432048"/>
          </a:xfrm>
          <a:prstGeom prst="rect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 NA HRACÍ POLE</a:t>
            </a:r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8244408" y="6309320"/>
            <a:ext cx="288032" cy="288032"/>
          </a:xfrm>
          <a:prstGeom prst="smileyFace">
            <a:avLst/>
          </a:prstGeom>
          <a:ln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4797152"/>
            <a:ext cx="7200800" cy="1008112"/>
          </a:xfrm>
          <a:prstGeom prst="rect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8000" dirty="0" smtClean="0"/>
              <a:t>ODPOVĚĎ</a:t>
            </a:r>
            <a:endParaRPr lang="cs-CZ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Není-li uvedeno jinak, vlastní práce autora.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65</TotalTime>
  <Words>671</Words>
  <Application>Microsoft Office PowerPoint</Application>
  <PresentationFormat>Předvádění na obrazovce (4:3)</PresentationFormat>
  <Paragraphs>176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Opakování živočišných kmenů: PRVOCI, ŽAHAVCI, PLOŠTĚNCI, HLÍSTI</vt:lpstr>
      <vt:lpstr>Snímek 3</vt:lpstr>
      <vt:lpstr>PRVOCI 100</vt:lpstr>
      <vt:lpstr>PRVOCI 200</vt:lpstr>
      <vt:lpstr>PRVOCI 300</vt:lpstr>
      <vt:lpstr>PRVOCI 400</vt:lpstr>
      <vt:lpstr>PRVOCI 500</vt:lpstr>
      <vt:lpstr>ŽAHAVCI 100</vt:lpstr>
      <vt:lpstr>ŽAHAVCI 200</vt:lpstr>
      <vt:lpstr>ŽAHAVCI 300</vt:lpstr>
      <vt:lpstr>ŽAHAVCI 400</vt:lpstr>
      <vt:lpstr>ŽAHAVCI 500</vt:lpstr>
      <vt:lpstr>PLOŠTĚNCI 100</vt:lpstr>
      <vt:lpstr>PLOŠTĚNCI 200</vt:lpstr>
      <vt:lpstr>PLOŠTĚNCI 300</vt:lpstr>
      <vt:lpstr>PLOŠTĚNCI 400</vt:lpstr>
      <vt:lpstr>PLOŠTĚNCI 500</vt:lpstr>
      <vt:lpstr>HLÍSTI 100</vt:lpstr>
      <vt:lpstr>HLÍSTI 200</vt:lpstr>
      <vt:lpstr>HLÍSTI 300</vt:lpstr>
      <vt:lpstr>HLÍSTI 400</vt:lpstr>
      <vt:lpstr>HLÍSTI 500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11</cp:revision>
  <dcterms:modified xsi:type="dcterms:W3CDTF">2013-02-16T11:31:57Z</dcterms:modified>
</cp:coreProperties>
</file>