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80" r:id="rId4"/>
    <p:sldId id="258" r:id="rId5"/>
    <p:sldId id="260" r:id="rId6"/>
    <p:sldId id="261" r:id="rId7"/>
    <p:sldId id="262" r:id="rId8"/>
    <p:sldId id="268" r:id="rId9"/>
    <p:sldId id="267" r:id="rId10"/>
    <p:sldId id="275" r:id="rId11"/>
    <p:sldId id="276" r:id="rId12"/>
    <p:sldId id="269" r:id="rId13"/>
    <p:sldId id="272" r:id="rId14"/>
    <p:sldId id="277" r:id="rId15"/>
    <p:sldId id="278" r:id="rId16"/>
    <p:sldId id="273" r:id="rId17"/>
    <p:sldId id="26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>
        <p:scale>
          <a:sx n="73" d="100"/>
          <a:sy n="73" d="100"/>
        </p:scale>
        <p:origin x="-1076" y="-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000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63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493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85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179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536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722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031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105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895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479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50411-C4BF-49E5-A7DB-9CE939A731E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A3840-F458-4F64-BA98-30DF72F222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73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VY_32_INOVACE_01_AJ7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Předpřítomný čas prostý – </a:t>
            </a:r>
            <a:r>
              <a:rPr lang="cs-CZ" sz="1600" dirty="0" smtClean="0">
                <a:solidFill>
                  <a:schemeClr val="tx2"/>
                </a:solidFill>
              </a:rPr>
              <a:t>forma</a:t>
            </a: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sloužící k vysvětlení a následnému procvičení si 	základních principů tvorby předpřítomného času prostého.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83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1872208"/>
          </a:xfrm>
        </p:spPr>
        <p:txBody>
          <a:bodyPr>
            <a:normAutofit fontScale="90000"/>
          </a:bodyPr>
          <a:lstStyle/>
          <a:p>
            <a:r>
              <a:rPr lang="cs-CZ" sz="8000" dirty="0" err="1" smtClean="0">
                <a:solidFill>
                  <a:srgbClr val="00B050"/>
                </a:solidFill>
                <a:latin typeface="Algerian" pitchFamily="82" charset="0"/>
              </a:rPr>
              <a:t>Present</a:t>
            </a:r>
            <a:r>
              <a:rPr lang="cs-CZ" sz="8000" dirty="0" smtClean="0">
                <a:solidFill>
                  <a:srgbClr val="00B050"/>
                </a:solidFill>
                <a:latin typeface="Algerian" pitchFamily="82" charset="0"/>
              </a:rPr>
              <a:t> </a:t>
            </a:r>
            <a:r>
              <a:rPr lang="cs-CZ" sz="8000" dirty="0" err="1" smtClean="0">
                <a:solidFill>
                  <a:srgbClr val="00B050"/>
                </a:solidFill>
                <a:latin typeface="Algerian" pitchFamily="82" charset="0"/>
              </a:rPr>
              <a:t>perfect</a:t>
            </a:r>
            <a:endParaRPr lang="cs-CZ" sz="8000" dirty="0">
              <a:solidFill>
                <a:srgbClr val="00B05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62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131840" y="1556792"/>
            <a:ext cx="2295426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000" b="1" cap="none" spc="300" dirty="0" err="1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/>
              </a:rPr>
              <a:t>have</a:t>
            </a:r>
            <a:endParaRPr lang="cs-CZ" sz="7000" b="1" cap="none" spc="300" dirty="0">
              <a:ln w="190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475656" y="3573016"/>
            <a:ext cx="6120680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000" b="1" spc="300" dirty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/>
              </a:rPr>
              <a:t>p</a:t>
            </a:r>
            <a:r>
              <a:rPr lang="cs-CZ" sz="7000" b="1" cap="none" spc="300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/>
              </a:rPr>
              <a:t>ast </a:t>
            </a:r>
            <a:r>
              <a:rPr lang="cs-CZ" sz="7000" b="1" cap="none" spc="300" dirty="0" err="1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/>
              </a:rPr>
              <a:t>participle</a:t>
            </a:r>
            <a:endParaRPr lang="cs-CZ" sz="7000" b="1" cap="none" spc="300" dirty="0">
              <a:ln w="190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03948" y="2726343"/>
            <a:ext cx="4320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000" dirty="0" smtClean="0"/>
              <a:t>+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417825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  <a:latin typeface="Algerian" pitchFamily="82" charset="0"/>
              </a:rPr>
              <a:t>Affirmative sentences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7992888" cy="38884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3000" dirty="0" smtClean="0"/>
              <a:t>Pod. </a:t>
            </a:r>
            <a:r>
              <a:rPr lang="cs-CZ" dirty="0" smtClean="0"/>
              <a:t>+ </a:t>
            </a:r>
            <a:r>
              <a:rPr lang="cs-CZ" u="sng" dirty="0" err="1" smtClean="0">
                <a:solidFill>
                  <a:srgbClr val="00B050"/>
                </a:solidFill>
              </a:rPr>
              <a:t>have</a:t>
            </a:r>
            <a:r>
              <a:rPr lang="cs-CZ" u="sng" dirty="0" smtClean="0">
                <a:solidFill>
                  <a:srgbClr val="00B050"/>
                </a:solidFill>
              </a:rPr>
              <a:t> / has </a:t>
            </a:r>
            <a:r>
              <a:rPr lang="cs-CZ" dirty="0" smtClean="0"/>
              <a:t>+ </a:t>
            </a:r>
            <a:r>
              <a:rPr lang="cs-CZ" dirty="0" smtClean="0">
                <a:solidFill>
                  <a:srgbClr val="00B050"/>
                </a:solidFill>
              </a:rPr>
              <a:t>past </a:t>
            </a:r>
            <a:r>
              <a:rPr lang="cs-CZ" dirty="0" err="1" smtClean="0">
                <a:solidFill>
                  <a:srgbClr val="00B050"/>
                </a:solidFill>
              </a:rPr>
              <a:t>participle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+ </a:t>
            </a:r>
            <a:r>
              <a:rPr lang="cs-CZ" sz="3000" dirty="0" smtClean="0"/>
              <a:t>před.</a:t>
            </a:r>
            <a:r>
              <a:rPr lang="cs-CZ" dirty="0" smtClean="0"/>
              <a:t> + </a:t>
            </a:r>
            <a:r>
              <a:rPr lang="cs-CZ" sz="3000" dirty="0" smtClean="0"/>
              <a:t>PU</a:t>
            </a:r>
            <a:endParaRPr lang="cs-CZ" dirty="0" smtClean="0"/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r>
              <a:rPr lang="cs-CZ" i="1" dirty="0" err="1" smtClean="0"/>
              <a:t>e.g</a:t>
            </a:r>
            <a:r>
              <a:rPr lang="cs-CZ" i="1" dirty="0" smtClean="0"/>
              <a:t>.	I </a:t>
            </a:r>
            <a:r>
              <a:rPr lang="cs-CZ" i="1" dirty="0" err="1" smtClean="0">
                <a:solidFill>
                  <a:srgbClr val="00B050"/>
                </a:solidFill>
              </a:rPr>
              <a:t>have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err="1" smtClean="0">
                <a:solidFill>
                  <a:srgbClr val="00B050"/>
                </a:solidFill>
              </a:rPr>
              <a:t>finished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smtClean="0"/>
              <a:t>my </a:t>
            </a:r>
            <a:r>
              <a:rPr lang="cs-CZ" i="1" dirty="0" err="1" smtClean="0"/>
              <a:t>homework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err="1" smtClean="0"/>
              <a:t>She</a:t>
            </a:r>
            <a:r>
              <a:rPr lang="cs-CZ" i="1" dirty="0" smtClean="0"/>
              <a:t> </a:t>
            </a:r>
            <a:r>
              <a:rPr lang="cs-CZ" i="1" dirty="0" smtClean="0">
                <a:solidFill>
                  <a:srgbClr val="00B050"/>
                </a:solidFill>
              </a:rPr>
              <a:t>has </a:t>
            </a:r>
            <a:r>
              <a:rPr lang="cs-CZ" i="1" dirty="0" err="1" smtClean="0">
                <a:solidFill>
                  <a:srgbClr val="00B050"/>
                </a:solidFill>
              </a:rPr>
              <a:t>finished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smtClean="0"/>
              <a:t>her </a:t>
            </a:r>
            <a:r>
              <a:rPr lang="cs-CZ" i="1" dirty="0" err="1" smtClean="0"/>
              <a:t>homework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i="1" dirty="0" smtClean="0"/>
              <a:t>	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00B050"/>
                </a:solidFill>
              </a:rPr>
              <a:t>	</a:t>
            </a:r>
            <a:r>
              <a:rPr lang="cs-CZ" i="1" dirty="0" err="1" smtClean="0">
                <a:solidFill>
                  <a:srgbClr val="00B050"/>
                </a:solidFill>
              </a:rPr>
              <a:t>have</a:t>
            </a:r>
            <a:r>
              <a:rPr lang="cs-CZ" i="1" dirty="0" smtClean="0">
                <a:solidFill>
                  <a:srgbClr val="00B050"/>
                </a:solidFill>
              </a:rPr>
              <a:t> = ‘ve		has = ‘s</a:t>
            </a:r>
          </a:p>
          <a:p>
            <a:pPr marL="0" indent="0">
              <a:buNone/>
            </a:pPr>
            <a:r>
              <a:rPr lang="cs-CZ" i="1" dirty="0"/>
              <a:t>	</a:t>
            </a:r>
            <a:endParaRPr lang="cs-CZ" dirty="0" smtClean="0"/>
          </a:p>
        </p:txBody>
      </p:sp>
      <p:pic>
        <p:nvPicPr>
          <p:cNvPr id="5" name="Picture 4" descr="C:\Users\Jana\AppData\Local\Microsoft\Windows\Temporary Internet Files\Content.IE5\PXB1U20J\MC9003907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91283"/>
            <a:ext cx="2085742" cy="198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18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Negative</a:t>
            </a:r>
            <a:r>
              <a:rPr lang="en-GB" dirty="0" smtClean="0">
                <a:solidFill>
                  <a:srgbClr val="00B050"/>
                </a:solidFill>
                <a:latin typeface="Algerian" pitchFamily="82" charset="0"/>
              </a:rPr>
              <a:t> sentences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>
                <a:solidFill>
                  <a:srgbClr val="00B050"/>
                </a:solidFill>
              </a:rPr>
              <a:t>z</a:t>
            </a:r>
            <a:r>
              <a:rPr lang="cs-CZ" dirty="0" smtClean="0">
                <a:solidFill>
                  <a:srgbClr val="00B050"/>
                </a:solidFill>
              </a:rPr>
              <a:t>a pomocné </a:t>
            </a: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přidáme </a:t>
            </a:r>
            <a:r>
              <a:rPr lang="cs-CZ" dirty="0" smtClean="0">
                <a:solidFill>
                  <a:srgbClr val="00B050"/>
                </a:solidFill>
              </a:rPr>
              <a:t>NOT</a:t>
            </a:r>
          </a:p>
          <a:p>
            <a:pPr marL="0" indent="0">
              <a:buNone/>
            </a:pPr>
            <a:r>
              <a:rPr lang="cs-CZ" dirty="0" smtClean="0"/>
              <a:t>- zkráceně – </a:t>
            </a:r>
            <a:r>
              <a:rPr lang="cs-CZ" sz="4000" u="sng" dirty="0" err="1" smtClean="0">
                <a:solidFill>
                  <a:srgbClr val="00B050"/>
                </a:solidFill>
              </a:rPr>
              <a:t>haven‘t</a:t>
            </a:r>
            <a:r>
              <a:rPr lang="cs-CZ" sz="4000" u="sng" dirty="0" smtClean="0">
                <a:solidFill>
                  <a:srgbClr val="00B050"/>
                </a:solidFill>
              </a:rPr>
              <a:t> / </a:t>
            </a:r>
            <a:r>
              <a:rPr lang="cs-CZ" sz="4000" u="sng" dirty="0" err="1" smtClean="0">
                <a:solidFill>
                  <a:srgbClr val="00B050"/>
                </a:solidFill>
              </a:rPr>
              <a:t>hasn‘t</a:t>
            </a:r>
            <a:endParaRPr lang="cs-CZ" sz="4000" u="sn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r>
              <a:rPr lang="cs-CZ" i="1" dirty="0" err="1" smtClean="0"/>
              <a:t>e.g</a:t>
            </a:r>
            <a:r>
              <a:rPr lang="cs-CZ" i="1" dirty="0" smtClean="0"/>
              <a:t>.	I </a:t>
            </a:r>
            <a:r>
              <a:rPr lang="cs-CZ" i="1" dirty="0" err="1" smtClean="0">
                <a:solidFill>
                  <a:srgbClr val="00B050"/>
                </a:solidFill>
              </a:rPr>
              <a:t>haven‘t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err="1" smtClean="0"/>
              <a:t>painted</a:t>
            </a:r>
            <a:r>
              <a:rPr lang="cs-CZ" i="1" dirty="0" smtClean="0"/>
              <a:t> my </a:t>
            </a:r>
            <a:r>
              <a:rPr lang="cs-CZ" i="1" dirty="0" err="1" smtClean="0"/>
              <a:t>room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err="1" smtClean="0"/>
              <a:t>She</a:t>
            </a:r>
            <a:r>
              <a:rPr lang="cs-CZ" i="1" dirty="0" smtClean="0"/>
              <a:t> </a:t>
            </a:r>
            <a:r>
              <a:rPr lang="cs-CZ" i="1" dirty="0" err="1">
                <a:solidFill>
                  <a:srgbClr val="00B050"/>
                </a:solidFill>
              </a:rPr>
              <a:t>h</a:t>
            </a:r>
            <a:r>
              <a:rPr lang="cs-CZ" i="1" dirty="0" err="1" smtClean="0">
                <a:solidFill>
                  <a:srgbClr val="00B050"/>
                </a:solidFill>
              </a:rPr>
              <a:t>asn‘t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 err="1" smtClean="0"/>
              <a:t>cooked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meal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smtClean="0"/>
              <a:t>My </a:t>
            </a:r>
            <a:r>
              <a:rPr lang="cs-CZ" i="1" dirty="0" err="1" smtClean="0"/>
              <a:t>friends</a:t>
            </a:r>
            <a:r>
              <a:rPr lang="cs-CZ" i="1" dirty="0" smtClean="0"/>
              <a:t> </a:t>
            </a:r>
            <a:r>
              <a:rPr lang="cs-CZ" i="1" dirty="0" err="1" smtClean="0">
                <a:solidFill>
                  <a:srgbClr val="00B050"/>
                </a:solidFill>
              </a:rPr>
              <a:t>have</a:t>
            </a:r>
            <a:r>
              <a:rPr lang="cs-CZ" i="1" dirty="0" smtClean="0">
                <a:solidFill>
                  <a:srgbClr val="00B050"/>
                </a:solidFill>
              </a:rPr>
              <a:t> not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 err="1" smtClean="0"/>
              <a:t>read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book</a:t>
            </a:r>
            <a:r>
              <a:rPr lang="cs-CZ" i="1" dirty="0" smtClean="0"/>
              <a:t> </a:t>
            </a:r>
            <a:r>
              <a:rPr lang="cs-CZ" i="1" dirty="0" err="1" smtClean="0"/>
              <a:t>yet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1" name="Picture 3" descr="C:\Users\Jana\AppData\Local\Microsoft\Windows\Temporary Internet Files\Content.IE5\CWHTJ96Z\MC9003474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521458"/>
            <a:ext cx="1818742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3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Questions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3765" y="206084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pomocné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have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přesuneme </a:t>
            </a:r>
            <a:r>
              <a:rPr lang="cs-CZ" dirty="0" smtClean="0">
                <a:solidFill>
                  <a:srgbClr val="00B050"/>
                </a:solidFill>
              </a:rPr>
              <a:t>před podmět</a:t>
            </a:r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i="1" dirty="0" err="1" smtClean="0"/>
              <a:t>e.g</a:t>
            </a:r>
            <a:r>
              <a:rPr lang="cs-CZ" i="1" dirty="0" smtClean="0"/>
              <a:t>.	</a:t>
            </a:r>
            <a:r>
              <a:rPr lang="cs-CZ" i="1" dirty="0" err="1" smtClean="0">
                <a:solidFill>
                  <a:srgbClr val="00B050"/>
                </a:solidFill>
              </a:rPr>
              <a:t>Have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ever</a:t>
            </a:r>
            <a:r>
              <a:rPr lang="cs-CZ" i="1" dirty="0" smtClean="0"/>
              <a:t> </a:t>
            </a:r>
            <a:r>
              <a:rPr lang="cs-CZ" i="1" dirty="0" err="1" smtClean="0">
                <a:solidFill>
                  <a:srgbClr val="00B050"/>
                </a:solidFill>
              </a:rPr>
              <a:t>seen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film?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>
                <a:solidFill>
                  <a:srgbClr val="00B050"/>
                </a:solidFill>
              </a:rPr>
              <a:t>H</a:t>
            </a:r>
            <a:r>
              <a:rPr lang="cs-CZ" i="1" dirty="0" smtClean="0">
                <a:solidFill>
                  <a:srgbClr val="00B050"/>
                </a:solidFill>
              </a:rPr>
              <a:t>as </a:t>
            </a:r>
            <a:r>
              <a:rPr lang="cs-CZ" i="1" dirty="0" err="1" smtClean="0"/>
              <a:t>she</a:t>
            </a:r>
            <a:r>
              <a:rPr lang="cs-CZ" i="1" dirty="0" smtClean="0"/>
              <a:t> </a:t>
            </a:r>
            <a:r>
              <a:rPr lang="cs-CZ" i="1" dirty="0" err="1" smtClean="0">
                <a:solidFill>
                  <a:srgbClr val="00B050"/>
                </a:solidFill>
              </a:rPr>
              <a:t>eaten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dinner</a:t>
            </a:r>
            <a:r>
              <a:rPr lang="cs-CZ" i="1" dirty="0" smtClean="0"/>
              <a:t>?</a:t>
            </a:r>
          </a:p>
          <a:p>
            <a:pPr marL="0" indent="0">
              <a:buNone/>
            </a:pPr>
            <a:r>
              <a:rPr lang="cs-CZ" i="1" dirty="0"/>
              <a:t>	</a:t>
            </a:r>
            <a:endParaRPr lang="cs-CZ" dirty="0" smtClean="0"/>
          </a:p>
        </p:txBody>
      </p:sp>
      <p:pic>
        <p:nvPicPr>
          <p:cNvPr id="4" name="Picture 2" descr="C:\Users\Jana\AppData\Local\Microsoft\Windows\Temporary Internet Files\Content.IE5\PXB1U20J\MC9003449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852936"/>
            <a:ext cx="2209157" cy="1736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3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Short</a:t>
            </a:r>
            <a:r>
              <a:rPr lang="cs-CZ" dirty="0" smtClean="0">
                <a:solidFill>
                  <a:srgbClr val="00B050"/>
                </a:solidFill>
                <a:latin typeface="Algerian" pitchFamily="82" charset="0"/>
              </a:rPr>
              <a:t> </a:t>
            </a:r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answers</a:t>
            </a:r>
            <a:endParaRPr lang="en-GB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496944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>
                <a:solidFill>
                  <a:srgbClr val="00B050"/>
                </a:solidFill>
              </a:rPr>
              <a:t>zájmeno </a:t>
            </a:r>
            <a:r>
              <a:rPr lang="cs-CZ" dirty="0" smtClean="0"/>
              <a:t>a patřičný tvar pomocného </a:t>
            </a:r>
            <a:r>
              <a:rPr lang="cs-CZ" dirty="0" err="1" smtClean="0">
                <a:solidFill>
                  <a:srgbClr val="00B050"/>
                </a:solidFill>
              </a:rPr>
              <a:t>have</a:t>
            </a:r>
            <a:endParaRPr lang="cs-CZ" i="1" dirty="0" smtClean="0"/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r>
              <a:rPr lang="cs-CZ" i="1" dirty="0" err="1" smtClean="0"/>
              <a:t>e.g</a:t>
            </a:r>
            <a:r>
              <a:rPr lang="cs-CZ" i="1" dirty="0" smtClean="0"/>
              <a:t>.	</a:t>
            </a:r>
            <a:r>
              <a:rPr lang="cs-CZ" i="1" dirty="0" err="1" smtClean="0">
                <a:solidFill>
                  <a:srgbClr val="00B050"/>
                </a:solidFill>
              </a:rPr>
              <a:t>Have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ever</a:t>
            </a:r>
            <a:r>
              <a:rPr lang="cs-CZ" i="1" dirty="0" smtClean="0"/>
              <a:t> </a:t>
            </a:r>
            <a:r>
              <a:rPr lang="cs-CZ" i="1" dirty="0" err="1" smtClean="0">
                <a:solidFill>
                  <a:srgbClr val="00B050"/>
                </a:solidFill>
              </a:rPr>
              <a:t>been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smtClean="0"/>
              <a:t>to Paris?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smtClean="0"/>
              <a:t>	</a:t>
            </a:r>
            <a:r>
              <a:rPr lang="cs-CZ" i="1" dirty="0" err="1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Yes</a:t>
            </a:r>
            <a:r>
              <a:rPr lang="cs-CZ" i="1" dirty="0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, I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  <a:uFill>
                  <a:solidFill>
                    <a:srgbClr val="0070C0"/>
                  </a:solidFill>
                </a:uFill>
              </a:rPr>
              <a:t> </a:t>
            </a:r>
            <a:r>
              <a:rPr lang="cs-CZ" i="1" dirty="0" err="1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have</a:t>
            </a:r>
            <a:r>
              <a:rPr lang="cs-CZ" i="1" dirty="0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.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  <a:uFill>
                  <a:solidFill>
                    <a:srgbClr val="0070C0"/>
                  </a:solidFill>
                </a:uFill>
              </a:rPr>
              <a:t> </a:t>
            </a:r>
            <a:r>
              <a:rPr lang="cs-CZ" i="1" dirty="0" smtClean="0">
                <a:uFill>
                  <a:solidFill>
                    <a:srgbClr val="0070C0"/>
                  </a:solidFill>
                </a:uFill>
              </a:rPr>
              <a:t>/ </a:t>
            </a:r>
            <a:r>
              <a:rPr lang="cs-CZ" i="1" dirty="0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No, I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  <a:uFill>
                  <a:solidFill>
                    <a:srgbClr val="0070C0"/>
                  </a:solidFill>
                </a:uFill>
              </a:rPr>
              <a:t> </a:t>
            </a:r>
            <a:r>
              <a:rPr lang="cs-CZ" i="1" dirty="0" err="1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haven‘t</a:t>
            </a:r>
            <a:r>
              <a:rPr lang="cs-CZ" i="1" dirty="0" smtClean="0">
                <a:solidFill>
                  <a:srgbClr val="00B050"/>
                </a:solidFill>
                <a:uFill>
                  <a:solidFill>
                    <a:srgbClr val="0070C0"/>
                  </a:solidFill>
                </a:uFill>
              </a:rPr>
              <a:t>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smtClean="0">
                <a:solidFill>
                  <a:srgbClr val="00B050"/>
                </a:solidFill>
              </a:rPr>
              <a:t>Has </a:t>
            </a:r>
            <a:r>
              <a:rPr lang="cs-CZ" i="1" dirty="0" err="1" smtClean="0"/>
              <a:t>your</a:t>
            </a:r>
            <a:r>
              <a:rPr lang="cs-CZ" i="1" dirty="0" smtClean="0"/>
              <a:t> </a:t>
            </a:r>
            <a:r>
              <a:rPr lang="cs-CZ" i="1" dirty="0" err="1" smtClean="0"/>
              <a:t>friend</a:t>
            </a:r>
            <a:r>
              <a:rPr lang="cs-CZ" i="1" dirty="0" smtClean="0"/>
              <a:t> </a:t>
            </a:r>
            <a:r>
              <a:rPr lang="cs-CZ" i="1" dirty="0" err="1" smtClean="0">
                <a:solidFill>
                  <a:srgbClr val="00B050"/>
                </a:solidFill>
              </a:rPr>
              <a:t>got</a:t>
            </a:r>
            <a:r>
              <a:rPr lang="cs-CZ" i="1" dirty="0" smtClean="0">
                <a:solidFill>
                  <a:srgbClr val="00B050"/>
                </a:solidFill>
              </a:rPr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letter</a:t>
            </a:r>
            <a:r>
              <a:rPr lang="cs-CZ" i="1" dirty="0" smtClean="0"/>
              <a:t>?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smtClean="0"/>
              <a:t>	</a:t>
            </a:r>
            <a:r>
              <a:rPr lang="cs-CZ" i="1" dirty="0" err="1" smtClean="0">
                <a:solidFill>
                  <a:srgbClr val="00B050"/>
                </a:solidFill>
              </a:rPr>
              <a:t>Yes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cs-CZ" i="1" dirty="0" smtClean="0">
                <a:solidFill>
                  <a:srgbClr val="00B050"/>
                </a:solidFill>
              </a:rPr>
              <a:t>he has.</a:t>
            </a:r>
            <a:r>
              <a:rPr lang="cs-CZ" i="1" dirty="0" smtClean="0"/>
              <a:t> / </a:t>
            </a:r>
            <a:r>
              <a:rPr lang="cs-CZ" i="1" dirty="0" smtClean="0">
                <a:solidFill>
                  <a:srgbClr val="00B050"/>
                </a:solidFill>
              </a:rPr>
              <a:t>No,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 smtClean="0">
                <a:solidFill>
                  <a:srgbClr val="00B050"/>
                </a:solidFill>
              </a:rPr>
              <a:t>he </a:t>
            </a:r>
            <a:r>
              <a:rPr lang="cs-CZ" i="1" dirty="0" err="1" smtClean="0">
                <a:solidFill>
                  <a:srgbClr val="00B050"/>
                </a:solidFill>
              </a:rPr>
              <a:t>hasn‘t</a:t>
            </a:r>
            <a:r>
              <a:rPr lang="cs-CZ" i="1" dirty="0" smtClean="0">
                <a:solidFill>
                  <a:srgbClr val="00B050"/>
                </a:solidFill>
              </a:rPr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4104" name="Picture 8" descr="C:\Users\Jana\AppData\Local\Microsoft\Windows\Temporary Internet Files\Content.IE5\PTIBSZ9P\MC90043384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068960"/>
            <a:ext cx="2764676" cy="276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3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Jana\AppData\Local\Microsoft\Windows\Temporary Internet Files\Content.IE5\CWHTJ96Z\MC9004332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52028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48880"/>
            <a:ext cx="8229600" cy="1252736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400" dirty="0" err="1" smtClean="0">
                <a:solidFill>
                  <a:srgbClr val="00B050"/>
                </a:solidFill>
                <a:latin typeface="Algerian" pitchFamily="82" charset="0"/>
              </a:rPr>
              <a:t>exercises</a:t>
            </a:r>
            <a:endParaRPr lang="cs-CZ" sz="6400" dirty="0">
              <a:solidFill>
                <a:srgbClr val="00B050"/>
              </a:solidFill>
            </a:endParaRPr>
          </a:p>
        </p:txBody>
      </p:sp>
      <p:pic>
        <p:nvPicPr>
          <p:cNvPr id="4098" name="Picture 2" descr="C:\Users\Jana\AppData\Local\Microsoft\Windows\Temporary Internet Files\Content.IE5\HHRU5X0L\MC9002340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75406"/>
            <a:ext cx="2713022" cy="135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Jana\AppData\Local\Microsoft\Windows\Temporary Internet Files\Content.IE5\PTIBSZ9P\MC90044178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05226"/>
            <a:ext cx="2019672" cy="201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Jana\AppData\Local\Microsoft\Windows\Temporary Internet Files\Content.IE5\1MXPVAV2\MC90043390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642" y="57698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25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Exercises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u="sng" dirty="0" smtClean="0"/>
              <a:t>Fill in </a:t>
            </a:r>
            <a:r>
              <a:rPr lang="cs-CZ" u="sng" dirty="0" err="1" smtClean="0"/>
              <a:t>the</a:t>
            </a:r>
            <a:r>
              <a:rPr lang="cs-CZ" u="sng" dirty="0" smtClean="0"/>
              <a:t> </a:t>
            </a:r>
            <a:r>
              <a:rPr lang="cs-CZ" u="sng" dirty="0" err="1" smtClean="0"/>
              <a:t>verbs</a:t>
            </a:r>
            <a:r>
              <a:rPr lang="cs-CZ" u="sng" dirty="0" smtClean="0"/>
              <a:t>:</a:t>
            </a:r>
            <a:r>
              <a:rPr lang="cs-CZ" dirty="0" smtClean="0"/>
              <a:t>.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The</a:t>
            </a:r>
            <a:r>
              <a:rPr lang="cs-CZ" dirty="0" smtClean="0"/>
              <a:t> man ___________ (</a:t>
            </a:r>
            <a:r>
              <a:rPr lang="cs-CZ" dirty="0" err="1" smtClean="0"/>
              <a:t>seen</a:t>
            </a:r>
            <a:r>
              <a:rPr lang="cs-CZ" dirty="0" smtClean="0"/>
              <a:t>)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accidnet</a:t>
            </a:r>
            <a:r>
              <a:rPr lang="cs-CZ" dirty="0" smtClean="0"/>
              <a:t>.</a:t>
            </a:r>
          </a:p>
          <a:p>
            <a:pPr marL="514350" indent="-514350">
              <a:buAutoNum type="alphaLcParenR"/>
            </a:pPr>
            <a:r>
              <a:rPr lang="cs-CZ" dirty="0" smtClean="0"/>
              <a:t>I _________ (not play)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She</a:t>
            </a:r>
            <a:r>
              <a:rPr lang="cs-CZ" dirty="0" smtClean="0"/>
              <a:t> ___________ </a:t>
            </a:r>
            <a:r>
              <a:rPr lang="cs-CZ" dirty="0" err="1" smtClean="0"/>
              <a:t>never</a:t>
            </a:r>
            <a:r>
              <a:rPr lang="cs-CZ" dirty="0"/>
              <a:t> </a:t>
            </a:r>
            <a:r>
              <a:rPr lang="cs-CZ" dirty="0" smtClean="0"/>
              <a:t>_____(drive) a car.</a:t>
            </a:r>
          </a:p>
          <a:p>
            <a:pPr marL="514350" indent="-514350">
              <a:buAutoNum type="alphaLcParenR"/>
            </a:pPr>
            <a:r>
              <a:rPr lang="cs-CZ" dirty="0" smtClean="0"/>
              <a:t>I ____________ (not </a:t>
            </a:r>
            <a:r>
              <a:rPr lang="cs-CZ" dirty="0" err="1" smtClean="0"/>
              <a:t>collect</a:t>
            </a:r>
            <a:r>
              <a:rPr lang="cs-CZ" dirty="0" smtClean="0"/>
              <a:t>) my </a:t>
            </a:r>
            <a:r>
              <a:rPr lang="cs-CZ" dirty="0" err="1" smtClean="0"/>
              <a:t>suitcase</a:t>
            </a:r>
            <a:r>
              <a:rPr lang="cs-CZ" dirty="0" smtClean="0"/>
              <a:t> </a:t>
            </a:r>
            <a:r>
              <a:rPr lang="cs-CZ" dirty="0" err="1" smtClean="0"/>
              <a:t>yet</a:t>
            </a:r>
            <a:r>
              <a:rPr lang="cs-CZ" dirty="0" smtClean="0"/>
              <a:t>.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We</a:t>
            </a:r>
            <a:r>
              <a:rPr lang="cs-CZ" dirty="0" smtClean="0"/>
              <a:t> ______________ (iron)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clothes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55853" y="692696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SOLUTION</a:t>
            </a:r>
            <a:endParaRPr lang="cs-CZ" dirty="0"/>
          </a:p>
        </p:txBody>
      </p:sp>
      <p:pic>
        <p:nvPicPr>
          <p:cNvPr id="5122" name="Picture 2" descr="C:\Users\Jana\AppData\Local\Microsoft\Windows\Temporary Internet Files\Content.IE5\1MXPVAV2\MC9003112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470" y="5085184"/>
            <a:ext cx="1518675" cy="146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30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00808"/>
            <a:ext cx="7704856" cy="46085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u="sng" dirty="0" smtClean="0"/>
              <a:t>Make </a:t>
            </a:r>
            <a:r>
              <a:rPr lang="cs-CZ" u="sng" dirty="0" err="1" smtClean="0"/>
              <a:t>the</a:t>
            </a:r>
            <a:r>
              <a:rPr lang="cs-CZ" u="sng" dirty="0" smtClean="0"/>
              <a:t> </a:t>
            </a:r>
            <a:r>
              <a:rPr lang="cs-CZ" u="sng" dirty="0" err="1" smtClean="0"/>
              <a:t>sentences</a:t>
            </a:r>
            <a:r>
              <a:rPr lang="cs-CZ" u="sng" dirty="0" smtClean="0"/>
              <a:t> negative</a:t>
            </a:r>
            <a:r>
              <a:rPr lang="cs-CZ" dirty="0" smtClean="0"/>
              <a:t>:</a:t>
            </a:r>
            <a:endParaRPr lang="cs-CZ" dirty="0"/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err="1" smtClean="0"/>
              <a:t>The</a:t>
            </a:r>
            <a:r>
              <a:rPr lang="cs-CZ" dirty="0" smtClean="0"/>
              <a:t> man has </a:t>
            </a:r>
            <a:r>
              <a:rPr lang="cs-CZ" dirty="0" err="1" smtClean="0"/>
              <a:t>came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I‘ve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instructions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The</a:t>
            </a:r>
            <a:r>
              <a:rPr lang="cs-CZ" dirty="0" smtClean="0"/>
              <a:t> girl has </a:t>
            </a:r>
            <a:r>
              <a:rPr lang="cs-CZ" dirty="0" err="1" smtClean="0"/>
              <a:t>won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race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boy‘s</a:t>
            </a:r>
            <a:r>
              <a:rPr lang="cs-CZ" dirty="0" smtClean="0"/>
              <a:t> </a:t>
            </a:r>
            <a:r>
              <a:rPr lang="cs-CZ" dirty="0" err="1" smtClean="0"/>
              <a:t>broken</a:t>
            </a:r>
            <a:r>
              <a:rPr lang="cs-CZ" dirty="0" smtClean="0"/>
              <a:t> a </a:t>
            </a:r>
            <a:r>
              <a:rPr lang="cs-CZ" dirty="0" err="1" smtClean="0"/>
              <a:t>window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Pupils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written</a:t>
            </a:r>
            <a:r>
              <a:rPr lang="cs-CZ" dirty="0" smtClean="0"/>
              <a:t> a test.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Exercises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683568" y="67419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SOLUTION</a:t>
            </a:r>
            <a:endParaRPr lang="cs-CZ" dirty="0"/>
          </a:p>
        </p:txBody>
      </p:sp>
      <p:pic>
        <p:nvPicPr>
          <p:cNvPr id="7173" name="Picture 5" descr="C:\Users\Jana\AppData\Local\Microsoft\Windows\Temporary Internet Files\Content.IE5\CWHTJ96Z\MC9003795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1048"/>
            <a:ext cx="1671523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19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00808"/>
            <a:ext cx="7704856" cy="460851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u="sng" dirty="0" smtClean="0"/>
              <a:t>Make </a:t>
            </a:r>
            <a:r>
              <a:rPr lang="cs-CZ" u="sng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  <a:p>
            <a:pPr marL="514350" indent="-514350">
              <a:buAutoNum type="alphaLcParenR"/>
            </a:pP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err="1" smtClean="0"/>
              <a:t>They‘ve</a:t>
            </a:r>
            <a:r>
              <a:rPr lang="cs-CZ" dirty="0" smtClean="0"/>
              <a:t> </a:t>
            </a:r>
            <a:r>
              <a:rPr lang="cs-CZ" dirty="0" err="1" smtClean="0"/>
              <a:t>painted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door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A dog has </a:t>
            </a:r>
            <a:r>
              <a:rPr lang="cs-CZ" dirty="0" err="1" smtClean="0"/>
              <a:t>eaten</a:t>
            </a:r>
            <a:r>
              <a:rPr lang="cs-CZ" dirty="0" smtClean="0"/>
              <a:t> a bone.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I‘ve</a:t>
            </a:r>
            <a:r>
              <a:rPr lang="cs-CZ" dirty="0" smtClean="0"/>
              <a:t> run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classroom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My </a:t>
            </a:r>
            <a:r>
              <a:rPr lang="cs-CZ" dirty="0" err="1" smtClean="0"/>
              <a:t>mum</a:t>
            </a:r>
            <a:r>
              <a:rPr lang="cs-CZ" dirty="0" smtClean="0"/>
              <a:t> has just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.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dirty="0" smtClean="0"/>
              <a:t> has </a:t>
            </a:r>
            <a:r>
              <a:rPr lang="cs-CZ" dirty="0" err="1" smtClean="0"/>
              <a:t>given</a:t>
            </a:r>
            <a:r>
              <a:rPr lang="cs-CZ" dirty="0" smtClean="0"/>
              <a:t> </a:t>
            </a:r>
            <a:r>
              <a:rPr lang="cs-CZ" dirty="0" err="1" smtClean="0"/>
              <a:t>us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Exercises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683568" y="67419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SOLUTION</a:t>
            </a:r>
            <a:endParaRPr lang="cs-CZ" dirty="0"/>
          </a:p>
        </p:txBody>
      </p:sp>
      <p:pic>
        <p:nvPicPr>
          <p:cNvPr id="9220" name="Picture 4" descr="C:\Users\Jana\AppData\Local\Microsoft\Windows\Temporary Internet Files\Content.IE5\PTIBSZ9P\MC9003505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45466"/>
            <a:ext cx="1673382" cy="178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25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00B050"/>
                </a:solidFill>
                <a:latin typeface="Algerian" pitchFamily="82" charset="0"/>
              </a:rPr>
              <a:t>Exercises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4</a:t>
            </a:r>
            <a:r>
              <a:rPr lang="en-GB" dirty="0"/>
              <a:t>. </a:t>
            </a:r>
            <a:r>
              <a:rPr lang="en-GB" u="sng" dirty="0"/>
              <a:t>Order the words:</a:t>
            </a:r>
          </a:p>
          <a:p>
            <a:pPr marL="0" indent="0">
              <a:buNone/>
            </a:pPr>
            <a:endParaRPr lang="en-GB" u="sng" dirty="0"/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t</a:t>
            </a:r>
            <a:r>
              <a:rPr lang="cs-CZ" dirty="0" err="1" smtClean="0"/>
              <a:t>hey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table set .</a:t>
            </a:r>
            <a:endParaRPr lang="en-GB" dirty="0"/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haven‘t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 smtClean="0"/>
              <a:t>yet</a:t>
            </a:r>
            <a:r>
              <a:rPr lang="en-GB" dirty="0"/>
              <a:t>.</a:t>
            </a:r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/>
              <a:t>has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err="1" smtClean="0"/>
              <a:t>rugby</a:t>
            </a:r>
            <a:r>
              <a:rPr lang="cs-CZ" dirty="0"/>
              <a:t>?</a:t>
            </a:r>
            <a:endParaRPr lang="en-GB" dirty="0"/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/>
              <a:t>flown</a:t>
            </a:r>
            <a:r>
              <a:rPr lang="cs-CZ" dirty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a </a:t>
            </a:r>
            <a:r>
              <a:rPr lang="cs-CZ" dirty="0" err="1"/>
              <a:t>baloon</a:t>
            </a:r>
            <a:r>
              <a:rPr lang="cs-CZ" dirty="0"/>
              <a:t>?</a:t>
            </a:r>
            <a:endParaRPr lang="en-GB" dirty="0"/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/>
              <a:t>shopping </a:t>
            </a:r>
            <a:r>
              <a:rPr lang="cs-CZ" dirty="0" smtClean="0"/>
              <a:t>has </a:t>
            </a:r>
            <a:r>
              <a:rPr lang="cs-CZ" dirty="0" err="1"/>
              <a:t>gone</a:t>
            </a:r>
            <a:r>
              <a:rPr lang="cs-CZ" dirty="0"/>
              <a:t> </a:t>
            </a:r>
            <a:r>
              <a:rPr lang="cs-CZ" dirty="0" err="1"/>
              <a:t>s</a:t>
            </a:r>
            <a:r>
              <a:rPr lang="cs-CZ" dirty="0" err="1" smtClean="0"/>
              <a:t>he</a:t>
            </a:r>
            <a:r>
              <a:rPr lang="cs-CZ" dirty="0" smtClean="0"/>
              <a:t> .</a:t>
            </a:r>
            <a:endParaRPr lang="en-GB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855853" y="692696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SOLUTION</a:t>
            </a:r>
            <a:endParaRPr lang="cs-CZ" dirty="0"/>
          </a:p>
        </p:txBody>
      </p:sp>
      <p:pic>
        <p:nvPicPr>
          <p:cNvPr id="12290" name="Picture 2" descr="C:\Users\Jana\AppData\Local\Microsoft\Windows\Temporary Internet Files\Content.IE5\PTIBSZ9P\MC90044178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108" y="184482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39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lgerian" pitchFamily="82" charset="0"/>
              </a:rPr>
              <a:t>SOLUTION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492896"/>
            <a:ext cx="8229600" cy="3773016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u="sng" dirty="0"/>
              <a:t>Fill in </a:t>
            </a:r>
            <a:r>
              <a:rPr lang="cs-CZ" u="sng" dirty="0" err="1"/>
              <a:t>the</a:t>
            </a:r>
            <a:r>
              <a:rPr lang="cs-CZ" u="sng" dirty="0"/>
              <a:t> </a:t>
            </a:r>
            <a:r>
              <a:rPr lang="cs-CZ" u="sng" dirty="0" err="1"/>
              <a:t>verbs</a:t>
            </a:r>
            <a:r>
              <a:rPr lang="cs-CZ" u="sng" dirty="0"/>
              <a:t>: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err="1"/>
              <a:t>The</a:t>
            </a:r>
            <a:r>
              <a:rPr lang="cs-CZ" dirty="0"/>
              <a:t> man </a:t>
            </a:r>
            <a:r>
              <a:rPr lang="cs-CZ" dirty="0" smtClean="0">
                <a:solidFill>
                  <a:srgbClr val="FF0000"/>
                </a:solidFill>
              </a:rPr>
              <a:t>has </a:t>
            </a:r>
            <a:r>
              <a:rPr lang="cs-CZ" dirty="0" err="1" smtClean="0">
                <a:solidFill>
                  <a:srgbClr val="FF0000"/>
                </a:solidFill>
              </a:rPr>
              <a:t>seen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accidnet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haven‘t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played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football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dirty="0" smtClean="0">
                <a:solidFill>
                  <a:srgbClr val="FF0000"/>
                </a:solidFill>
              </a:rPr>
              <a:t>has </a:t>
            </a:r>
            <a:r>
              <a:rPr lang="cs-CZ" dirty="0" err="1" smtClean="0"/>
              <a:t>never</a:t>
            </a:r>
            <a:r>
              <a:rPr lang="cs-CZ" dirty="0" smtClean="0"/>
              <a:t> </a:t>
            </a:r>
            <a:r>
              <a:rPr lang="cs-CZ" smtClean="0">
                <a:solidFill>
                  <a:srgbClr val="FF0000"/>
                </a:solidFill>
              </a:rPr>
              <a:t>driven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dirty="0"/>
              <a:t>car.</a:t>
            </a:r>
          </a:p>
          <a:p>
            <a:pPr marL="514350" indent="-514350">
              <a:buAutoNum type="alphaLcParenR"/>
            </a:pPr>
            <a:r>
              <a:rPr lang="cs-CZ" dirty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haven‘t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collected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my </a:t>
            </a:r>
            <a:r>
              <a:rPr lang="cs-CZ" dirty="0" err="1"/>
              <a:t>suitcase</a:t>
            </a:r>
            <a:r>
              <a:rPr lang="cs-CZ" dirty="0"/>
              <a:t> </a:t>
            </a:r>
            <a:r>
              <a:rPr lang="cs-CZ" dirty="0" err="1"/>
              <a:t>yet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We</a:t>
            </a:r>
            <a:r>
              <a:rPr lang="cs-CZ" dirty="0" err="1" smtClean="0">
                <a:solidFill>
                  <a:srgbClr val="FF0000"/>
                </a:solidFill>
              </a:rPr>
              <a:t>‘ve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ironed</a:t>
            </a:r>
            <a:r>
              <a:rPr lang="cs-CZ" dirty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clothes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6948264" y="65976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2</a:t>
            </a:r>
            <a:endParaRPr lang="cs-CZ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899592" y="65976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1</a:t>
            </a:r>
            <a:endParaRPr lang="cs-CZ" dirty="0"/>
          </a:p>
        </p:txBody>
      </p:sp>
      <p:pic>
        <p:nvPicPr>
          <p:cNvPr id="6146" name="Picture 2" descr="C:\Users\Jana\AppData\Local\Microsoft\Windows\Temporary Internet Files\Content.IE5\1MXPVAV2\MC9003112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290" y="1340768"/>
            <a:ext cx="1355814" cy="130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57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00808"/>
            <a:ext cx="7704856" cy="460851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2. </a:t>
            </a:r>
            <a:r>
              <a:rPr lang="cs-CZ" u="sng" dirty="0"/>
              <a:t>Make </a:t>
            </a:r>
            <a:r>
              <a:rPr lang="cs-CZ" u="sng" dirty="0" err="1"/>
              <a:t>the</a:t>
            </a:r>
            <a:r>
              <a:rPr lang="cs-CZ" u="sng" dirty="0"/>
              <a:t> </a:t>
            </a:r>
            <a:r>
              <a:rPr lang="cs-CZ" u="sng" dirty="0" err="1"/>
              <a:t>sentences</a:t>
            </a:r>
            <a:r>
              <a:rPr lang="cs-CZ" u="sng" dirty="0"/>
              <a:t> negative</a:t>
            </a:r>
            <a:r>
              <a:rPr lang="cs-CZ" dirty="0"/>
              <a:t>:</a:t>
            </a:r>
          </a:p>
          <a:p>
            <a:pPr marL="514350" indent="-514350">
              <a:buAutoNum type="alphaLcParenR"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err="1"/>
              <a:t>The</a:t>
            </a:r>
            <a:r>
              <a:rPr lang="cs-CZ" dirty="0"/>
              <a:t> man </a:t>
            </a:r>
            <a:r>
              <a:rPr lang="cs-CZ" dirty="0" err="1" smtClean="0">
                <a:solidFill>
                  <a:srgbClr val="FF0000"/>
                </a:solidFill>
              </a:rPr>
              <a:t>hasn‘t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came</a:t>
            </a:r>
            <a:r>
              <a:rPr lang="cs-CZ" dirty="0" smtClean="0"/>
              <a:t> </a:t>
            </a:r>
            <a:r>
              <a:rPr lang="cs-CZ" dirty="0" err="1"/>
              <a:t>home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smtClean="0"/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haven‘t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instructions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err="1"/>
              <a:t>The</a:t>
            </a:r>
            <a:r>
              <a:rPr lang="cs-CZ" dirty="0"/>
              <a:t> girl </a:t>
            </a:r>
            <a:r>
              <a:rPr lang="cs-CZ" dirty="0" err="1" smtClean="0">
                <a:solidFill>
                  <a:srgbClr val="FF0000"/>
                </a:solidFill>
              </a:rPr>
              <a:t>hasn‘t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/>
              <a:t>won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race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smtClean="0"/>
              <a:t>boy</a:t>
            </a:r>
            <a:r>
              <a:rPr lang="cs-CZ" dirty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hasn‘t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/>
              <a:t>broken</a:t>
            </a:r>
            <a:r>
              <a:rPr lang="cs-CZ" dirty="0"/>
              <a:t> a </a:t>
            </a:r>
            <a:r>
              <a:rPr lang="cs-CZ" dirty="0" err="1"/>
              <a:t>window</a:t>
            </a:r>
            <a:r>
              <a:rPr lang="cs-CZ" dirty="0"/>
              <a:t>.</a:t>
            </a:r>
          </a:p>
          <a:p>
            <a:pPr marL="514350" indent="-514350">
              <a:buAutoNum type="alphaLcParenR"/>
            </a:pPr>
            <a:r>
              <a:rPr lang="cs-CZ" dirty="0" err="1"/>
              <a:t>Pupils</a:t>
            </a:r>
            <a:r>
              <a:rPr lang="cs-CZ" dirty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/>
              <a:t>written</a:t>
            </a:r>
            <a:r>
              <a:rPr lang="cs-CZ" dirty="0"/>
              <a:t> a test.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  <a:latin typeface="Algerian" pitchFamily="82" charset="0"/>
              </a:rPr>
              <a:t>solution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939266" y="67419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3</a:t>
            </a:r>
            <a:endParaRPr lang="cs-CZ" dirty="0"/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1259632" y="65976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2</a:t>
            </a:r>
            <a:endParaRPr lang="cs-CZ" dirty="0"/>
          </a:p>
        </p:txBody>
      </p:sp>
      <p:pic>
        <p:nvPicPr>
          <p:cNvPr id="8194" name="Picture 2" descr="C:\Users\Jana\AppData\Local\Microsoft\Windows\Temporary Internet Files\Content.IE5\CWHTJ96Z\MC9003795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780928"/>
            <a:ext cx="1671523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28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00808"/>
            <a:ext cx="7704856" cy="460851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3. </a:t>
            </a:r>
            <a:r>
              <a:rPr lang="cs-CZ" u="sng" dirty="0"/>
              <a:t>Make </a:t>
            </a:r>
            <a:r>
              <a:rPr lang="cs-CZ" u="sng" dirty="0" err="1"/>
              <a:t>questions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/>
              <a:t>painted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door</a:t>
            </a:r>
            <a:r>
              <a:rPr lang="cs-CZ" dirty="0" smtClean="0"/>
              <a:t>?</a:t>
            </a:r>
            <a:endParaRPr lang="cs-CZ" dirty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Has</a:t>
            </a:r>
            <a:r>
              <a:rPr lang="cs-CZ" dirty="0" smtClean="0"/>
              <a:t> a </a:t>
            </a:r>
            <a:r>
              <a:rPr lang="cs-CZ" dirty="0"/>
              <a:t>dog </a:t>
            </a:r>
            <a:r>
              <a:rPr lang="cs-CZ" dirty="0" err="1" smtClean="0"/>
              <a:t>eaten</a:t>
            </a:r>
            <a:r>
              <a:rPr lang="cs-CZ" dirty="0" smtClean="0"/>
              <a:t> </a:t>
            </a:r>
            <a:r>
              <a:rPr lang="cs-CZ" dirty="0"/>
              <a:t>a </a:t>
            </a:r>
            <a:r>
              <a:rPr lang="cs-CZ" dirty="0" smtClean="0"/>
              <a:t>bone?</a:t>
            </a:r>
            <a:endParaRPr lang="cs-CZ" dirty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/>
              <a:t>run </a:t>
            </a:r>
            <a:r>
              <a:rPr lang="cs-CZ" dirty="0" err="1"/>
              <a:t>into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classroom</a:t>
            </a:r>
            <a:r>
              <a:rPr lang="cs-CZ" dirty="0" smtClean="0"/>
              <a:t>?</a:t>
            </a:r>
            <a:endParaRPr lang="cs-CZ" dirty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Has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/>
              <a:t>?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Has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/>
              <a:t>teacher</a:t>
            </a:r>
            <a:r>
              <a:rPr lang="cs-CZ" dirty="0"/>
              <a:t> </a:t>
            </a:r>
            <a:r>
              <a:rPr lang="cs-CZ" dirty="0" err="1" smtClean="0"/>
              <a:t>given</a:t>
            </a:r>
            <a:r>
              <a:rPr lang="cs-CZ" dirty="0" smtClean="0"/>
              <a:t> </a:t>
            </a:r>
            <a:r>
              <a:rPr lang="cs-CZ" dirty="0" err="1"/>
              <a:t>us</a:t>
            </a:r>
            <a:r>
              <a:rPr lang="cs-CZ" dirty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?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  <a:latin typeface="Algerian" pitchFamily="82" charset="0"/>
              </a:rPr>
              <a:t>solution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7092280" y="821850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4</a:t>
            </a:r>
            <a:endParaRPr lang="cs-CZ" dirty="0"/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1115616" y="659762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3</a:t>
            </a:r>
            <a:endParaRPr lang="cs-CZ" dirty="0"/>
          </a:p>
        </p:txBody>
      </p:sp>
      <p:pic>
        <p:nvPicPr>
          <p:cNvPr id="10242" name="Picture 2" descr="C:\Users\Jana\AppData\Local\Microsoft\Windows\Temporary Internet Files\Content.IE5\PTIBSZ9P\MC9003505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182204"/>
            <a:ext cx="1673382" cy="178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92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  <a:latin typeface="Algerian" pitchFamily="82" charset="0"/>
              </a:rPr>
              <a:t>Solution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4</a:t>
            </a:r>
            <a:r>
              <a:rPr lang="en-GB" dirty="0" smtClean="0"/>
              <a:t>. </a:t>
            </a:r>
            <a:r>
              <a:rPr lang="en-GB" u="sng" dirty="0" smtClean="0"/>
              <a:t>Order the words:</a:t>
            </a:r>
          </a:p>
          <a:p>
            <a:pPr marL="0" indent="0">
              <a:buNone/>
            </a:pPr>
            <a:endParaRPr lang="en-GB" u="sng" dirty="0" smtClean="0"/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set </a:t>
            </a:r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table.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haven‘t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read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yet</a:t>
            </a:r>
            <a:r>
              <a:rPr lang="en-GB" dirty="0" smtClean="0">
                <a:solidFill>
                  <a:srgbClr val="FF0000"/>
                </a:solidFill>
              </a:rPr>
              <a:t>.</a:t>
            </a:r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Has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ever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played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rugby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ever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flown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dirty="0" err="1" smtClean="0">
                <a:solidFill>
                  <a:srgbClr val="FF0000"/>
                </a:solidFill>
              </a:rPr>
              <a:t>baloon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Clr>
                <a:schemeClr val="tx1"/>
              </a:buClr>
              <a:buAutoNum type="alphaLcParenR"/>
            </a:pP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has </a:t>
            </a:r>
            <a:r>
              <a:rPr lang="cs-CZ" dirty="0" err="1" smtClean="0">
                <a:solidFill>
                  <a:srgbClr val="FF0000"/>
                </a:solidFill>
              </a:rPr>
              <a:t>gone</a:t>
            </a:r>
            <a:r>
              <a:rPr lang="cs-CZ" dirty="0" smtClean="0">
                <a:solidFill>
                  <a:srgbClr val="FF0000"/>
                </a:solidFill>
              </a:rPr>
              <a:t> shopping.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1259632" y="634043"/>
            <a:ext cx="11958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To EX 4</a:t>
            </a:r>
            <a:endParaRPr lang="cs-CZ" dirty="0"/>
          </a:p>
        </p:txBody>
      </p:sp>
      <p:pic>
        <p:nvPicPr>
          <p:cNvPr id="11268" name="Picture 4" descr="C:\Users\Jana\AppData\Local\Microsoft\Windows\Temporary Internet Files\Content.IE5\PTIBSZ9P\MC90044178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597" y="177281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64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 smtClean="0"/>
              <a:t>	</a:t>
            </a:r>
          </a:p>
          <a:p>
            <a:pPr marL="0" indent="0" algn="just">
              <a:buNone/>
            </a:pPr>
            <a:r>
              <a:rPr lang="cs-CZ" sz="2000" dirty="0"/>
              <a:t>	</a:t>
            </a:r>
            <a:r>
              <a:rPr lang="cs-CZ" sz="2000" dirty="0" smtClean="0"/>
              <a:t>Veškeré obrázky, použité v této prezentaci, jsou kliparty náležející k programu PowerPoint společnosti Microsoft.</a:t>
            </a:r>
            <a:endParaRPr lang="cs-CZ" sz="2000" dirty="0"/>
          </a:p>
        </p:txBody>
      </p:sp>
      <p:pic>
        <p:nvPicPr>
          <p:cNvPr id="7" name="Picture 2" descr="C:\Users\Jana\AppData\Local\Microsoft\Windows\Temporary Internet Files\Content.IE5\CWHTJ96Z\MC9003795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1671523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Jana\AppData\Local\Microsoft\Windows\Temporary Internet Files\Content.IE5\PXB1U20J\MC9003907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20580"/>
            <a:ext cx="2085742" cy="198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50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407</Words>
  <Application>Microsoft Office PowerPoint</Application>
  <PresentationFormat>Předvádění na obrazovce (4:3)</PresentationFormat>
  <Paragraphs>124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Present perfect</vt:lpstr>
      <vt:lpstr>Prezentace aplikace PowerPoint</vt:lpstr>
      <vt:lpstr>Affirmative sentences</vt:lpstr>
      <vt:lpstr>Negative sentences</vt:lpstr>
      <vt:lpstr>Questions</vt:lpstr>
      <vt:lpstr>Short answers</vt:lpstr>
      <vt:lpstr>Prezentace aplikace PowerPoint</vt:lpstr>
      <vt:lpstr>Exercises</vt:lpstr>
      <vt:lpstr>Exercises</vt:lpstr>
      <vt:lpstr>Exercises</vt:lpstr>
      <vt:lpstr>Exercises</vt:lpstr>
      <vt:lpstr>SOLUTION</vt:lpstr>
      <vt:lpstr>solution</vt:lpstr>
      <vt:lpstr>solution</vt:lpstr>
      <vt:lpstr>Solution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Dana</cp:lastModifiedBy>
  <cp:revision>73</cp:revision>
  <dcterms:created xsi:type="dcterms:W3CDTF">2012-07-18T14:13:00Z</dcterms:created>
  <dcterms:modified xsi:type="dcterms:W3CDTF">2013-02-18T14:36:06Z</dcterms:modified>
</cp:coreProperties>
</file>