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57" r:id="rId2"/>
    <p:sldId id="268" r:id="rId3"/>
    <p:sldId id="266" r:id="rId4"/>
    <p:sldId id="265" r:id="rId5"/>
    <p:sldId id="267" r:id="rId6"/>
    <p:sldId id="262" r:id="rId7"/>
    <p:sldId id="269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8099" autoAdjust="0"/>
  </p:normalViewPr>
  <p:slideViewPr>
    <p:cSldViewPr>
      <p:cViewPr>
        <p:scale>
          <a:sx n="90" d="100"/>
          <a:sy n="90" d="100"/>
        </p:scale>
        <p:origin x="-816" y="5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t>10. prosince 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 prosince 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410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410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4107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i="1" dirty="0" smtClean="0"/>
              <a:t>Poznámky: Žáci se snaží přepsat zadaný text. </a:t>
            </a:r>
            <a:endParaRPr lang="cs-CZ" i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14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89FC-B90A-4C3E-8F48-319753FF57D6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434C5-C947-406C-B38C-06D4623F4745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FBCC9-393C-4D5F-8F4C-5E5EF97C8E27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79A9-9017-43AD-95D2-8A6F5296D17B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72C59-0815-45AC-9B89-F9556FD19F6F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D6BAB-B232-4AB7-A401-1F5EDEE22F44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57127-3AB7-4E72-9D17-824131BA039F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0AAC7-3A84-439C-8C74-F85C545C58F7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3AABD-1342-4C0E-B060-62E07417265C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8AEC9-FAC1-4289-8BC7-93E9927689BA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EE00E-9F92-479E-8FB5-3162D3A89BC8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15FD-4E29-4074-BBFA-60ACC492D431}" type="datetime1">
              <a:rPr lang="cs-CZ" smtClean="0"/>
              <a:t>10. prosince 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0" y="1916832"/>
            <a:ext cx="9144000" cy="3816424"/>
          </a:xfrm>
        </p:spPr>
        <p:txBody>
          <a:bodyPr>
            <a:normAutofit fontScale="92500" lnSpcReduction="10000"/>
          </a:bodyPr>
          <a:lstStyle/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Informační a komunikační technologie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Informační a komunikační technologie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ovládání a nastavení počítače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psaní speciálních německých znaků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VY_32_INOVACE_08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Josef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Haláček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08 - 2011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informatika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6.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psaní speciálních německých znaků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(spuštění klávesou F5, animace se spouští kliknutím myši),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výklad nové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látky, podrobnější metodika viz. poznámky u jednotlivých snímků  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14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04664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</a:t>
            </a:r>
            <a:r>
              <a:rPr lang="de-DE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psaní </a:t>
            </a: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speciálních německých znaků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76" t="71598"/>
          <a:stretch/>
        </p:blipFill>
        <p:spPr bwMode="auto">
          <a:xfrm>
            <a:off x="3522236" y="2420888"/>
            <a:ext cx="4320479" cy="2360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691680" y="986720"/>
            <a:ext cx="6696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vybereme německé rozložení klávesnice v pravém dolním rohu obrazovky</a:t>
            </a:r>
          </a:p>
          <a:p>
            <a:endParaRPr lang="cs-CZ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5580112" y="3573016"/>
            <a:ext cx="1872207" cy="25978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45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4" t="29820" r="11674" b="29820"/>
          <a:stretch/>
        </p:blipFill>
        <p:spPr bwMode="auto">
          <a:xfrm>
            <a:off x="179512" y="980728"/>
            <a:ext cx="8847251" cy="26189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9553" y="3789040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Př.: </a:t>
            </a:r>
            <a:r>
              <a:rPr lang="en-US" dirty="0" smtClean="0"/>
              <a:t>Herr </a:t>
            </a:r>
            <a:r>
              <a:rPr lang="en-US" dirty="0" err="1"/>
              <a:t>Hübner</a:t>
            </a:r>
            <a:r>
              <a:rPr lang="en-US" dirty="0"/>
              <a:t> </a:t>
            </a:r>
            <a:r>
              <a:rPr lang="en-US" dirty="0" err="1"/>
              <a:t>wohnt</a:t>
            </a:r>
            <a:r>
              <a:rPr lang="en-US" dirty="0"/>
              <a:t> in Berlin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051720" y="4365104"/>
            <a:ext cx="6696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stiskneme klávesu </a:t>
            </a:r>
            <a:r>
              <a:rPr lang="cs-CZ" i="1" dirty="0" smtClean="0">
                <a:solidFill>
                  <a:srgbClr val="FF0000"/>
                </a:solidFill>
              </a:rPr>
              <a:t>ú</a:t>
            </a:r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 a pokud jsme na německém rozložení klávesnice mělo by se nám zobrazit písmeno </a:t>
            </a:r>
            <a:r>
              <a:rPr lang="de-DE" i="1" dirty="0" smtClean="0">
                <a:solidFill>
                  <a:schemeClr val="accent1">
                    <a:lumMod val="75000"/>
                  </a:schemeClr>
                </a:solidFill>
              </a:rPr>
              <a:t>ü</a:t>
            </a:r>
            <a:endParaRPr lang="cs-CZ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04664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psaní speciálních německých znaků</a:t>
            </a:r>
          </a:p>
        </p:txBody>
      </p:sp>
      <p:sp>
        <p:nvSpPr>
          <p:cNvPr id="19" name="Ovál 18"/>
          <p:cNvSpPr/>
          <p:nvPr/>
        </p:nvSpPr>
        <p:spPr>
          <a:xfrm>
            <a:off x="1537051" y="3838313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0" name="Skupina 19"/>
          <p:cNvGrpSpPr/>
          <p:nvPr/>
        </p:nvGrpSpPr>
        <p:grpSpPr>
          <a:xfrm>
            <a:off x="4603137" y="2023696"/>
            <a:ext cx="288032" cy="346712"/>
            <a:chOff x="3635896" y="2348880"/>
            <a:chExt cx="288032" cy="346712"/>
          </a:xfrm>
        </p:grpSpPr>
        <p:sp>
          <p:nvSpPr>
            <p:cNvPr id="21" name="Obdélník 20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 smtClean="0"/>
                <a:t>ú</a:t>
              </a:r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5148064" y="3811106"/>
            <a:ext cx="5040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000" dirty="0" smtClean="0">
                <a:solidFill>
                  <a:srgbClr val="FF0000"/>
                </a:solidFill>
              </a:rPr>
              <a:t>ü</a:t>
            </a:r>
            <a:endParaRPr lang="cs-CZ" sz="3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12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4" t="29820" r="11674" b="29820"/>
          <a:stretch/>
        </p:blipFill>
        <p:spPr bwMode="auto">
          <a:xfrm>
            <a:off x="179512" y="980728"/>
            <a:ext cx="8847251" cy="26189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183474" y="3789040"/>
            <a:ext cx="66967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další znaky nalezneme pod těmito českými ekvivalenty:</a:t>
            </a:r>
            <a:r>
              <a:rPr lang="de-DE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ú – </a:t>
            </a:r>
            <a:r>
              <a:rPr lang="de-DE" i="1" dirty="0" smtClean="0">
                <a:solidFill>
                  <a:srgbClr val="FF0000"/>
                </a:solidFill>
              </a:rPr>
              <a:t>ü</a:t>
            </a:r>
          </a:p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ů – </a:t>
            </a:r>
            <a:r>
              <a:rPr lang="de-DE" i="1" dirty="0" smtClean="0">
                <a:solidFill>
                  <a:srgbClr val="FF0000"/>
                </a:solidFill>
              </a:rPr>
              <a:t>ö</a:t>
            </a:r>
          </a:p>
          <a:p>
            <a:r>
              <a:rPr lang="cs-CZ" i="1" dirty="0" smtClean="0">
                <a:solidFill>
                  <a:schemeClr val="accent1">
                    <a:lumMod val="75000"/>
                  </a:schemeClr>
                </a:solidFill>
              </a:rPr>
              <a:t>§ - </a:t>
            </a:r>
            <a:r>
              <a:rPr lang="de-DE" i="1" dirty="0" smtClean="0">
                <a:solidFill>
                  <a:srgbClr val="FF0000"/>
                </a:solidFill>
              </a:rPr>
              <a:t>ä</a:t>
            </a:r>
          </a:p>
          <a:p>
            <a:r>
              <a:rPr lang="cs-CZ" i="1" dirty="0" smtClean="0">
                <a:solidFill>
                  <a:srgbClr val="0070C0"/>
                </a:solidFill>
              </a:rPr>
              <a:t>= - </a:t>
            </a:r>
            <a:r>
              <a:rPr lang="de-DE" i="1" dirty="0" smtClean="0">
                <a:solidFill>
                  <a:srgbClr val="FF0000"/>
                </a:solidFill>
              </a:rPr>
              <a:t>ß</a:t>
            </a:r>
            <a:endParaRPr lang="cs-CZ" i="1" dirty="0" smtClean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04664"/>
            <a:ext cx="7920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cs-CZ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psaní speciálních německých znaků</a:t>
            </a:r>
          </a:p>
        </p:txBody>
      </p:sp>
      <p:grpSp>
        <p:nvGrpSpPr>
          <p:cNvPr id="20" name="Skupina 19"/>
          <p:cNvGrpSpPr/>
          <p:nvPr/>
        </p:nvGrpSpPr>
        <p:grpSpPr>
          <a:xfrm>
            <a:off x="4603137" y="2023696"/>
            <a:ext cx="288032" cy="346712"/>
            <a:chOff x="3635896" y="2348880"/>
            <a:chExt cx="288032" cy="346712"/>
          </a:xfrm>
        </p:grpSpPr>
        <p:sp>
          <p:nvSpPr>
            <p:cNvPr id="21" name="Obdélník 20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 smtClean="0"/>
                <a:t>ü</a:t>
              </a:r>
              <a:endParaRPr lang="cs-CZ" sz="1200" dirty="0" smtClean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4216992" y="2370408"/>
            <a:ext cx="288032" cy="346712"/>
            <a:chOff x="3635896" y="2348880"/>
            <a:chExt cx="288032" cy="346712"/>
          </a:xfrm>
        </p:grpSpPr>
        <p:sp>
          <p:nvSpPr>
            <p:cNvPr id="13" name="Obdélník 12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 smtClean="0"/>
                <a:t>ö</a:t>
              </a:r>
              <a:endParaRPr lang="cs-CZ" sz="1200" dirty="0" smtClean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4603137" y="2381441"/>
            <a:ext cx="288032" cy="346712"/>
            <a:chOff x="3635896" y="2348880"/>
            <a:chExt cx="288032" cy="346712"/>
          </a:xfrm>
        </p:grpSpPr>
        <p:sp>
          <p:nvSpPr>
            <p:cNvPr id="17" name="Obdélník 16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 smtClean="0"/>
                <a:t>ä</a:t>
              </a:r>
              <a:endParaRPr lang="cs-CZ" sz="1200" dirty="0" smtClean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4283968" y="1690600"/>
            <a:ext cx="288032" cy="346712"/>
            <a:chOff x="3635896" y="2348880"/>
            <a:chExt cx="288032" cy="346712"/>
          </a:xfrm>
        </p:grpSpPr>
        <p:sp>
          <p:nvSpPr>
            <p:cNvPr id="25" name="Obdélník 24"/>
            <p:cNvSpPr/>
            <p:nvPr/>
          </p:nvSpPr>
          <p:spPr>
            <a:xfrm>
              <a:off x="3635896" y="2348880"/>
              <a:ext cx="288032" cy="34671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3635896" y="2359913"/>
              <a:ext cx="28803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1200" dirty="0" smtClean="0"/>
                <a:t>ß</a:t>
              </a:r>
              <a:endParaRPr lang="cs-CZ" sz="1200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102798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0" y="31508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Klávesnice </a:t>
            </a:r>
            <a:r>
              <a:rPr lang="cs-CZ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psaní </a:t>
            </a:r>
            <a:r>
              <a:rPr lang="cs-CZ" sz="2000" dirty="0">
                <a:latin typeface="Tahoma" pitchFamily="34" charset="0"/>
                <a:ea typeface="Tahoma" pitchFamily="34" charset="0"/>
                <a:cs typeface="Tahoma" pitchFamily="34" charset="0"/>
              </a:rPr>
              <a:t>speciálních německých znaků</a:t>
            </a:r>
          </a:p>
        </p:txBody>
      </p:sp>
      <p:sp>
        <p:nvSpPr>
          <p:cNvPr id="2" name="Obdélník 1"/>
          <p:cNvSpPr/>
          <p:nvPr/>
        </p:nvSpPr>
        <p:spPr>
          <a:xfrm>
            <a:off x="827584" y="1185716"/>
            <a:ext cx="59046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1. Herr </a:t>
            </a:r>
            <a:r>
              <a:rPr lang="en-US" sz="2000" dirty="0" err="1" smtClean="0"/>
              <a:t>Hübner</a:t>
            </a:r>
            <a:r>
              <a:rPr lang="en-US" sz="2000" dirty="0" smtClean="0"/>
              <a:t> </a:t>
            </a:r>
            <a:r>
              <a:rPr lang="en-US" sz="2000" dirty="0" err="1" smtClean="0"/>
              <a:t>wohnt</a:t>
            </a:r>
            <a:r>
              <a:rPr lang="en-US" sz="2000" dirty="0" smtClean="0"/>
              <a:t> in Berlin.</a:t>
            </a:r>
          </a:p>
          <a:p>
            <a:endParaRPr lang="cs-CZ" sz="2000" dirty="0" smtClean="0"/>
          </a:p>
          <a:p>
            <a:r>
              <a:rPr lang="cs-CZ" sz="2000" dirty="0" smtClean="0"/>
              <a:t>2. </a:t>
            </a:r>
            <a:r>
              <a:rPr lang="de-DE" sz="2000" dirty="0" smtClean="0"/>
              <a:t>Bei Nässe nicht so schnell fahren</a:t>
            </a:r>
            <a:r>
              <a:rPr lang="cs-CZ" sz="2000" dirty="0" smtClean="0"/>
              <a:t>!</a:t>
            </a:r>
          </a:p>
          <a:p>
            <a:endParaRPr lang="cs-CZ" sz="2000" dirty="0" smtClean="0"/>
          </a:p>
          <a:p>
            <a:r>
              <a:rPr lang="cs-CZ" sz="2000" dirty="0" smtClean="0"/>
              <a:t>3. </a:t>
            </a:r>
            <a:r>
              <a:rPr lang="de-DE" sz="2000" dirty="0" smtClean="0"/>
              <a:t>Übung macht den Meister.</a:t>
            </a:r>
          </a:p>
          <a:p>
            <a:endParaRPr lang="de-DE" sz="2000" dirty="0"/>
          </a:p>
          <a:p>
            <a:r>
              <a:rPr lang="de-DE" sz="2000" dirty="0" smtClean="0"/>
              <a:t>4. Vöcklabruck je </a:t>
            </a:r>
            <a:r>
              <a:rPr lang="cs-CZ" sz="2000" dirty="0" smtClean="0"/>
              <a:t>partnerské město Českého Krumlova.</a:t>
            </a:r>
          </a:p>
          <a:p>
            <a:endParaRPr lang="cs-CZ" sz="2000" dirty="0"/>
          </a:p>
          <a:p>
            <a:r>
              <a:rPr lang="cs-CZ" sz="2000" dirty="0" smtClean="0"/>
              <a:t>5. Ulice se německy řekne </a:t>
            </a:r>
            <a:r>
              <a:rPr lang="de-DE" sz="2000" dirty="0" smtClean="0"/>
              <a:t>die </a:t>
            </a:r>
            <a:r>
              <a:rPr lang="de-DE" sz="2000" dirty="0" err="1" smtClean="0"/>
              <a:t>Stra</a:t>
            </a:r>
            <a:r>
              <a:rPr lang="cs-CZ" sz="2000" dirty="0" smtClean="0"/>
              <a:t>ß</a:t>
            </a:r>
            <a:r>
              <a:rPr lang="de-DE" sz="2000" dirty="0" smtClean="0"/>
              <a:t>e. </a:t>
            </a:r>
            <a:endParaRPr lang="cs-CZ" sz="2000" dirty="0" smtClean="0"/>
          </a:p>
        </p:txBody>
      </p:sp>
      <p:sp>
        <p:nvSpPr>
          <p:cNvPr id="7" name="Ovál 6"/>
          <p:cNvSpPr/>
          <p:nvPr/>
        </p:nvSpPr>
        <p:spPr>
          <a:xfrm>
            <a:off x="1763688" y="1136614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043608" y="2456892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1583668" y="1836313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223628" y="3072445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275172" y="3687998"/>
            <a:ext cx="360040" cy="36004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61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99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8369</TotalTime>
  <Words>272</Words>
  <Application>Microsoft Office PowerPoint</Application>
  <PresentationFormat>Předvádění na obrazovce (4:3)</PresentationFormat>
  <Paragraphs>59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99</cp:revision>
  <dcterms:created xsi:type="dcterms:W3CDTF">2011-05-26T14:17:08Z</dcterms:created>
  <dcterms:modified xsi:type="dcterms:W3CDTF">2011-12-10T21:50:48Z</dcterms:modified>
</cp:coreProperties>
</file>