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VY_32_INOVACE_17_Původ věcí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Původ věcí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VY_32_INOVACE_17_Původ věcí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Původ věcí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E55F65-DEBF-4FE0-BDD7-FE2EEFDC9E6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B5BFF4-F619-4CB3-A5B1-B7B0ADEAF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602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5BFF4-F619-4CB3-A5B1-B7B0ADEAF38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6667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Společně určujeme.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5BFF4-F619-4CB3-A5B1-B7B0ADEAF38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636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Společně určujeme.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5BFF4-F619-4CB3-A5B1-B7B0ADEAF38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7469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doplní chybějící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5BFF4-F619-4CB3-A5B1-B7B0ADEAF38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6138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zařadí.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5BFF4-F619-4CB3-A5B1-B7B0ADEAF38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61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94312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800" dirty="0"/>
              <a:t>Materiál je určený pro žáky 2. ročníku, pro výuku </a:t>
            </a:r>
            <a:r>
              <a:rPr lang="cs-CZ" sz="2800" dirty="0" smtClean="0"/>
              <a:t>prvouky.</a:t>
            </a:r>
            <a:endParaRPr lang="cs-CZ" sz="2800" dirty="0"/>
          </a:p>
          <a:p>
            <a:pPr lvl="0" hangingPunct="0"/>
            <a:r>
              <a:rPr lang="cs-CZ" sz="2800" dirty="0"/>
              <a:t>Prezentace na interaktivní </a:t>
            </a:r>
            <a:r>
              <a:rPr lang="cs-CZ" sz="2800" dirty="0" smtClean="0"/>
              <a:t>tabuli.</a:t>
            </a:r>
            <a:endParaRPr lang="cs-CZ" sz="2800" dirty="0"/>
          </a:p>
          <a:p>
            <a:pPr lvl="0" hangingPunct="0"/>
            <a:r>
              <a:rPr lang="cs-CZ" sz="2800" dirty="0"/>
              <a:t>Pomůcky:  interaktivní pero, </a:t>
            </a:r>
            <a:r>
              <a:rPr lang="cs-CZ" sz="2800" dirty="0" smtClean="0"/>
              <a:t>fixy, karty s obrázky přírodnin, surovin a výrobků</a:t>
            </a:r>
            <a:endParaRPr lang="cs-CZ" sz="2800" dirty="0"/>
          </a:p>
          <a:p>
            <a:pPr lvl="0" hangingPunct="0"/>
            <a:r>
              <a:rPr lang="cs-CZ" sz="2800" dirty="0"/>
              <a:t>Inovace: </a:t>
            </a:r>
            <a:r>
              <a:rPr lang="cs-CZ" sz="2800" dirty="0" smtClean="0"/>
              <a:t>Interaktivní </a:t>
            </a:r>
            <a:r>
              <a:rPr lang="cs-CZ" sz="2800" dirty="0"/>
              <a:t>způsob učení, interaktivní procvičení nového učiva, </a:t>
            </a:r>
            <a:r>
              <a:rPr lang="cs-CZ" sz="2800" dirty="0" smtClean="0"/>
              <a:t>přetahování. </a:t>
            </a:r>
            <a:endParaRPr lang="cs-CZ" sz="2800" dirty="0"/>
          </a:p>
          <a:p>
            <a:pPr lvl="0" hangingPunct="0"/>
            <a:r>
              <a:rPr lang="cs-CZ" sz="2800" dirty="0"/>
              <a:t>Metodické pokyny: </a:t>
            </a:r>
            <a:r>
              <a:rPr lang="cs-CZ" sz="2800" dirty="0"/>
              <a:t>U</a:t>
            </a:r>
            <a:r>
              <a:rPr lang="cs-CZ" sz="2800" dirty="0" smtClean="0"/>
              <a:t>rči </a:t>
            </a:r>
            <a:r>
              <a:rPr lang="cs-CZ" sz="2800" dirty="0" smtClean="0"/>
              <a:t>původ věcí, urči surovinu a výrobek, uvědom si význam práce, význam </a:t>
            </a:r>
            <a:r>
              <a:rPr lang="cs-CZ" sz="2800" dirty="0" smtClean="0"/>
              <a:t>přírody.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Původ věcí.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Většina věcí, které vidíš kolem sebe, má svůj původ v </a:t>
            </a:r>
            <a:r>
              <a:rPr lang="cs-CZ" sz="2800" u="sng" dirty="0" smtClean="0"/>
              <a:t>přírodě.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Na to, aby někdo vyrobil třeba stůl, potřebuje </a:t>
            </a:r>
            <a:r>
              <a:rPr lang="cs-CZ" sz="2800" u="sng" dirty="0" smtClean="0"/>
              <a:t>něco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r>
              <a:rPr lang="cs-CZ" sz="2800" dirty="0" smtClean="0"/>
              <a:t>z čeho ho vyrobí.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Na to, aby maminka upekla koláče, potřebuje </a:t>
            </a:r>
            <a:r>
              <a:rPr lang="cs-CZ" sz="2800" u="sng" dirty="0" smtClean="0"/>
              <a:t>něco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r>
              <a:rPr lang="cs-CZ" sz="2800" dirty="0" smtClean="0"/>
              <a:t>z čeho je upeče.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To </a:t>
            </a:r>
            <a:r>
              <a:rPr lang="cs-CZ" sz="2800" u="sng" dirty="0" smtClean="0"/>
              <a:t>něco</a:t>
            </a:r>
            <a:r>
              <a:rPr lang="cs-CZ" sz="2800" dirty="0" smtClean="0"/>
              <a:t>    =  </a:t>
            </a:r>
            <a:r>
              <a:rPr lang="cs-CZ" sz="2800" u="sng" dirty="0" smtClean="0"/>
              <a:t>surovina.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Postup výroby věcí je tedy : </a:t>
            </a:r>
            <a:br>
              <a:rPr lang="cs-CZ" sz="2800" dirty="0" smtClean="0"/>
            </a:br>
            <a:r>
              <a:rPr lang="cs-CZ" sz="2800" b="1" u="sng" dirty="0" smtClean="0">
                <a:solidFill>
                  <a:srgbClr val="FF0000"/>
                </a:solidFill>
              </a:rPr>
              <a:t>PŘÍRODNINA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                </a:t>
            </a:r>
            <a:r>
              <a:rPr lang="cs-CZ" sz="2800" b="1" u="sng" dirty="0" smtClean="0">
                <a:solidFill>
                  <a:srgbClr val="00B050"/>
                </a:solidFill>
              </a:rPr>
              <a:t>SUROVINA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               </a:t>
            </a:r>
            <a:r>
              <a:rPr lang="cs-CZ" sz="2800" b="1" u="sng" dirty="0" smtClean="0">
                <a:solidFill>
                  <a:srgbClr val="002060"/>
                </a:solidFill>
              </a:rPr>
              <a:t>VÝROBEK</a:t>
            </a:r>
            <a:endParaRPr lang="cs-CZ" sz="2800" b="1" u="sng" dirty="0">
              <a:solidFill>
                <a:srgbClr val="002060"/>
              </a:solidFill>
            </a:endParaRPr>
          </a:p>
        </p:txBody>
      </p:sp>
      <p:sp>
        <p:nvSpPr>
          <p:cNvPr id="4" name="Šipka doprava se zářezem 3"/>
          <p:cNvSpPr/>
          <p:nvPr/>
        </p:nvSpPr>
        <p:spPr>
          <a:xfrm>
            <a:off x="5940152" y="5450001"/>
            <a:ext cx="978408" cy="368029"/>
          </a:xfrm>
          <a:prstGeom prst="notchedRightArrow">
            <a:avLst>
              <a:gd name="adj1" fmla="val 42471"/>
              <a:gd name="adj2" fmla="val 50000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se zářezem 4"/>
          <p:cNvSpPr/>
          <p:nvPr/>
        </p:nvSpPr>
        <p:spPr>
          <a:xfrm>
            <a:off x="2987824" y="5450001"/>
            <a:ext cx="978408" cy="350171"/>
          </a:xfrm>
          <a:prstGeom prst="notched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323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6456834"/>
              </p:ext>
            </p:extLst>
          </p:nvPr>
        </p:nvGraphicFramePr>
        <p:xfrm>
          <a:off x="467544" y="1844824"/>
          <a:ext cx="8219256" cy="47548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43200"/>
                <a:gridCol w="2743200"/>
                <a:gridCol w="273285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Přírodnina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Surovina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Výrobek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8" name="Picture 4" descr="C:\Users\DykovaA\AppData\Local\Microsoft\Windows\Temporary Internet Files\Content.IE5\CP8PFOAR\MP9001784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55807"/>
            <a:ext cx="2376264" cy="188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NXJKU586\MP90026266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02" y="4437112"/>
            <a:ext cx="2404864" cy="202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ykovaA\AppData\Local\Microsoft\Windows\Temporary Internet Files\Content.IE5\CP8PFOAR\MP90040693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771" y="2391156"/>
            <a:ext cx="2448272" cy="1846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ykovaA\AppData\Local\Microsoft\Windows\Temporary Internet Files\Content.IE5\UQJHOVAV\MP90034147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2395170"/>
            <a:ext cx="2448272" cy="1842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ykovaA\AppData\Local\Microsoft\Windows\Temporary Internet Files\Content.IE5\NXJKU586\MP900427836[1].jpg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53551" y="4242028"/>
            <a:ext cx="1858777" cy="23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ykovaA\AppData\Local\Microsoft\Windows\Temporary Internet Files\Content.IE5\CP8PFOAR\MP90043044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308" y="4437112"/>
            <a:ext cx="2561994" cy="186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Původ věcí.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72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7341431"/>
              </p:ext>
            </p:extLst>
          </p:nvPr>
        </p:nvGraphicFramePr>
        <p:xfrm>
          <a:off x="467544" y="1844824"/>
          <a:ext cx="8219256" cy="47548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43200"/>
                <a:gridCol w="2743200"/>
                <a:gridCol w="273285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Přírodnina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Surovina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Výrobek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Původ věcí.</a:t>
            </a:r>
            <a:endParaRPr lang="cs-CZ" dirty="0"/>
          </a:p>
        </p:txBody>
      </p:sp>
      <p:pic>
        <p:nvPicPr>
          <p:cNvPr id="2050" name="Picture 2" descr="C:\Users\DykovaA\AppData\Local\Microsoft\Windows\Temporary Internet Files\Content.IE5\TSYA5CTC\MP90026282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2520280" cy="1680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ykovaA\AppData\Local\Microsoft\Windows\Temporary Internet Files\Content.IE5\TSYA5CTC\MC9001978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92896"/>
            <a:ext cx="273630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ykovaA\AppData\Local\Microsoft\Windows\Temporary Internet Files\Content.IE5\NXJKU586\MC90044177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430332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ykovaA\AppData\Local\Microsoft\Windows\Temporary Internet Files\Content.IE5\CP8PFOAR\MP9004116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92515"/>
            <a:ext cx="2498041" cy="206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ykovaA\AppData\Local\Microsoft\Windows\Temporary Internet Files\Content.IE5\NXJKU586\MC9004119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529" y="4392514"/>
            <a:ext cx="2286677" cy="2169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DykovaA\AppData\Local\Microsoft\Windows\Temporary Internet Files\Content.IE5\UQJHOVAV\MP900313735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646277"/>
            <a:ext cx="2505471" cy="1661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528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8778465"/>
              </p:ext>
            </p:extLst>
          </p:nvPr>
        </p:nvGraphicFramePr>
        <p:xfrm>
          <a:off x="467544" y="1844824"/>
          <a:ext cx="8219256" cy="47548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43200"/>
                <a:gridCol w="2743200"/>
                <a:gridCol w="273285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Přírodnina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Surovina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Výrobek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Původ věcí.</a:t>
            </a:r>
            <a:endParaRPr lang="cs-CZ" dirty="0"/>
          </a:p>
        </p:txBody>
      </p:sp>
      <p:pic>
        <p:nvPicPr>
          <p:cNvPr id="2050" name="Picture 2" descr="C:\Users\DykovaA\AppData\Local\Microsoft\Windows\Temporary Internet Files\Content.IE5\TSYA5CTC\MP90026282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2520280" cy="1680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ykovaA\AppData\Local\Microsoft\Windows\Temporary Internet Files\Content.IE5\UQJHOVAV\MP90038762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708" y="2358543"/>
            <a:ext cx="2597931" cy="185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ykovaA\AppData\Local\Microsoft\Windows\Temporary Internet Files\Content.IE5\NXJKU586\MP9004089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581128"/>
            <a:ext cx="250547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045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3294140"/>
              </p:ext>
            </p:extLst>
          </p:nvPr>
        </p:nvGraphicFramePr>
        <p:xfrm>
          <a:off x="467544" y="1844824"/>
          <a:ext cx="8219256" cy="23774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43200"/>
                <a:gridCol w="2743200"/>
                <a:gridCol w="273285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Přírodnina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Surovina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Výrobek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Původ věcí – zařaď kartičky.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62383" y="4508742"/>
            <a:ext cx="2232248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aječná omeleta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19872" y="4508742"/>
            <a:ext cx="2232248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sýr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62383" y="6077869"/>
            <a:ext cx="2232248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řízek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63208" y="6077869"/>
            <a:ext cx="2232248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mléko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28434" y="5320333"/>
            <a:ext cx="2232248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maso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62383" y="5286378"/>
            <a:ext cx="2232248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vejce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45380" y="6077869"/>
            <a:ext cx="2232248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ovce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63208" y="5286378"/>
            <a:ext cx="2232248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prase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263208" y="4508742"/>
            <a:ext cx="2232248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slepice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54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187</Words>
  <Application>Microsoft Office PowerPoint</Application>
  <PresentationFormat>Předvádění na obrazovce (4:3)</PresentationFormat>
  <Paragraphs>87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Původ věcí.</vt:lpstr>
      <vt:lpstr>Původ věcí.</vt:lpstr>
      <vt:lpstr>Původ věcí.</vt:lpstr>
      <vt:lpstr>Původ věcí.</vt:lpstr>
      <vt:lpstr>Původ věcí – zařaď kartičky.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17</cp:revision>
  <dcterms:created xsi:type="dcterms:W3CDTF">2011-08-21T15:31:45Z</dcterms:created>
  <dcterms:modified xsi:type="dcterms:W3CDTF">2012-03-12T05:40:28Z</dcterms:modified>
</cp:coreProperties>
</file>