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84" r:id="rId3"/>
    <p:sldId id="256" r:id="rId4"/>
    <p:sldId id="283" r:id="rId5"/>
    <p:sldId id="257" r:id="rId6"/>
    <p:sldId id="260" r:id="rId7"/>
    <p:sldId id="261" r:id="rId8"/>
    <p:sldId id="258" r:id="rId9"/>
    <p:sldId id="259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6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CCD6"/>
    <a:srgbClr val="A5C7E3"/>
    <a:srgbClr val="FFFF66"/>
    <a:srgbClr val="383F70"/>
    <a:srgbClr val="E8FCFC"/>
    <a:srgbClr val="D4F9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87" autoAdjust="0"/>
    <p:restoredTop sz="94671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84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6A5D6-BA3A-4018-9C6E-4EC54581BD1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42D4F-AD09-44FA-8A49-11C6996C4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539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1AF3A-E1E5-4838-8466-D615707B2E06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A5FE-FE68-4F6E-B61C-47A59B1B46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36772-428E-47B4-8577-5940610AD1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447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A5FE-FE68-4F6E-B61C-47A59B1B46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36772-428E-47B4-8577-5940610AD1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650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A5FE-FE68-4F6E-B61C-47A59B1B46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36772-428E-47B4-8577-5940610AD1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37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A5FE-FE68-4F6E-B61C-47A59B1B46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36772-428E-47B4-8577-5940610AD1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89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A5FE-FE68-4F6E-B61C-47A59B1B46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36772-428E-47B4-8577-5940610AD1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256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A5FE-FE68-4F6E-B61C-47A59B1B46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36772-428E-47B4-8577-5940610AD1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973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A5FE-FE68-4F6E-B61C-47A59B1B46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36772-428E-47B4-8577-5940610AD1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74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A5FE-FE68-4F6E-B61C-47A59B1B46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36772-428E-47B4-8577-5940610AD1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35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A5FE-FE68-4F6E-B61C-47A59B1B46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36772-428E-47B4-8577-5940610AD1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47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A5FE-FE68-4F6E-B61C-47A59B1B46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36772-428E-47B4-8577-5940610AD1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478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A5FE-FE68-4F6E-B61C-47A59B1B46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36772-428E-47B4-8577-5940610AD1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277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298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3195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8930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5560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2528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2221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7535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7707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2940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3824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118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9A5FE-FE68-4F6E-B61C-47A59B1B46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36772-428E-47B4-8577-5940610AD1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777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375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gif"/><Relationship Id="rId4" Type="http://schemas.openxmlformats.org/officeDocument/2006/relationships/hyperlink" Target="http://www.1zsklasterec.cz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slide" Target="slide27.xml"/><Relationship Id="rId18" Type="http://schemas.openxmlformats.org/officeDocument/2006/relationships/slide" Target="slide7.xml"/><Relationship Id="rId26" Type="http://schemas.openxmlformats.org/officeDocument/2006/relationships/slide" Target="slide5.xml"/><Relationship Id="rId3" Type="http://schemas.openxmlformats.org/officeDocument/2006/relationships/slide" Target="slide28.xml"/><Relationship Id="rId21" Type="http://schemas.openxmlformats.org/officeDocument/2006/relationships/slide" Target="slide25.xml"/><Relationship Id="rId7" Type="http://schemas.openxmlformats.org/officeDocument/2006/relationships/image" Target="../media/image5.png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24.xml"/><Relationship Id="rId2" Type="http://schemas.openxmlformats.org/officeDocument/2006/relationships/slide" Target="slide10.xml"/><Relationship Id="rId16" Type="http://schemas.openxmlformats.org/officeDocument/2006/relationships/slide" Target="slide20.xml"/><Relationship Id="rId20" Type="http://schemas.openxmlformats.org/officeDocument/2006/relationships/slide" Target="slide19.xml"/><Relationship Id="rId29" Type="http://schemas.openxmlformats.org/officeDocument/2006/relationships/slide" Target="slide2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6.xml"/><Relationship Id="rId11" Type="http://schemas.openxmlformats.org/officeDocument/2006/relationships/image" Target="../media/image6.png"/><Relationship Id="rId24" Type="http://schemas.openxmlformats.org/officeDocument/2006/relationships/slide" Target="slide18.xml"/><Relationship Id="rId5" Type="http://schemas.openxmlformats.org/officeDocument/2006/relationships/slide" Target="slide22.xml"/><Relationship Id="rId15" Type="http://schemas.openxmlformats.org/officeDocument/2006/relationships/slide" Target="slide14.xml"/><Relationship Id="rId23" Type="http://schemas.openxmlformats.org/officeDocument/2006/relationships/slide" Target="slide12.xml"/><Relationship Id="rId28" Type="http://schemas.openxmlformats.org/officeDocument/2006/relationships/slide" Target="slide17.xml"/><Relationship Id="rId10" Type="http://schemas.openxmlformats.org/officeDocument/2006/relationships/slide" Target="slide15.xml"/><Relationship Id="rId19" Type="http://schemas.openxmlformats.org/officeDocument/2006/relationships/slide" Target="slide13.xml"/><Relationship Id="rId4" Type="http://schemas.openxmlformats.org/officeDocument/2006/relationships/image" Target="../media/image4.png"/><Relationship Id="rId9" Type="http://schemas.openxmlformats.org/officeDocument/2006/relationships/slide" Target="slide9.xml"/><Relationship Id="rId14" Type="http://schemas.openxmlformats.org/officeDocument/2006/relationships/slide" Target="slide8.xml"/><Relationship Id="rId22" Type="http://schemas.openxmlformats.org/officeDocument/2006/relationships/slide" Target="slide6.xml"/><Relationship Id="rId27" Type="http://schemas.openxmlformats.org/officeDocument/2006/relationships/slide" Target="slide1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audio2.wav"/><Relationship Id="rId7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5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2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50.png"/><Relationship Id="rId4" Type="http://schemas.openxmlformats.org/officeDocument/2006/relationships/slide" Target="slide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7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8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" Target="slide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audio1.wav"/><Relationship Id="rId7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28.png"/><Relationship Id="rId9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31.png"/><Relationship Id="rId9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33.png"/><Relationship Id="rId9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35.png"/><Relationship Id="rId9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37.png"/><Relationship Id="rId9" Type="http://schemas.openxmlformats.org/officeDocument/2006/relationships/image" Target="../media/image3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4.xml"/><Relationship Id="rId4" Type="http://schemas.openxmlformats.org/officeDocument/2006/relationships/image" Target="../media/image39.png"/><Relationship Id="rId9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dumy.cz/materialy/prehled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11560" y="1268760"/>
            <a:ext cx="7772400" cy="2115666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Denisa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Trubirohová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VY_32_INOVACE_17_41_ Racionální čísla-zábavné počítání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827584" y="3573016"/>
            <a:ext cx="7344816" cy="2016224"/>
          </a:xfrm>
        </p:spPr>
        <p:txBody>
          <a:bodyPr>
            <a:noAutofit/>
          </a:bodyPr>
          <a:lstStyle/>
          <a:p>
            <a:pPr algn="l"/>
            <a:r>
              <a:rPr lang="cs-CZ" sz="2600" b="1" dirty="0" smtClean="0"/>
              <a:t>Anotace: </a:t>
            </a:r>
            <a:r>
              <a:rPr lang="cs-CZ" sz="2600" dirty="0" smtClean="0"/>
              <a:t>Prezentace pro  7. ročník. K interaktivnímu a zábavnému procvičení matematických operací s číselnými obory, které žáci znají. Prezentace je zařazena jako odlehčující hodina např. před některými prázdninami.</a:t>
            </a:r>
            <a:endParaRPr lang="cs-CZ" sz="2600" dirty="0"/>
          </a:p>
          <a:p>
            <a:pPr algn="l"/>
            <a:endParaRPr lang="cs-CZ" sz="2600" dirty="0"/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805264"/>
            <a:ext cx="4464496" cy="792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Obrázek 8" descr="logo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332656"/>
            <a:ext cx="792088" cy="8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5492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abinet\AppData\Local\Microsoft\Windows\Temporary Internet Files\Content.IE5\GSJ3FWS7\MP90040492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-171400"/>
            <a:ext cx="7411582" cy="459984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2142" y="4509120"/>
            <a:ext cx="7772400" cy="1470025"/>
          </a:xfrm>
        </p:spPr>
        <p:txBody>
          <a:bodyPr>
            <a:noAutofit/>
          </a:bodyPr>
          <a:lstStyle/>
          <a:p>
            <a:r>
              <a:rPr lang="cs-CZ" sz="9600" dirty="0" smtClean="0">
                <a:latin typeface="Algerian" pitchFamily="82" charset="0"/>
              </a:rPr>
              <a:t>KOLIK VYHRAJEŠ</a:t>
            </a:r>
            <a:endParaRPr lang="cs-CZ" sz="9600" dirty="0"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43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976664"/>
          </a:xfrm>
        </p:spPr>
        <p:txBody>
          <a:bodyPr>
            <a:noAutofit/>
          </a:bodyPr>
          <a:lstStyle/>
          <a:p>
            <a:r>
              <a:rPr lang="cs-CZ" sz="1700" dirty="0" smtClean="0"/>
              <a:t>žáci jsou rozděleni do dvou a více skupin (podle počtu žáků ve třídě)</a:t>
            </a:r>
          </a:p>
          <a:p>
            <a:r>
              <a:rPr lang="cs-CZ" sz="1700" dirty="0" smtClean="0"/>
              <a:t>žáci si vybírají otázky z příslušného číselného oboru (sloupce) a políčko s číselnou hodnotou otázky</a:t>
            </a:r>
          </a:p>
          <a:p>
            <a:r>
              <a:rPr lang="cs-CZ" sz="1700" dirty="0" smtClean="0"/>
              <a:t>po kliknutí na obdélníček </a:t>
            </a:r>
            <a:r>
              <a:rPr lang="cs-CZ" sz="1700" dirty="0" smtClean="0"/>
              <a:t>(ne na číslo) se </a:t>
            </a:r>
            <a:r>
              <a:rPr lang="cs-CZ" sz="1700" dirty="0" smtClean="0"/>
              <a:t>přesuneme na stránku, kde je otázka </a:t>
            </a:r>
          </a:p>
          <a:p>
            <a:r>
              <a:rPr lang="cs-CZ" sz="1700" dirty="0" smtClean="0"/>
              <a:t>při správné odpovědi se klikne na smajlíka, odpověď se zobrazí, při špatné odpovědi se klikne na příklad, objeví se mračící se smajlík</a:t>
            </a:r>
            <a:endParaRPr lang="cs-CZ" sz="1700" dirty="0"/>
          </a:p>
          <a:p>
            <a:r>
              <a:rPr lang="cs-CZ" sz="1700" dirty="0" smtClean="0"/>
              <a:t>při špatné odpovědi je možno kliknout na šklebícího se smajlíka a objeví se výsledek</a:t>
            </a:r>
          </a:p>
          <a:p>
            <a:r>
              <a:rPr lang="cs-CZ" sz="1700" dirty="0" smtClean="0"/>
              <a:t>za správnou odpověď získá skupina příslušnou bodovou hodnotu</a:t>
            </a:r>
          </a:p>
          <a:p>
            <a:r>
              <a:rPr lang="cs-CZ" sz="1700" dirty="0" smtClean="0"/>
              <a:t>při chybné odpovědi, záleží na vyučujícím, buď se odečítá hodnota otázky nebo se nehodnotí</a:t>
            </a:r>
          </a:p>
          <a:p>
            <a:r>
              <a:rPr lang="cs-CZ" sz="1700" dirty="0" smtClean="0"/>
              <a:t>skupiny se v odpovědích střídají, odpoví-li chybně má možnost odpovědět druhá skupina</a:t>
            </a:r>
          </a:p>
          <a:p>
            <a:r>
              <a:rPr lang="cs-CZ" sz="1700" dirty="0" smtClean="0"/>
              <a:t>po zodpovězení úlohy se vrátíme na začátek kliknutím na šipku, poté klikneme na číslo dané úlohy a přihrádka se zodpovězenou úlohou zmizí</a:t>
            </a:r>
          </a:p>
          <a:p>
            <a:r>
              <a:rPr lang="cs-CZ" sz="1700" dirty="0" smtClean="0"/>
              <a:t>na každou úlohu mají žáci určitý čas, v mém případě je na většinu příkladů 1 minuta (samozřejmě záleží na obtížnosti úlohy a možnostech žáků) – mám u sebe stopky</a:t>
            </a:r>
          </a:p>
          <a:p>
            <a:r>
              <a:rPr lang="cs-CZ" sz="1700" dirty="0" smtClean="0"/>
              <a:t>získané body se zapisují třeba na tabuli</a:t>
            </a:r>
          </a:p>
          <a:p>
            <a:r>
              <a:rPr lang="cs-CZ" sz="1700" dirty="0" smtClean="0"/>
              <a:t>pravidla je možno pozměnit podle potřeb vyučujícího</a:t>
            </a:r>
          </a:p>
          <a:p>
            <a:r>
              <a:rPr lang="cs-CZ" sz="1700" dirty="0" smtClean="0"/>
              <a:t>doporučuji si vytisknout úvodní stránku hry a k úlohám dopsat výsledky, je pak možno sledovat práci žáků a hlídat daný čas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/>
              <a:t>Práce s prezentací:</a:t>
            </a:r>
          </a:p>
        </p:txBody>
      </p:sp>
    </p:spTree>
    <p:extLst>
      <p:ext uri="{BB962C8B-B14F-4D97-AF65-F5344CB8AC3E}">
        <p14:creationId xmlns:p14="http://schemas.microsoft.com/office/powerpoint/2010/main" val="3492319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323526" y="100241"/>
            <a:ext cx="1908213" cy="667644"/>
            <a:chOff x="323526" y="100241"/>
            <a:chExt cx="1908213" cy="667644"/>
          </a:xfrm>
        </p:grpSpPr>
        <p:sp>
          <p:nvSpPr>
            <p:cNvPr id="6" name="Ovál 5"/>
            <p:cNvSpPr/>
            <p:nvPr/>
          </p:nvSpPr>
          <p:spPr>
            <a:xfrm>
              <a:off x="323526" y="100241"/>
              <a:ext cx="1908213" cy="667644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629560" y="118465"/>
              <a:ext cx="1296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>
                  <a:latin typeface="Franklin Gothic Heavy" pitchFamily="34" charset="0"/>
                </a:rPr>
                <a:t>přirozená čísla</a:t>
              </a:r>
              <a:endParaRPr lang="cs-CZ" dirty="0">
                <a:latin typeface="Franklin Gothic Heavy" pitchFamily="34" charset="0"/>
              </a:endParaRPr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2433344" y="100241"/>
            <a:ext cx="1908213" cy="667644"/>
            <a:chOff x="2433344" y="100241"/>
            <a:chExt cx="1908213" cy="667644"/>
          </a:xfrm>
        </p:grpSpPr>
        <p:sp>
          <p:nvSpPr>
            <p:cNvPr id="49" name="Ovál 48"/>
            <p:cNvSpPr/>
            <p:nvPr/>
          </p:nvSpPr>
          <p:spPr>
            <a:xfrm>
              <a:off x="2433344" y="100241"/>
              <a:ext cx="1908213" cy="667644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2803653" y="106035"/>
              <a:ext cx="1296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>
                  <a:latin typeface="Franklin Gothic Heavy" pitchFamily="34" charset="0"/>
                </a:rPr>
                <a:t>desetinná čísla</a:t>
              </a:r>
              <a:endParaRPr lang="cs-CZ" dirty="0">
                <a:latin typeface="Franklin Gothic Heavy" pitchFamily="34" charset="0"/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712883" y="100241"/>
            <a:ext cx="1908213" cy="667644"/>
            <a:chOff x="4712883" y="100241"/>
            <a:chExt cx="1908213" cy="667644"/>
          </a:xfrm>
        </p:grpSpPr>
        <p:sp>
          <p:nvSpPr>
            <p:cNvPr id="50" name="Ovál 49"/>
            <p:cNvSpPr/>
            <p:nvPr/>
          </p:nvSpPr>
          <p:spPr>
            <a:xfrm>
              <a:off x="4712883" y="100241"/>
              <a:ext cx="1908213" cy="667644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064158" y="219468"/>
              <a:ext cx="12961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>
                  <a:latin typeface="Franklin Gothic Heavy" pitchFamily="34" charset="0"/>
                </a:rPr>
                <a:t>celá čísla</a:t>
              </a:r>
              <a:endParaRPr lang="cs-CZ" dirty="0">
                <a:latin typeface="Franklin Gothic Heavy" pitchFamily="34" charset="0"/>
              </a:endParaRPr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6897640" y="70312"/>
            <a:ext cx="1908213" cy="667644"/>
            <a:chOff x="6897640" y="70312"/>
            <a:chExt cx="1908213" cy="667644"/>
          </a:xfrm>
        </p:grpSpPr>
        <p:sp>
          <p:nvSpPr>
            <p:cNvPr id="51" name="Ovál 50"/>
            <p:cNvSpPr/>
            <p:nvPr/>
          </p:nvSpPr>
          <p:spPr>
            <a:xfrm>
              <a:off x="6897640" y="70312"/>
              <a:ext cx="1908213" cy="667644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7203674" y="203584"/>
              <a:ext cx="12961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>
                  <a:latin typeface="Franklin Gothic Heavy" pitchFamily="34" charset="0"/>
                </a:rPr>
                <a:t>zlomky</a:t>
              </a:r>
              <a:endParaRPr lang="cs-CZ" dirty="0">
                <a:latin typeface="Franklin Gothic Heavy" pitchFamily="34" charset="0"/>
              </a:endParaRPr>
            </a:p>
          </p:txBody>
        </p:sp>
      </p:grpSp>
      <p:grpSp>
        <p:nvGrpSpPr>
          <p:cNvPr id="2078" name="Skupina 2077"/>
          <p:cNvGrpSpPr/>
          <p:nvPr/>
        </p:nvGrpSpPr>
        <p:grpSpPr>
          <a:xfrm>
            <a:off x="220679" y="970176"/>
            <a:ext cx="2016224" cy="576064"/>
            <a:chOff x="220679" y="970176"/>
            <a:chExt cx="2016224" cy="576064"/>
          </a:xfrm>
        </p:grpSpPr>
        <p:sp>
          <p:nvSpPr>
            <p:cNvPr id="4" name="Obdélník 3">
              <a:hlinkClick r:id="rId2" action="ppaction://hlinksldjump"/>
            </p:cNvPr>
            <p:cNvSpPr/>
            <p:nvPr/>
          </p:nvSpPr>
          <p:spPr>
            <a:xfrm>
              <a:off x="220679" y="970176"/>
              <a:ext cx="2016224" cy="57606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917592" y="1013781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600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60" name="Skupina 2059"/>
          <p:cNvGrpSpPr/>
          <p:nvPr/>
        </p:nvGrpSpPr>
        <p:grpSpPr>
          <a:xfrm>
            <a:off x="6920598" y="942990"/>
            <a:ext cx="2036763" cy="603250"/>
            <a:chOff x="6920598" y="942990"/>
            <a:chExt cx="2036763" cy="603250"/>
          </a:xfrm>
        </p:grpSpPr>
        <p:pic>
          <p:nvPicPr>
            <p:cNvPr id="2050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0598" y="942990"/>
              <a:ext cx="2036763" cy="603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1" name="TextovéPole 60"/>
            <p:cNvSpPr txBox="1"/>
            <p:nvPr/>
          </p:nvSpPr>
          <p:spPr>
            <a:xfrm>
              <a:off x="7491706" y="1009925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600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66" name="Skupina 2065"/>
          <p:cNvGrpSpPr/>
          <p:nvPr/>
        </p:nvGrpSpPr>
        <p:grpSpPr>
          <a:xfrm>
            <a:off x="4699927" y="942990"/>
            <a:ext cx="2036763" cy="603250"/>
            <a:chOff x="4699927" y="942990"/>
            <a:chExt cx="2036763" cy="603250"/>
          </a:xfrm>
        </p:grpSpPr>
        <p:pic>
          <p:nvPicPr>
            <p:cNvPr id="2051" name="Picture 3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9927" y="942990"/>
              <a:ext cx="2036763" cy="603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2" name="TextovéPole 61"/>
            <p:cNvSpPr txBox="1"/>
            <p:nvPr/>
          </p:nvSpPr>
          <p:spPr>
            <a:xfrm>
              <a:off x="5352190" y="1013782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600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67" name="Skupina 2066"/>
          <p:cNvGrpSpPr/>
          <p:nvPr/>
        </p:nvGrpSpPr>
        <p:grpSpPr>
          <a:xfrm>
            <a:off x="2399543" y="942990"/>
            <a:ext cx="2036763" cy="603250"/>
            <a:chOff x="2399543" y="942990"/>
            <a:chExt cx="2036763" cy="603250"/>
          </a:xfrm>
        </p:grpSpPr>
        <p:pic>
          <p:nvPicPr>
            <p:cNvPr id="2052" name="Picture 4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7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colorTemperature colorTemp="8875"/>
                      </a14:imgEffect>
                      <a14:imgEffect>
                        <a14:saturation sat="33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9543" y="942990"/>
              <a:ext cx="2036763" cy="6032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TextovéPole 62"/>
            <p:cNvSpPr txBox="1"/>
            <p:nvPr/>
          </p:nvSpPr>
          <p:spPr>
            <a:xfrm>
              <a:off x="3091685" y="1027375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600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77" name="Skupina 2076"/>
          <p:cNvGrpSpPr/>
          <p:nvPr/>
        </p:nvGrpSpPr>
        <p:grpSpPr>
          <a:xfrm>
            <a:off x="220679" y="1908494"/>
            <a:ext cx="2016224" cy="576064"/>
            <a:chOff x="220679" y="1908494"/>
            <a:chExt cx="2016224" cy="576064"/>
          </a:xfrm>
        </p:grpSpPr>
        <p:sp>
          <p:nvSpPr>
            <p:cNvPr id="15" name="Obdélník 14">
              <a:hlinkClick r:id="rId9" action="ppaction://hlinksldjump"/>
            </p:cNvPr>
            <p:cNvSpPr/>
            <p:nvPr/>
          </p:nvSpPr>
          <p:spPr>
            <a:xfrm>
              <a:off x="220679" y="1908494"/>
              <a:ext cx="2016224" cy="57606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4" name="TextovéPole 63"/>
            <p:cNvSpPr txBox="1"/>
            <p:nvPr/>
          </p:nvSpPr>
          <p:spPr>
            <a:xfrm>
              <a:off x="917592" y="1979286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Franklin Gothic Heavy" pitchFamily="34" charset="0"/>
                </a:rPr>
                <a:t>5</a:t>
              </a:r>
              <a:r>
                <a:rPr lang="cs-CZ" sz="2400" dirty="0" smtClean="0">
                  <a:latin typeface="Franklin Gothic Heavy" pitchFamily="34" charset="0"/>
                </a:rPr>
                <a:t>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68" name="Skupina 2067"/>
          <p:cNvGrpSpPr/>
          <p:nvPr/>
        </p:nvGrpSpPr>
        <p:grpSpPr>
          <a:xfrm>
            <a:off x="2433344" y="1908494"/>
            <a:ext cx="2036763" cy="603250"/>
            <a:chOff x="2433344" y="1908494"/>
            <a:chExt cx="2036763" cy="603250"/>
          </a:xfrm>
        </p:grpSpPr>
        <p:pic>
          <p:nvPicPr>
            <p:cNvPr id="18" name="Picture 4">
              <a:hlinkClick r:id="rId10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1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3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344" y="1908494"/>
              <a:ext cx="2036763" cy="60325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</p:pic>
        <p:sp>
          <p:nvSpPr>
            <p:cNvPr id="65" name="TextovéPole 64"/>
            <p:cNvSpPr txBox="1"/>
            <p:nvPr/>
          </p:nvSpPr>
          <p:spPr>
            <a:xfrm>
              <a:off x="3091685" y="1965693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Franklin Gothic Heavy" pitchFamily="34" charset="0"/>
                </a:rPr>
                <a:t>5</a:t>
              </a:r>
              <a:r>
                <a:rPr lang="cs-CZ" sz="2400" dirty="0" smtClean="0">
                  <a:latin typeface="Franklin Gothic Heavy" pitchFamily="34" charset="0"/>
                </a:rPr>
                <a:t>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65" name="Skupina 2064"/>
          <p:cNvGrpSpPr/>
          <p:nvPr/>
        </p:nvGrpSpPr>
        <p:grpSpPr>
          <a:xfrm>
            <a:off x="4712883" y="1908494"/>
            <a:ext cx="2036763" cy="603250"/>
            <a:chOff x="4712883" y="1908494"/>
            <a:chExt cx="2036763" cy="603250"/>
          </a:xfrm>
        </p:grpSpPr>
        <p:pic>
          <p:nvPicPr>
            <p:cNvPr id="39" name="Picture 3">
              <a:hlinkClick r:id="rId1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2883" y="1908494"/>
              <a:ext cx="2036763" cy="603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6" name="TextovéPole 65"/>
            <p:cNvSpPr txBox="1"/>
            <p:nvPr/>
          </p:nvSpPr>
          <p:spPr>
            <a:xfrm>
              <a:off x="5352190" y="1965692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Franklin Gothic Heavy" pitchFamily="34" charset="0"/>
                </a:rPr>
                <a:t>5</a:t>
              </a:r>
              <a:r>
                <a:rPr lang="cs-CZ" sz="2400" dirty="0" smtClean="0">
                  <a:latin typeface="Franklin Gothic Heavy" pitchFamily="34" charset="0"/>
                </a:rPr>
                <a:t>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59" name="Skupina 2058"/>
          <p:cNvGrpSpPr/>
          <p:nvPr/>
        </p:nvGrpSpPr>
        <p:grpSpPr>
          <a:xfrm>
            <a:off x="6927068" y="1841581"/>
            <a:ext cx="2036763" cy="603250"/>
            <a:chOff x="6927068" y="1841581"/>
            <a:chExt cx="2036763" cy="603250"/>
          </a:xfrm>
        </p:grpSpPr>
        <p:pic>
          <p:nvPicPr>
            <p:cNvPr id="16" name="Picture 2">
              <a:hlinkClick r:id="rId1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7068" y="1841581"/>
              <a:ext cx="2036763" cy="603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7" name="TextovéPole 66"/>
            <p:cNvSpPr txBox="1"/>
            <p:nvPr/>
          </p:nvSpPr>
          <p:spPr>
            <a:xfrm>
              <a:off x="7506514" y="1886050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Franklin Gothic Heavy" pitchFamily="34" charset="0"/>
                </a:rPr>
                <a:t>5</a:t>
              </a:r>
              <a:r>
                <a:rPr lang="cs-CZ" sz="2400" dirty="0" smtClean="0">
                  <a:latin typeface="Franklin Gothic Heavy" pitchFamily="34" charset="0"/>
                </a:rPr>
                <a:t>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76" name="Skupina 2075"/>
          <p:cNvGrpSpPr/>
          <p:nvPr/>
        </p:nvGrpSpPr>
        <p:grpSpPr>
          <a:xfrm>
            <a:off x="237142" y="2792029"/>
            <a:ext cx="2016224" cy="576064"/>
            <a:chOff x="237142" y="2792029"/>
            <a:chExt cx="2016224" cy="576064"/>
          </a:xfrm>
        </p:grpSpPr>
        <p:sp>
          <p:nvSpPr>
            <p:cNvPr id="31" name="Obdélník 30">
              <a:hlinkClick r:id="rId14" action="ppaction://hlinksldjump"/>
            </p:cNvPr>
            <p:cNvSpPr/>
            <p:nvPr/>
          </p:nvSpPr>
          <p:spPr>
            <a:xfrm>
              <a:off x="237142" y="2792029"/>
              <a:ext cx="2016224" cy="57606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TextovéPole 67"/>
            <p:cNvSpPr txBox="1"/>
            <p:nvPr/>
          </p:nvSpPr>
          <p:spPr>
            <a:xfrm>
              <a:off x="882130" y="2835635"/>
              <a:ext cx="100762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400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69" name="Skupina 2068"/>
          <p:cNvGrpSpPr/>
          <p:nvPr/>
        </p:nvGrpSpPr>
        <p:grpSpPr>
          <a:xfrm>
            <a:off x="2426041" y="2792029"/>
            <a:ext cx="2036763" cy="603250"/>
            <a:chOff x="2426041" y="2792029"/>
            <a:chExt cx="2036763" cy="603250"/>
          </a:xfrm>
        </p:grpSpPr>
        <p:pic>
          <p:nvPicPr>
            <p:cNvPr id="34" name="Picture 4">
              <a:hlinkClick r:id="rId1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6041" y="2792029"/>
              <a:ext cx="2036763" cy="603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9" name="TextovéPole 68"/>
            <p:cNvSpPr txBox="1"/>
            <p:nvPr/>
          </p:nvSpPr>
          <p:spPr>
            <a:xfrm>
              <a:off x="3007948" y="2862821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400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64" name="Skupina 2063"/>
          <p:cNvGrpSpPr/>
          <p:nvPr/>
        </p:nvGrpSpPr>
        <p:grpSpPr>
          <a:xfrm>
            <a:off x="4697595" y="2792029"/>
            <a:ext cx="2036763" cy="603250"/>
            <a:chOff x="4712883" y="2785437"/>
            <a:chExt cx="2036763" cy="603250"/>
          </a:xfrm>
        </p:grpSpPr>
        <p:pic>
          <p:nvPicPr>
            <p:cNvPr id="43" name="Picture 3">
              <a:hlinkClick r:id="rId1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2883" y="2785437"/>
              <a:ext cx="2036763" cy="603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0" name="TextovéPole 69"/>
            <p:cNvSpPr txBox="1"/>
            <p:nvPr/>
          </p:nvSpPr>
          <p:spPr>
            <a:xfrm>
              <a:off x="5312451" y="2862821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400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49" name="Skupina 2048"/>
          <p:cNvGrpSpPr/>
          <p:nvPr/>
        </p:nvGrpSpPr>
        <p:grpSpPr>
          <a:xfrm>
            <a:off x="6920597" y="2764843"/>
            <a:ext cx="2036763" cy="603250"/>
            <a:chOff x="6920597" y="2764843"/>
            <a:chExt cx="2036763" cy="603250"/>
          </a:xfrm>
        </p:grpSpPr>
        <p:pic>
          <p:nvPicPr>
            <p:cNvPr id="32" name="Picture 2">
              <a:hlinkClick r:id="rId17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0597" y="2764843"/>
              <a:ext cx="2036763" cy="603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1" name="TextovéPole 70"/>
            <p:cNvSpPr txBox="1"/>
            <p:nvPr/>
          </p:nvSpPr>
          <p:spPr>
            <a:xfrm>
              <a:off x="7441393" y="2798763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400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75" name="Skupina 2074"/>
          <p:cNvGrpSpPr/>
          <p:nvPr/>
        </p:nvGrpSpPr>
        <p:grpSpPr>
          <a:xfrm>
            <a:off x="220679" y="3717032"/>
            <a:ext cx="2016224" cy="576064"/>
            <a:chOff x="220679" y="3717032"/>
            <a:chExt cx="2016224" cy="576064"/>
          </a:xfrm>
        </p:grpSpPr>
        <p:sp>
          <p:nvSpPr>
            <p:cNvPr id="27" name="Obdélník 26">
              <a:hlinkClick r:id="rId18" action="ppaction://hlinksldjump"/>
            </p:cNvPr>
            <p:cNvSpPr/>
            <p:nvPr/>
          </p:nvSpPr>
          <p:spPr>
            <a:xfrm>
              <a:off x="220679" y="3717032"/>
              <a:ext cx="2016224" cy="57606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2" name="TextovéPole 71"/>
            <p:cNvSpPr txBox="1"/>
            <p:nvPr/>
          </p:nvSpPr>
          <p:spPr>
            <a:xfrm>
              <a:off x="882130" y="3743046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300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70" name="Skupina 2069"/>
          <p:cNvGrpSpPr/>
          <p:nvPr/>
        </p:nvGrpSpPr>
        <p:grpSpPr>
          <a:xfrm>
            <a:off x="2417739" y="3717032"/>
            <a:ext cx="2036763" cy="603250"/>
            <a:chOff x="2417739" y="3717032"/>
            <a:chExt cx="2036763" cy="603250"/>
          </a:xfrm>
        </p:grpSpPr>
        <p:pic>
          <p:nvPicPr>
            <p:cNvPr id="30" name="Picture 4">
              <a:hlinkClick r:id="rId19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7739" y="3717032"/>
              <a:ext cx="2036763" cy="603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3" name="TextovéPole 72"/>
            <p:cNvSpPr txBox="1"/>
            <p:nvPr/>
          </p:nvSpPr>
          <p:spPr>
            <a:xfrm>
              <a:off x="3009836" y="3774231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300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63" name="Skupina 2062"/>
          <p:cNvGrpSpPr/>
          <p:nvPr/>
        </p:nvGrpSpPr>
        <p:grpSpPr>
          <a:xfrm>
            <a:off x="4705388" y="3708845"/>
            <a:ext cx="2036763" cy="603250"/>
            <a:chOff x="4693849" y="3710440"/>
            <a:chExt cx="2036763" cy="603250"/>
          </a:xfrm>
        </p:grpSpPr>
        <p:pic>
          <p:nvPicPr>
            <p:cNvPr id="42" name="Picture 3">
              <a:hlinkClick r:id="rId20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3849" y="3710440"/>
              <a:ext cx="2036763" cy="603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4" name="TextovéPole 73"/>
            <p:cNvSpPr txBox="1"/>
            <p:nvPr/>
          </p:nvSpPr>
          <p:spPr>
            <a:xfrm>
              <a:off x="5227208" y="3774230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300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48" name="Skupina 2047"/>
          <p:cNvGrpSpPr/>
          <p:nvPr/>
        </p:nvGrpSpPr>
        <p:grpSpPr>
          <a:xfrm>
            <a:off x="6908034" y="3703439"/>
            <a:ext cx="2036763" cy="603250"/>
            <a:chOff x="6908034" y="3703439"/>
            <a:chExt cx="2036763" cy="603250"/>
          </a:xfrm>
        </p:grpSpPr>
        <p:pic>
          <p:nvPicPr>
            <p:cNvPr id="28" name="Picture 2">
              <a:hlinkClick r:id="rId21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08034" y="3703439"/>
              <a:ext cx="2036763" cy="603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5" name="TextovéPole 74"/>
            <p:cNvSpPr txBox="1"/>
            <p:nvPr/>
          </p:nvSpPr>
          <p:spPr>
            <a:xfrm>
              <a:off x="7441393" y="3713548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300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74" name="Skupina 2073"/>
          <p:cNvGrpSpPr/>
          <p:nvPr/>
        </p:nvGrpSpPr>
        <p:grpSpPr>
          <a:xfrm>
            <a:off x="215517" y="4653136"/>
            <a:ext cx="2016224" cy="576064"/>
            <a:chOff x="215517" y="4653136"/>
            <a:chExt cx="2016224" cy="576064"/>
          </a:xfrm>
        </p:grpSpPr>
        <p:sp>
          <p:nvSpPr>
            <p:cNvPr id="23" name="Obdélník 22">
              <a:hlinkClick r:id="rId22" action="ppaction://hlinksldjump"/>
            </p:cNvPr>
            <p:cNvSpPr/>
            <p:nvPr/>
          </p:nvSpPr>
          <p:spPr>
            <a:xfrm>
              <a:off x="215517" y="4653136"/>
              <a:ext cx="2016224" cy="57606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6" name="TextovéPole 75"/>
            <p:cNvSpPr txBox="1"/>
            <p:nvPr/>
          </p:nvSpPr>
          <p:spPr>
            <a:xfrm>
              <a:off x="911464" y="4710335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Franklin Gothic Heavy" pitchFamily="34" charset="0"/>
                </a:rPr>
                <a:t>2</a:t>
              </a:r>
              <a:r>
                <a:rPr lang="cs-CZ" sz="2400" dirty="0" smtClean="0">
                  <a:latin typeface="Franklin Gothic Heavy" pitchFamily="34" charset="0"/>
                </a:rPr>
                <a:t>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71" name="Skupina 2070"/>
          <p:cNvGrpSpPr/>
          <p:nvPr/>
        </p:nvGrpSpPr>
        <p:grpSpPr>
          <a:xfrm>
            <a:off x="2386509" y="4653136"/>
            <a:ext cx="2036763" cy="603250"/>
            <a:chOff x="2386509" y="4653136"/>
            <a:chExt cx="2036763" cy="603250"/>
          </a:xfrm>
        </p:grpSpPr>
        <p:pic>
          <p:nvPicPr>
            <p:cNvPr id="26" name="Picture 4">
              <a:hlinkClick r:id="rId2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6509" y="4653136"/>
              <a:ext cx="2036763" cy="603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7" name="TextovéPole 76"/>
            <p:cNvSpPr txBox="1"/>
            <p:nvPr/>
          </p:nvSpPr>
          <p:spPr>
            <a:xfrm>
              <a:off x="3039893" y="4737521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Franklin Gothic Heavy" pitchFamily="34" charset="0"/>
                </a:rPr>
                <a:t>2</a:t>
              </a:r>
              <a:r>
                <a:rPr lang="cs-CZ" sz="2400" dirty="0" smtClean="0">
                  <a:latin typeface="Franklin Gothic Heavy" pitchFamily="34" charset="0"/>
                </a:rPr>
                <a:t>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62" name="Skupina 2061"/>
          <p:cNvGrpSpPr/>
          <p:nvPr/>
        </p:nvGrpSpPr>
        <p:grpSpPr>
          <a:xfrm>
            <a:off x="4699926" y="4639542"/>
            <a:ext cx="2036763" cy="603250"/>
            <a:chOff x="4707721" y="4715602"/>
            <a:chExt cx="2036763" cy="603250"/>
          </a:xfrm>
        </p:grpSpPr>
        <p:pic>
          <p:nvPicPr>
            <p:cNvPr id="41" name="Picture 3">
              <a:hlinkClick r:id="rId2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7721" y="4715602"/>
              <a:ext cx="2036763" cy="603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8" name="TextovéPole 77"/>
            <p:cNvSpPr txBox="1"/>
            <p:nvPr/>
          </p:nvSpPr>
          <p:spPr>
            <a:xfrm>
              <a:off x="5312451" y="4730929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Franklin Gothic Heavy" pitchFamily="34" charset="0"/>
                </a:rPr>
                <a:t>2</a:t>
              </a:r>
              <a:r>
                <a:rPr lang="cs-CZ" sz="2400" dirty="0" smtClean="0">
                  <a:latin typeface="Franklin Gothic Heavy" pitchFamily="34" charset="0"/>
                </a:rPr>
                <a:t>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6921906" y="4653136"/>
            <a:ext cx="2036763" cy="603250"/>
            <a:chOff x="6921906" y="4653136"/>
            <a:chExt cx="2036763" cy="603250"/>
          </a:xfrm>
        </p:grpSpPr>
        <p:pic>
          <p:nvPicPr>
            <p:cNvPr id="24" name="Picture 2">
              <a:hlinkClick r:id="rId2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1906" y="4653136"/>
              <a:ext cx="2036763" cy="603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9" name="TextovéPole 78"/>
            <p:cNvSpPr txBox="1"/>
            <p:nvPr/>
          </p:nvSpPr>
          <p:spPr>
            <a:xfrm>
              <a:off x="7434923" y="4710335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Franklin Gothic Heavy" pitchFamily="34" charset="0"/>
                </a:rPr>
                <a:t>2</a:t>
              </a:r>
              <a:r>
                <a:rPr lang="cs-CZ" sz="2400" dirty="0" smtClean="0">
                  <a:latin typeface="Franklin Gothic Heavy" pitchFamily="34" charset="0"/>
                </a:rPr>
                <a:t>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73" name="Skupina 2072"/>
          <p:cNvGrpSpPr/>
          <p:nvPr/>
        </p:nvGrpSpPr>
        <p:grpSpPr>
          <a:xfrm>
            <a:off x="220679" y="5617803"/>
            <a:ext cx="2016224" cy="576064"/>
            <a:chOff x="220679" y="5617803"/>
            <a:chExt cx="2016224" cy="576064"/>
          </a:xfrm>
        </p:grpSpPr>
        <p:sp>
          <p:nvSpPr>
            <p:cNvPr id="19" name="Obdélník 18">
              <a:hlinkClick r:id="rId26" action="ppaction://hlinksldjump"/>
            </p:cNvPr>
            <p:cNvSpPr/>
            <p:nvPr/>
          </p:nvSpPr>
          <p:spPr>
            <a:xfrm>
              <a:off x="220679" y="5617803"/>
              <a:ext cx="2016224" cy="57606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0" name="TextovéPole 79"/>
            <p:cNvSpPr txBox="1"/>
            <p:nvPr/>
          </p:nvSpPr>
          <p:spPr>
            <a:xfrm>
              <a:off x="881643" y="5688595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100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72" name="Skupina 2071"/>
          <p:cNvGrpSpPr/>
          <p:nvPr/>
        </p:nvGrpSpPr>
        <p:grpSpPr>
          <a:xfrm>
            <a:off x="2399543" y="5601672"/>
            <a:ext cx="2036763" cy="603250"/>
            <a:chOff x="2399543" y="5601672"/>
            <a:chExt cx="2036763" cy="603250"/>
          </a:xfrm>
        </p:grpSpPr>
        <p:pic>
          <p:nvPicPr>
            <p:cNvPr id="22" name="Picture 4">
              <a:hlinkClick r:id="rId27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9543" y="5601672"/>
              <a:ext cx="2036763" cy="603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1" name="TextovéPole 80"/>
            <p:cNvSpPr txBox="1"/>
            <p:nvPr/>
          </p:nvSpPr>
          <p:spPr>
            <a:xfrm>
              <a:off x="3007948" y="5672464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100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2061" name="Skupina 2060"/>
          <p:cNvGrpSpPr/>
          <p:nvPr/>
        </p:nvGrpSpPr>
        <p:grpSpPr>
          <a:xfrm>
            <a:off x="4712883" y="5610571"/>
            <a:ext cx="2036763" cy="603250"/>
            <a:chOff x="4707721" y="5624804"/>
            <a:chExt cx="2036763" cy="603250"/>
          </a:xfrm>
        </p:grpSpPr>
        <p:pic>
          <p:nvPicPr>
            <p:cNvPr id="40" name="Picture 3">
              <a:hlinkClick r:id="rId28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7721" y="5624804"/>
              <a:ext cx="2036763" cy="603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2" name="TextovéPole 81"/>
            <p:cNvSpPr txBox="1"/>
            <p:nvPr/>
          </p:nvSpPr>
          <p:spPr>
            <a:xfrm>
              <a:off x="5306116" y="5695596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100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6921906" y="5617803"/>
            <a:ext cx="2036763" cy="603250"/>
            <a:chOff x="6921906" y="5617803"/>
            <a:chExt cx="2036763" cy="603250"/>
          </a:xfrm>
        </p:grpSpPr>
        <p:pic>
          <p:nvPicPr>
            <p:cNvPr id="20" name="Picture 2">
              <a:hlinkClick r:id="rId29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1906" y="5617803"/>
              <a:ext cx="2036763" cy="603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3" name="TextovéPole 82"/>
            <p:cNvSpPr txBox="1"/>
            <p:nvPr/>
          </p:nvSpPr>
          <p:spPr>
            <a:xfrm>
              <a:off x="7441393" y="5678945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Franklin Gothic Heavy" pitchFamily="34" charset="0"/>
                </a:rPr>
                <a:t>100</a:t>
              </a:r>
              <a:endParaRPr lang="cs-CZ" sz="2400" dirty="0">
                <a:latin typeface="Franklin Gothic Heavy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8170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0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0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2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0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8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6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6" dur="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0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2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9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8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9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827584" y="2636912"/>
                <a:ext cx="5949553" cy="1036711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800" b="0" i="1" smtClean="0">
                          <a:latin typeface="Cambria Math"/>
                        </a:rPr>
                        <m:t>120</m:t>
                      </m:r>
                      <m:r>
                        <a:rPr lang="cs-CZ" sz="4800" b="0" i="1" smtClean="0">
                          <a:latin typeface="Cambria Math"/>
                          <a:ea typeface="Cambria Math"/>
                        </a:rPr>
                        <m:t>+640−270=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27584" y="2636912"/>
                <a:ext cx="5949553" cy="1036711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přirozená čísla za 100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5122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85184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2088" y="1841777"/>
            <a:ext cx="1547813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011" y="2018345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843808" y="4725117"/>
            <a:ext cx="1368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490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13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1456543" y="2636912"/>
                <a:ext cx="5328592" cy="892696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48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4800" b="0" i="1" smtClean="0">
                              <a:latin typeface="Cambria Math"/>
                            </a:rPr>
                            <m:t>39</m:t>
                          </m:r>
                          <m:r>
                            <a:rPr lang="cs-CZ" sz="4800" b="0" i="1" smtClean="0">
                              <a:latin typeface="Cambria Math"/>
                              <a:ea typeface="Cambria Math"/>
                            </a:rPr>
                            <m:t>+11</m:t>
                          </m:r>
                        </m:e>
                      </m:d>
                      <m:r>
                        <a:rPr lang="cs-CZ" sz="480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4800" b="0" i="1" smtClean="0">
                          <a:latin typeface="Cambria Math"/>
                          <a:ea typeface="Cambria Math"/>
                        </a:rPr>
                        <m:t>16=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56543" y="2636912"/>
                <a:ext cx="5328592" cy="892696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přirozená čísla za 200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614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301208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832" y="1700808"/>
            <a:ext cx="1671431" cy="22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511" y="1990458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91880" y="4365104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800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682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přirozená čísla za 300</a:t>
            </a:r>
            <a:endParaRPr lang="cs-CZ" dirty="0">
              <a:latin typeface="Franklin Gothic Heavy" pitchFamily="34" charset="0"/>
            </a:endParaRPr>
          </a:p>
        </p:txBody>
      </p:sp>
      <p:sp>
        <p:nvSpPr>
          <p:cNvPr id="4" name="Zahnutá šipka doleva 3">
            <a:hlinkClick r:id="rId4" action="ppaction://hlinksldjump"/>
          </p:cNvPr>
          <p:cNvSpPr/>
          <p:nvPr/>
        </p:nvSpPr>
        <p:spPr>
          <a:xfrm>
            <a:off x="7164289" y="4581128"/>
            <a:ext cx="1368152" cy="1368152"/>
          </a:xfrm>
          <a:prstGeom prst="curvedLeftArrow">
            <a:avLst>
              <a:gd name="adj1" fmla="val 9770"/>
              <a:gd name="adj2" fmla="val 35922"/>
              <a:gd name="adj3" fmla="val 25000"/>
            </a:avLst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39553" y="2450505"/>
                <a:ext cx="662473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800" b="0" i="1" smtClean="0">
                          <a:latin typeface="Cambria Math"/>
                        </a:rPr>
                        <m:t>328+6  547 −1 328=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3" y="2450505"/>
                <a:ext cx="6624736" cy="83099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6627" name="Picture 3" descr="C:\Users\Kabinet\AppData\Local\Microsoft\Windows\Temporary Internet Files\Content.IE5\BBCXWWW7\MC90043440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9" y="1783019"/>
            <a:ext cx="13620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2" descr="C:\Users\Kabinet\AppData\Local\Microsoft\Windows\Temporary Internet Files\Content.IE5\EH6KFV5J\MC90044045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10264" y="1504348"/>
            <a:ext cx="1670123" cy="22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807805" y="3933056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5 547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81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6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7"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9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683568" y="2092588"/>
                <a:ext cx="6163307" cy="86823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4800" b="0" i="1" smtClean="0">
                          <a:latin typeface="Cambria Math"/>
                        </a:rPr>
                        <m:t>2 852+216 </m:t>
                      </m:r>
                      <m:r>
                        <a:rPr lang="cs-CZ" sz="4800" b="0" i="1" smtClean="0">
                          <a:latin typeface="Cambria Math"/>
                          <a:ea typeface="Cambria Math"/>
                        </a:rPr>
                        <m:t>∙10=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3568" y="2092588"/>
                <a:ext cx="6163307" cy="868235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přirozená čísla za 400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409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141044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513" y="1236568"/>
            <a:ext cx="1671431" cy="22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771800" y="3789040"/>
            <a:ext cx="23042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5</a:t>
            </a:r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 012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  <p:pic>
        <p:nvPicPr>
          <p:cNvPr id="1026" name="Picture 2" descr="C:\Users\Kabinet\AppData\Local\Microsoft\Windows\Temporary Internet Files\Content.IE5\EH6KFV5J\MC90043440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398481"/>
            <a:ext cx="13620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94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přirozená čísla za 500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7170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157192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731" y="1432353"/>
            <a:ext cx="1672352" cy="22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282" y="1594266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992696" y="2132856"/>
                <a:ext cx="5232586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ctrlPr>
                          <a:rPr lang="cs-CZ" sz="480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4800" b="0" i="1" smtClean="0">
                            <a:latin typeface="Cambria Math"/>
                          </a:rPr>
                          <m:t>1664</m:t>
                        </m:r>
                        <m:r>
                          <a:rPr lang="cs-CZ" sz="4800" b="0" i="1" smtClean="0">
                            <a:latin typeface="Cambria Math"/>
                            <a:ea typeface="Cambria Math"/>
                          </a:rPr>
                          <m:t>+224</m:t>
                        </m:r>
                      </m:e>
                    </m:d>
                  </m:oMath>
                </a14:m>
                <a:r>
                  <a:rPr lang="cs-CZ" sz="4800" dirty="0" smtClean="0"/>
                  <a:t> :</a:t>
                </a:r>
                <a14:m>
                  <m:oMath xmlns:m="http://schemas.openxmlformats.org/officeDocument/2006/math">
                    <m:r>
                      <a:rPr lang="cs-CZ" sz="4800" b="0" i="0" dirty="0" smtClean="0">
                        <a:latin typeface="Cambria Math"/>
                      </a:rPr>
                      <m:t> </m:t>
                    </m:r>
                    <m:r>
                      <a:rPr lang="cs-CZ" sz="4800" b="0" i="1" dirty="0" smtClean="0">
                        <a:latin typeface="Cambria Math"/>
                      </a:rPr>
                      <m:t>8=</m:t>
                    </m:r>
                  </m:oMath>
                </a14:m>
                <a:endParaRPr lang="cs-CZ" sz="48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696" y="2132856"/>
                <a:ext cx="5232586" cy="830997"/>
              </a:xfrm>
              <a:prstGeom prst="rect">
                <a:avLst/>
              </a:prstGeom>
              <a:blipFill rotWithShape="1">
                <a:blip r:embed="rId8"/>
                <a:stretch>
                  <a:fillRect t="-16176" b="-389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2483768" y="4077072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236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13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827584" y="2420888"/>
                <a:ext cx="4546848" cy="96470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800" b="0" i="1" smtClean="0">
                          <a:latin typeface="Cambria Math"/>
                        </a:rPr>
                        <m:t>487</m:t>
                      </m:r>
                      <m:r>
                        <a:rPr lang="cs-CZ" sz="4800" b="0" i="1" smtClean="0">
                          <a:latin typeface="Cambria Math"/>
                          <a:ea typeface="Cambria Math"/>
                        </a:rPr>
                        <m:t>∙356=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27584" y="2420888"/>
                <a:ext cx="4546848" cy="964703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přirozená čísla za 600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8194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229200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810" y="1629048"/>
            <a:ext cx="1671429" cy="22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44823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95736" y="4209389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173372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33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1475656" y="2287481"/>
                <a:ext cx="3826768" cy="154076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800" b="0" i="1" smtClean="0">
                          <a:latin typeface="Cambria Math"/>
                        </a:rPr>
                        <m:t>5,84</m:t>
                      </m:r>
                      <m:r>
                        <a:rPr lang="cs-CZ" sz="4800" b="0" i="1" smtClean="0">
                          <a:latin typeface="Cambria Math"/>
                          <a:ea typeface="Cambria Math"/>
                        </a:rPr>
                        <m:t>∙10=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75656" y="2287481"/>
                <a:ext cx="3826768" cy="1540767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desetinná čísla za 100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921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301208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030" y="1556792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 descr="C:\Users\Kabinet\AppData\Local\Microsoft\Windows\Temporary Internet Files\Content.IE5\KHTS6SA5\MC900439847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376" y="1738262"/>
            <a:ext cx="2747944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339752" y="3807022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58,4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27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2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9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80598" y="2312010"/>
                <a:ext cx="5949553" cy="1108719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800" b="0" i="1" smtClean="0">
                          <a:latin typeface="Cambria Math"/>
                        </a:rPr>
                        <m:t>6,18+0,54</m:t>
                      </m:r>
                      <m:r>
                        <a:rPr lang="cs-CZ" sz="4800" b="0" i="1" smtClean="0">
                          <a:latin typeface="Cambria Math"/>
                          <a:ea typeface="Cambria Math"/>
                        </a:rPr>
                        <m:t>−2,32=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0598" y="2312010"/>
                <a:ext cx="5949553" cy="1108719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desetinná čísla za 200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10242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301208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390" y="1664649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 descr="C:\Users\Kabinet\AppData\Local\Microsoft\Windows\Temporary Internet Files\Content.IE5\KHTS6SA5\MC900439847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043" y="1844824"/>
            <a:ext cx="2747944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051720" y="3861048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4,40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13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2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3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2636912"/>
                <a:ext cx="6508443" cy="103671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48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4800" i="1">
                              <a:latin typeface="Cambria Math"/>
                            </a:rPr>
                            <m:t>0,154</m:t>
                          </m:r>
                          <m:r>
                            <a:rPr lang="cs-CZ" sz="4800" i="1">
                              <a:latin typeface="Cambria Math"/>
                              <a:ea typeface="Cambria Math"/>
                            </a:rPr>
                            <m:t>−0,09</m:t>
                          </m:r>
                        </m:e>
                      </m:d>
                      <m:r>
                        <a:rPr lang="cs-CZ" sz="4800" b="0" i="1" smtClean="0">
                          <a:latin typeface="Cambria Math"/>
                          <a:ea typeface="Cambria Math"/>
                        </a:rPr>
                        <m:t> ∙10=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2636912"/>
                <a:ext cx="6508443" cy="1036711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desetinná čísla za 300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1126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301208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024689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 descr="C:\Users\Kabinet\AppData\Local\Microsoft\Windows\Temporary Internet Files\Content.IE5\KHTS6SA5\MC900439847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865" y="2204864"/>
            <a:ext cx="2747944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27784" y="4293096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0,64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82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971600" y="2670154"/>
                <a:ext cx="4906888" cy="820687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800" b="0" i="1" smtClean="0">
                          <a:latin typeface="Cambria Math"/>
                        </a:rPr>
                        <m:t>0,0573</m:t>
                      </m:r>
                      <m:r>
                        <a:rPr lang="cs-CZ" sz="4800" b="0" i="1" smtClean="0">
                          <a:latin typeface="Cambria Math"/>
                          <a:ea typeface="Cambria Math"/>
                        </a:rPr>
                        <m:t>∙300=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71600" y="2670154"/>
                <a:ext cx="4906888" cy="820687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desetinná čísla za 400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12290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085184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1459" y="2037369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 descr="C:\Users\Kabinet\AppData\Local\Microsoft\Windows\Temporary Internet Files\Content.IE5\KHTS6SA5\MC900439847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16498"/>
            <a:ext cx="2747944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1800" y="4437112"/>
            <a:ext cx="23042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17,19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826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2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2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1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1403648" y="2680314"/>
                <a:ext cx="3898776" cy="892696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800" b="0" i="1" smtClean="0">
                          <a:latin typeface="Cambria Math"/>
                        </a:rPr>
                        <m:t>22,44 :6=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03648" y="2680314"/>
                <a:ext cx="3898776" cy="892696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desetinná čísla za 500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13315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941168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9190" y="1987817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 descr="C:\Users\Kabinet\AppData\Local\Microsoft\Windows\Temporary Internet Files\Content.IE5\KHTS6SA5\MC900439847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050" y="2167992"/>
            <a:ext cx="2747944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55776" y="4221088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3,74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29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3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3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1403648" y="2708920"/>
                <a:ext cx="4978896" cy="676671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800" b="0" i="1" smtClean="0">
                          <a:latin typeface="Cambria Math"/>
                        </a:rPr>
                        <m:t>41,54 :0,8=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03648" y="2708920"/>
                <a:ext cx="4978896" cy="676671"/>
              </a:xfrm>
              <a:blipFill rotWithShape="1">
                <a:blip r:embed="rId4"/>
                <a:stretch>
                  <a:fillRect b="-45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desetinná čísla za 600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1433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229200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969" y="2105000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 descr="C:\Users\Kabinet\AppData\Local\Microsoft\Windows\Temporary Internet Files\Content.IE5\KHTS6SA5\MC900439847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285175"/>
            <a:ext cx="2544885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43808" y="4509120"/>
            <a:ext cx="26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51,925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35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3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39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726540" y="2708920"/>
                <a:ext cx="5502336" cy="820687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4800" i="1" smtClean="0">
                        <a:latin typeface="Cambria Math" pitchFamily="18" charset="0"/>
                        <a:ea typeface="Cambria Math" pitchFamily="18" charset="0"/>
                      </a:rPr>
                      <m:t>−</m:t>
                    </m:r>
                  </m:oMath>
                </a14:m>
                <a:r>
                  <a:rPr lang="cs-CZ" sz="4800" dirty="0" smtClean="0">
                    <a:latin typeface="Cambria Math" pitchFamily="18" charset="0"/>
                    <a:ea typeface="Cambria Math" pitchFamily="18" charset="0"/>
                  </a:rPr>
                  <a:t> 26 + 18 – 4 = </a:t>
                </a:r>
                <a:endParaRPr lang="cs-CZ" sz="4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26540" y="2708920"/>
                <a:ext cx="5502336" cy="820687"/>
              </a:xfrm>
              <a:blipFill rotWithShape="1">
                <a:blip r:embed="rId4"/>
                <a:stretch>
                  <a:fillRect t="-17037" b="-392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celá čísla za 100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15362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229200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854" y="2456721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 descr="C:\Users\Kabinet\AppData\Local\Microsoft\Windows\Temporary Internet Files\Content.IE5\C0C7J8SO\MC900440416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92079" y="2492896"/>
            <a:ext cx="2549107" cy="18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131840" y="4509120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– 12 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39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3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3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3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201651" y="2276872"/>
                <a:ext cx="8604448" cy="1063179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sz="4000" b="0" i="1" smtClean="0">
                          <a:latin typeface="Cambria Math"/>
                          <a:ea typeface="Cambria Math"/>
                        </a:rPr>
                        <m:t>29+35−14+9−35+14+29=</m:t>
                      </m:r>
                    </m:oMath>
                  </m:oMathPara>
                </a14:m>
                <a:endParaRPr lang="cs-CZ" sz="40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01651" y="2276872"/>
                <a:ext cx="8604448" cy="1063179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celá čísla za 200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1638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301208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511" y="3854698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 descr="C:\Users\Kabinet\AppData\Local\Microsoft\Windows\Temporary Internet Files\Content.IE5\C0C7J8SO\MC900440416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20395" y="3871361"/>
            <a:ext cx="2549103" cy="18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55776" y="4839543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+ 9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61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63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3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7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47737" y="2430502"/>
                <a:ext cx="5842992" cy="892695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800" i="1" smtClean="0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sz="4800" b="0" i="1" smtClean="0">
                          <a:latin typeface="Cambria Math"/>
                          <a:ea typeface="Cambria Math"/>
                        </a:rPr>
                        <m:t>7∙</m:t>
                      </m:r>
                      <m:d>
                        <m:dPr>
                          <m:ctrlPr>
                            <a:rPr lang="cs-CZ" sz="48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4800" b="0" i="1" smtClean="0">
                              <a:latin typeface="Cambria Math"/>
                              <a:ea typeface="Cambria Math"/>
                            </a:rPr>
                            <m:t>−14</m:t>
                          </m:r>
                        </m:e>
                      </m:d>
                      <m:r>
                        <a:rPr lang="cs-CZ" sz="4800" dirty="0">
                          <a:latin typeface="Cambria Math"/>
                        </a:rPr>
                        <m:t>−</m:t>
                      </m:r>
                      <m:r>
                        <a:rPr lang="cs-CZ" sz="4800" b="0" i="0" dirty="0" smtClean="0">
                          <a:latin typeface="Cambria Math"/>
                        </a:rPr>
                        <m:t>7=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47737" y="2430502"/>
                <a:ext cx="5842992" cy="892695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celá čísla za 300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17410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229200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703" y="2038388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 descr="C:\Users\Kabinet\AppData\Local\Microsoft\Windows\Temporary Internet Files\Content.IE5\C0C7J8SO\MC900440416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96136" y="2056476"/>
            <a:ext cx="2549103" cy="18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19872" y="4119463"/>
            <a:ext cx="1368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91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73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4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4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1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98376" y="2420888"/>
                <a:ext cx="6563072" cy="1180727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48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480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sz="4800" b="0" i="1" smtClean="0">
                              <a:latin typeface="Cambria Math"/>
                              <a:ea typeface="Cambria Math"/>
                            </a:rPr>
                            <m:t>26+17</m:t>
                          </m:r>
                        </m:e>
                      </m:d>
                      <m:r>
                        <a:rPr lang="cs-CZ" sz="4800" i="1" smtClean="0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sz="4800" b="0" i="1" smtClean="0">
                          <a:latin typeface="Cambria Math"/>
                          <a:ea typeface="Cambria Math"/>
                        </a:rPr>
                        <m:t>4∙15=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8376" y="2420888"/>
                <a:ext cx="6563072" cy="1180727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celá čísla za 400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18434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229200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743" y="1772816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 descr="C:\Users\Kabinet\AppData\Local\Microsoft\Windows\Temporary Internet Files\Content.IE5\C0C7J8SO\MC900440416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28184" y="1757629"/>
            <a:ext cx="2549103" cy="18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43808" y="4077072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– 69 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55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4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5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71052" y="2446209"/>
                <a:ext cx="6525617" cy="96470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800" i="1" smtClean="0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sz="4800" b="0" i="1" smtClean="0">
                          <a:latin typeface="Cambria Math"/>
                          <a:ea typeface="Cambria Math"/>
                        </a:rPr>
                        <m:t>75 :3−5∙5=</m:t>
                      </m:r>
                    </m:oMath>
                  </m:oMathPara>
                </a14:m>
                <a:endParaRPr lang="cs-CZ" sz="4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71052" y="2446209"/>
                <a:ext cx="6525617" cy="964703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celá čísla za 500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1945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157192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848559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Picture 4" descr="C:\Users\Kabinet\AppData\Local\Microsoft\Windows\Temporary Internet Files\Content.IE5\C0C7J8SO\MC900440416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02226" y="1842022"/>
            <a:ext cx="2549103" cy="18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54640" y="4233862"/>
            <a:ext cx="18613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– 50 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68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4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4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59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2292613"/>
                <a:ext cx="8064896" cy="892695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48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480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sz="4800" b="0" i="1" smtClean="0">
                              <a:latin typeface="Cambria Math"/>
                              <a:ea typeface="Cambria Math"/>
                            </a:rPr>
                            <m:t>24∙2+16</m:t>
                          </m:r>
                        </m:e>
                      </m:d>
                      <m:r>
                        <a:rPr lang="cs-CZ" sz="480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480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4800" b="0" i="1" smtClean="0">
                              <a:latin typeface="Cambria Math"/>
                              <a:ea typeface="Cambria Math"/>
                            </a:rPr>
                            <m:t>3∙7−21</m:t>
                          </m:r>
                        </m:e>
                      </m:d>
                      <m:r>
                        <a:rPr lang="cs-CZ" sz="48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2292613"/>
                <a:ext cx="8064896" cy="892695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celá čísla za 600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20482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157192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783" y="3245131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4" descr="C:\Users\Kabinet\AppData\Local\Microsoft\Windows\Temporary Internet Files\Content.IE5\C0C7J8SO\MC900440416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76055" y="3281306"/>
            <a:ext cx="2549103" cy="18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43808" y="4179706"/>
            <a:ext cx="10801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0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37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4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4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3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1537320" y="2348880"/>
                <a:ext cx="3682752" cy="132474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48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2</m:t>
                        </m:r>
                      </m:num>
                      <m:den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cs-CZ" sz="4800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4800" i="1" dirty="0" smtClean="0">
                        <a:latin typeface="Cambria Math" pitchFamily="18" charset="0"/>
                        <a:ea typeface="Cambria Math" pitchFamily="18" charset="0"/>
                      </a:rPr>
                      <m:t>+ </m:t>
                    </m:r>
                    <m:f>
                      <m:fPr>
                        <m:ctrlPr>
                          <a:rPr lang="cs-CZ" sz="4800" i="1" dirty="0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4800" b="0" i="1" dirty="0" smtClean="0">
                            <a:latin typeface="Cambria Math" pitchFamily="18" charset="0"/>
                            <a:ea typeface="Cambria Math" pitchFamily="18" charset="0"/>
                          </a:rPr>
                          <m:t>3</m:t>
                        </m:r>
                      </m:num>
                      <m:den>
                        <m:r>
                          <a:rPr lang="cs-CZ" sz="4800" b="0" i="1" dirty="0" smtClean="0">
                            <a:latin typeface="Cambria Math" pitchFamily="18" charset="0"/>
                            <a:ea typeface="Cambria Math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cs-CZ" sz="4800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4800" i="1" dirty="0" smtClean="0">
                        <a:latin typeface="Cambria Math" pitchFamily="18" charset="0"/>
                        <a:ea typeface="Cambria Math" pitchFamily="18" charset="0"/>
                      </a:rPr>
                      <m:t>+</m:t>
                    </m:r>
                    <m:f>
                      <m:fPr>
                        <m:ctrlPr>
                          <a:rPr lang="cs-CZ" sz="4800" i="1" dirty="0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4800" b="0" i="1" dirty="0" smtClean="0">
                            <a:latin typeface="Cambria Math" pitchFamily="18" charset="0"/>
                            <a:ea typeface="Cambria Math" pitchFamily="18" charset="0"/>
                          </a:rPr>
                          <m:t>4</m:t>
                        </m:r>
                      </m:num>
                      <m:den>
                        <m:r>
                          <a:rPr lang="cs-CZ" sz="4800" b="0" i="1" dirty="0" smtClean="0">
                            <a:latin typeface="Cambria Math" pitchFamily="18" charset="0"/>
                            <a:ea typeface="Cambria Math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cs-CZ" sz="4800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4800" i="1" dirty="0" smtClean="0">
                        <a:latin typeface="Cambria Math" pitchFamily="18" charset="0"/>
                        <a:ea typeface="Cambria Math" pitchFamily="18" charset="0"/>
                      </a:rPr>
                      <m:t>= </m:t>
                    </m:r>
                  </m:oMath>
                </a14:m>
                <a:endParaRPr lang="cs-CZ" sz="4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37320" y="2348880"/>
                <a:ext cx="3682752" cy="1324743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zlomky za 100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2150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229200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6615" y="1844824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Picture 4" descr="C:\Users\Kabinet\AppData\Local\Microsoft\Windows\Temporary Internet Files\Content.IE5\0MIVNR4N\MC90043779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6615" y="2261388"/>
            <a:ext cx="1844448" cy="15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275856" y="4416490"/>
                <a:ext cx="1944216" cy="12926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54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54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itchFamily="18" charset="0"/>
                            <a:ea typeface="Cambria Math" pitchFamily="18" charset="0"/>
                          </a:rPr>
                          <m:t>𝟗</m:t>
                        </m:r>
                      </m:num>
                      <m:den>
                        <m:r>
                          <a:rPr lang="cs-CZ" sz="54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itchFamily="18" charset="0"/>
                            <a:ea typeface="Cambria Math" pitchFamily="18" charset="0"/>
                          </a:rPr>
                          <m:t>𝟗</m:t>
                        </m:r>
                      </m:den>
                    </m:f>
                  </m:oMath>
                </a14:m>
                <a:r>
                  <a:rPr lang="cs-CZ" sz="5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itchFamily="18" charset="0"/>
                    <a:ea typeface="Cambria Math" pitchFamily="18" charset="0"/>
                  </a:rPr>
                  <a:t> = 1</a:t>
                </a:r>
                <a:endParaRPr lang="cs-CZ" sz="5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5856" y="4416490"/>
                <a:ext cx="1944216" cy="1292662"/>
              </a:xfrm>
              <a:prstGeom prst="rect">
                <a:avLst/>
              </a:prstGeom>
              <a:blipFill rotWithShape="1">
                <a:blip r:embed="rId9"/>
                <a:stretch>
                  <a:fillRect r="-5329" b="-178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738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5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0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5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07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2411760" y="2068866"/>
                <a:ext cx="2386608" cy="1252736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48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5</m:t>
                        </m:r>
                      </m:num>
                      <m:den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6</m:t>
                        </m:r>
                      </m:den>
                    </m:f>
                    <m:r>
                      <a:rPr lang="cs-CZ" sz="4800" i="1" smtClean="0">
                        <a:latin typeface="Cambria Math" pitchFamily="18" charset="0"/>
                        <a:ea typeface="Cambria Math" pitchFamily="18" charset="0"/>
                      </a:rPr>
                      <m:t>∙</m:t>
                    </m:r>
                    <m:f>
                      <m:fPr>
                        <m:ctrlPr>
                          <a:rPr lang="cs-CZ" sz="48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3</m:t>
                        </m:r>
                      </m:num>
                      <m:den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4800" dirty="0" smtClean="0">
                    <a:latin typeface="Cambria Math" pitchFamily="18" charset="0"/>
                    <a:ea typeface="Cambria Math" pitchFamily="18" charset="0"/>
                  </a:rPr>
                  <a:t> =</a:t>
                </a:r>
                <a:endParaRPr lang="cs-CZ" sz="4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411760" y="2068866"/>
                <a:ext cx="2386608" cy="1252736"/>
              </a:xfrm>
              <a:blipFill rotWithShape="1">
                <a:blip r:embed="rId4"/>
                <a:stretch>
                  <a:fillRect b="-29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zlomky za 200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3075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229200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556792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C:\Users\Kabinet\AppData\Local\Microsoft\Windows\Temporary Internet Files\Content.IE5\0MIVNR4N\MC90043779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970665"/>
            <a:ext cx="1844448" cy="15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131840" y="4005064"/>
                <a:ext cx="1440160" cy="16707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5400" b="1" i="1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5400" b="1" i="1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 pitchFamily="18" charset="0"/>
                            </a:rPr>
                            <m:t>𝟓</m:t>
                          </m:r>
                        </m:num>
                        <m:den>
                          <m:r>
                            <a:rPr lang="cs-CZ" sz="5400" b="1" i="1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 pitchFamily="18" charset="0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cs-CZ" sz="5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4005064"/>
                <a:ext cx="1440160" cy="1670714"/>
              </a:xfrm>
              <a:prstGeom prst="rect">
                <a:avLst/>
              </a:prstGeom>
              <a:blipFill rotWithShape="1">
                <a:blip r:embed="rId9"/>
                <a:stretch>
                  <a:fillRect b="-21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370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2123728" y="2298576"/>
                <a:ext cx="3610744" cy="1396752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48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2</m:t>
                        </m:r>
                      </m:num>
                      <m:den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5</m:t>
                        </m:r>
                      </m:den>
                    </m:f>
                    <m:r>
                      <a:rPr lang="cs-CZ" sz="4800" i="1" smtClean="0">
                        <a:latin typeface="Cambria Math" pitchFamily="18" charset="0"/>
                        <a:ea typeface="Cambria Math" pitchFamily="18" charset="0"/>
                      </a:rPr>
                      <m:t>+</m:t>
                    </m:r>
                    <m:f>
                      <m:fPr>
                        <m:ctrlPr>
                          <a:rPr lang="cs-CZ" sz="48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3</m:t>
                        </m:r>
                      </m:num>
                      <m:den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4</m:t>
                        </m:r>
                      </m:den>
                    </m:f>
                    <m:r>
                      <a:rPr lang="cs-CZ" sz="4800" i="1" smtClean="0">
                        <a:latin typeface="Cambria Math" pitchFamily="18" charset="0"/>
                        <a:ea typeface="Cambria Math" pitchFamily="18" charset="0"/>
                      </a:rPr>
                      <m:t>−</m:t>
                    </m:r>
                    <m:f>
                      <m:fPr>
                        <m:ctrlPr>
                          <a:rPr lang="cs-CZ" sz="48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1</m:t>
                        </m:r>
                      </m:num>
                      <m:den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4800" dirty="0" smtClean="0">
                    <a:latin typeface="Cambria Math" pitchFamily="18" charset="0"/>
                    <a:ea typeface="Cambria Math" pitchFamily="18" charset="0"/>
                  </a:rPr>
                  <a:t> = </a:t>
                </a:r>
                <a:endParaRPr lang="cs-CZ" sz="4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23728" y="2298576"/>
                <a:ext cx="3610744" cy="1396752"/>
              </a:xfrm>
              <a:blipFill rotWithShape="1">
                <a:blip r:embed="rId4"/>
                <a:stretch>
                  <a:fillRect t="-4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zlomky za 300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25602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157192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44824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4" name="Picture 4" descr="C:\Users\Kabinet\AppData\Local\Microsoft\Windows\Temporary Internet Files\Content.IE5\0MIVNR4N\MC90043779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240999"/>
            <a:ext cx="1844448" cy="15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059832" y="4078362"/>
                <a:ext cx="1872208" cy="16535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5400" b="1" i="1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5400" b="1" i="1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 pitchFamily="18" charset="0"/>
                            </a:rPr>
                            <m:t>𝟏𝟑</m:t>
                          </m:r>
                        </m:num>
                        <m:den>
                          <m:r>
                            <a:rPr lang="cs-CZ" sz="5400" b="1" i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 pitchFamily="18" charset="0"/>
                            </a:rPr>
                            <m:t>𝟐𝟎</m:t>
                          </m:r>
                        </m:den>
                      </m:f>
                    </m:oMath>
                  </m:oMathPara>
                </a14:m>
                <a:endParaRPr lang="cs-CZ" sz="5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4078362"/>
                <a:ext cx="1872208" cy="1653530"/>
              </a:xfrm>
              <a:prstGeom prst="rect">
                <a:avLst/>
              </a:prstGeom>
              <a:blipFill rotWithShape="1">
                <a:blip r:embed="rId9"/>
                <a:stretch>
                  <a:fillRect b="-22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2250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6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0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56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03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1475656" y="2015739"/>
                <a:ext cx="4042792" cy="132474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4800" b="0" i="1" smtClean="0">
                        <a:latin typeface="Cambria Math" pitchFamily="18" charset="0"/>
                        <a:ea typeface="Cambria Math" pitchFamily="18" charset="0"/>
                      </a:rPr>
                      <m:t>1+2</m:t>
                    </m:r>
                    <m:f>
                      <m:fPr>
                        <m:ctrlPr>
                          <a:rPr lang="cs-CZ" sz="48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3</m:t>
                        </m:r>
                      </m:num>
                      <m:den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5</m:t>
                        </m:r>
                      </m:den>
                    </m:f>
                    <m:r>
                      <a:rPr lang="cs-CZ" sz="4800" b="0" i="1" smtClean="0">
                        <a:latin typeface="Cambria Math" pitchFamily="18" charset="0"/>
                        <a:ea typeface="Cambria Math" pitchFamily="18" charset="0"/>
                      </a:rPr>
                      <m:t>+1</m:t>
                    </m:r>
                    <m:f>
                      <m:fPr>
                        <m:ctrlPr>
                          <a:rPr lang="cs-CZ" sz="4800" b="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2</m:t>
                        </m:r>
                      </m:num>
                      <m:den>
                        <m:r>
                          <a:rPr lang="cs-CZ" sz="4800" b="0" i="1" smtClean="0">
                            <a:latin typeface="Cambria Math" pitchFamily="18" charset="0"/>
                            <a:ea typeface="Cambria Math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4800" dirty="0" smtClean="0">
                    <a:latin typeface="Cambria Math" pitchFamily="18" charset="0"/>
                    <a:ea typeface="Cambria Math" pitchFamily="18" charset="0"/>
                  </a:rPr>
                  <a:t> =</a:t>
                </a:r>
                <a:endParaRPr lang="cs-CZ" sz="4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75656" y="2015739"/>
                <a:ext cx="4042792" cy="1324743"/>
              </a:xfrm>
              <a:blipFill rotWithShape="1">
                <a:blip r:embed="rId4"/>
                <a:stretch>
                  <a:fillRect t="-461" r="-48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zlomky za 400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2457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085184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556792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0" name="Picture 4" descr="C:\Users\Kabinet\AppData\Local\Microsoft\Windows\Temporary Internet Files\Content.IE5\0MIVNR4N\MC90043779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555" y="1952967"/>
            <a:ext cx="1844448" cy="15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835696" y="4077072"/>
                <a:ext cx="2232248" cy="13049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54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itchFamily="18" charset="0"/>
                    <a:ea typeface="Cambria Math" pitchFamily="18" charset="0"/>
                  </a:rPr>
                  <a:t>4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54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54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Cambria Math" pitchFamily="18" charset="0"/>
                          </a:rPr>
                          <m:t>𝟓</m:t>
                        </m:r>
                      </m:num>
                      <m:den>
                        <m:r>
                          <a:rPr lang="cs-CZ" sz="54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Cambria Math" pitchFamily="18" charset="0"/>
                          </a:rPr>
                          <m:t>𝟓</m:t>
                        </m:r>
                      </m:den>
                    </m:f>
                    <m:r>
                      <a:rPr lang="cs-CZ" sz="5400" b="1" i="1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ea typeface="Cambria Math" pitchFamily="18" charset="0"/>
                      </a:rPr>
                      <m:t>=</m:t>
                    </m:r>
                    <m:r>
                      <a:rPr lang="cs-CZ" sz="5400" b="1" i="1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ea typeface="Cambria Math" pitchFamily="18" charset="0"/>
                      </a:rPr>
                      <m:t>𝟓</m:t>
                    </m:r>
                  </m:oMath>
                </a14:m>
                <a:endParaRPr lang="cs-CZ" sz="5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5696" y="4077072"/>
                <a:ext cx="2232248" cy="1304973"/>
              </a:xfrm>
              <a:prstGeom prst="rect">
                <a:avLst/>
              </a:prstGeom>
              <a:blipFill rotWithShape="1">
                <a:blip r:embed="rId9"/>
                <a:stretch>
                  <a:fillRect l="-15027" b="-177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3949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45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8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45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79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1331640" y="2204864"/>
                <a:ext cx="3754760" cy="1396752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5400" i="1" dirty="0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5400" i="1" dirty="0">
                            <a:latin typeface="Cambria Math" pitchFamily="18" charset="0"/>
                            <a:ea typeface="Cambria Math" pitchFamily="18" charset="0"/>
                          </a:rPr>
                          <m:t>9</m:t>
                        </m:r>
                      </m:num>
                      <m:den>
                        <m:r>
                          <a:rPr lang="cs-CZ" sz="5400" i="1" dirty="0">
                            <a:latin typeface="Cambria Math" pitchFamily="18" charset="0"/>
                            <a:ea typeface="Cambria Math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5400" dirty="0" smtClean="0">
                    <a:latin typeface="Cambria Math" pitchFamily="18" charset="0"/>
                    <a:ea typeface="Cambria Math" pitchFamily="18" charset="0"/>
                  </a:rPr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5400" i="1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5400" i="1">
                            <a:latin typeface="Cambria Math" pitchFamily="18" charset="0"/>
                            <a:ea typeface="Cambria Math" pitchFamily="18" charset="0"/>
                          </a:rPr>
                          <m:t>15</m:t>
                        </m:r>
                      </m:num>
                      <m:den>
                        <m:r>
                          <a:rPr lang="cs-CZ" sz="5400" i="1">
                            <a:latin typeface="Cambria Math" pitchFamily="18" charset="0"/>
                            <a:ea typeface="Cambria Math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sz="5400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5400" i="1" dirty="0" smtClean="0">
                        <a:latin typeface="Cambria Math"/>
                        <a:ea typeface="Cambria Math"/>
                      </a:rPr>
                      <m:t>+</m:t>
                    </m:r>
                    <m:f>
                      <m:fPr>
                        <m:ctrlPr>
                          <a:rPr lang="cs-CZ" sz="5400" i="1" dirty="0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5400" b="0" i="1" dirty="0" smtClean="0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cs-CZ" sz="5400" b="0" i="1" dirty="0" smtClean="0">
                            <a:latin typeface="Cambria Math"/>
                            <a:ea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5400" dirty="0" smtClean="0">
                    <a:latin typeface="Cambria Math" pitchFamily="18" charset="0"/>
                    <a:ea typeface="Cambria Math" pitchFamily="18" charset="0"/>
                  </a:rPr>
                  <a:t> =</a:t>
                </a:r>
                <a:endParaRPr lang="cs-CZ" sz="54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331640" y="2204864"/>
                <a:ext cx="3754760" cy="1396752"/>
              </a:xfrm>
              <a:blipFill rotWithShape="1">
                <a:blip r:embed="rId4"/>
                <a:stretch>
                  <a:fillRect t="-437" r="-3409" b="-39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zlomky za 500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23554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085184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717" y="1700808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6" name="Picture 4" descr="C:\Users\Kabinet\AppData\Local\Microsoft\Windows\Temporary Internet Files\Content.IE5\0MIVNR4N\MC90043779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717" y="2096983"/>
            <a:ext cx="1844448" cy="15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2555776" y="4125626"/>
                <a:ext cx="1872208" cy="16481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5400" b="1" i="1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5400" b="1" i="1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 pitchFamily="18" charset="0"/>
                            </a:rPr>
                            <m:t>𝟏𝟏</m:t>
                          </m:r>
                        </m:num>
                        <m:den>
                          <m:r>
                            <a:rPr lang="cs-CZ" sz="5400" b="1" i="1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 pitchFamily="18" charset="0"/>
                            </a:rPr>
                            <m:t>𝟐𝟓</m:t>
                          </m:r>
                        </m:den>
                      </m:f>
                    </m:oMath>
                  </m:oMathPara>
                </a14:m>
                <a:endParaRPr lang="cs-CZ" sz="5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5776" y="4125626"/>
                <a:ext cx="1872208" cy="1648143"/>
              </a:xfrm>
              <a:prstGeom prst="rect">
                <a:avLst/>
              </a:prstGeom>
              <a:blipFill rotWithShape="1">
                <a:blip r:embed="rId9"/>
                <a:stretch>
                  <a:fillRect b="-25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421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35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35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5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1040354" y="2060848"/>
                <a:ext cx="4762872" cy="197281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480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480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48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4800" b="0" i="1" smtClean="0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  <m:r>
                            <a:rPr lang="cs-CZ" sz="480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480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4800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48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den>
                          </m:f>
                        </m:e>
                      </m:d>
                      <m:r>
                        <a:rPr lang="cs-CZ" sz="48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48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48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4800" b="0" i="1" smtClean="0">
                              <a:latin typeface="Cambria Math"/>
                              <a:ea typeface="Cambria Math"/>
                            </a:rPr>
                            <m:t>18</m:t>
                          </m:r>
                        </m:den>
                      </m:f>
                      <m:r>
                        <a:rPr lang="cs-CZ" sz="48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40354" y="2060848"/>
                <a:ext cx="4762872" cy="1972815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Franklin Gothic Heavy" pitchFamily="34" charset="0"/>
              </a:rPr>
              <a:t>zlomky za 600</a:t>
            </a:r>
            <a:endParaRPr lang="cs-CZ" dirty="0">
              <a:latin typeface="Franklin Gothic Heavy" pitchFamily="34" charset="0"/>
            </a:endParaRPr>
          </a:p>
        </p:txBody>
      </p:sp>
      <p:pic>
        <p:nvPicPr>
          <p:cNvPr id="22530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229200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463" y="1916832"/>
            <a:ext cx="136525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2" name="Picture 4" descr="C:\Users\Kabinet\AppData\Local\Microsoft\Windows\Temporary Internet Files\Content.IE5\0MIVNR4N\MC90043779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463" y="2313007"/>
            <a:ext cx="1844448" cy="15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275856" y="4405128"/>
                <a:ext cx="864096" cy="16481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5400" b="1" i="1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5400" b="1" i="1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cs-CZ" sz="5400" b="1" i="1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 pitchFamily="18" charset="0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cs-CZ" sz="5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5856" y="4405128"/>
                <a:ext cx="864096" cy="1648143"/>
              </a:xfrm>
              <a:prstGeom prst="rect">
                <a:avLst/>
              </a:prstGeom>
              <a:blipFill rotWithShape="1">
                <a:blip r:embed="rId9"/>
                <a:stretch>
                  <a:fillRect b="-25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677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5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1"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Obrázky jsou z galerie MS Office</a:t>
            </a:r>
          </a:p>
          <a:p>
            <a:r>
              <a:rPr lang="cs-CZ" sz="2400" dirty="0"/>
              <a:t>Není-li uvedeno jinak je materiál dílem autorky podle učebních osnov odpovídajících </a:t>
            </a:r>
            <a:r>
              <a:rPr lang="cs-CZ" sz="2400" dirty="0" smtClean="0"/>
              <a:t>ŠVP</a:t>
            </a:r>
          </a:p>
          <a:p>
            <a:r>
              <a:rPr lang="cs-CZ" sz="2400" dirty="0" smtClean="0"/>
              <a:t>citováno dne: 19. 12. 2012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>
                <a:solidFill>
                  <a:srgbClr val="000000"/>
                </a:solidFill>
              </a:rPr>
              <a:t>DUM uložen na- </a:t>
            </a:r>
            <a:r>
              <a:rPr lang="cs-CZ" sz="2400" u="sng" dirty="0">
                <a:solidFill>
                  <a:srgbClr val="000000"/>
                </a:solidFill>
                <a:hlinkClick r:id="rId2"/>
              </a:rPr>
              <a:t>http://dumy.cz/materialy/prehled</a:t>
            </a:r>
            <a:endParaRPr lang="cs-CZ" sz="24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1469469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687</Words>
  <Application>Microsoft Office PowerPoint</Application>
  <PresentationFormat>Předvádění na obrazovce (4:3)</PresentationFormat>
  <Paragraphs>124</Paragraphs>
  <Slides>29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29</vt:i4>
      </vt:variant>
    </vt:vector>
  </HeadingPairs>
  <TitlesOfParts>
    <vt:vector size="31" baseType="lpstr">
      <vt:lpstr>Motiv systému Office</vt:lpstr>
      <vt:lpstr>Motiv sady Office</vt:lpstr>
      <vt:lpstr>Název školy: ZŠ Klášterec nad Ohří, Krátká 676 Autor: Denisa Trubirohová Název materiálu: VY_32_INOVACE_17_41_ Racionální čísla-zábavné počítání Číslo projektu: CZ.1.07/1.4.00/21.1115  </vt:lpstr>
      <vt:lpstr>KOLIK VYHRAJEŠ</vt:lpstr>
      <vt:lpstr>Práce s prezentací:</vt:lpstr>
      <vt:lpstr>Prezentace aplikace PowerPoint</vt:lpstr>
      <vt:lpstr>přirozená čísla za 100</vt:lpstr>
      <vt:lpstr>přirozená čísla za 200</vt:lpstr>
      <vt:lpstr>přirozená čísla za 300</vt:lpstr>
      <vt:lpstr>přirozená čísla za 400</vt:lpstr>
      <vt:lpstr>přirozená čísla za 500</vt:lpstr>
      <vt:lpstr>přirozená čísla za 600</vt:lpstr>
      <vt:lpstr>desetinná čísla za 100</vt:lpstr>
      <vt:lpstr>desetinná čísla za 200</vt:lpstr>
      <vt:lpstr>desetinná čísla za 300</vt:lpstr>
      <vt:lpstr>desetinná čísla za 400</vt:lpstr>
      <vt:lpstr>desetinná čísla za 500</vt:lpstr>
      <vt:lpstr>desetinná čísla za 600</vt:lpstr>
      <vt:lpstr>celá čísla za 100</vt:lpstr>
      <vt:lpstr>celá čísla za 200</vt:lpstr>
      <vt:lpstr>celá čísla za 300</vt:lpstr>
      <vt:lpstr>celá čísla za 400</vt:lpstr>
      <vt:lpstr>celá čísla za 500</vt:lpstr>
      <vt:lpstr>celá čísla za 600</vt:lpstr>
      <vt:lpstr>zlomky za 100</vt:lpstr>
      <vt:lpstr>zlomky za 200</vt:lpstr>
      <vt:lpstr>zlomky za 300</vt:lpstr>
      <vt:lpstr>zlomky za 400</vt:lpstr>
      <vt:lpstr>zlomky za 500</vt:lpstr>
      <vt:lpstr>zlomky za 600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KOLIK VYHRAJEŠ</dc:title>
  <dc:creator>Kabinet</dc:creator>
  <cp:lastModifiedBy>Kabinet</cp:lastModifiedBy>
  <cp:revision>48</cp:revision>
  <dcterms:created xsi:type="dcterms:W3CDTF">2012-12-19T18:00:20Z</dcterms:created>
  <dcterms:modified xsi:type="dcterms:W3CDTF">2013-02-18T12:13:52Z</dcterms:modified>
</cp:coreProperties>
</file>