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65" r:id="rId8"/>
    <p:sldId id="25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798" y="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19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20.12.2012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7.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Zlomky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úlohy se zlomky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Znalost zlomků a její aplikace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Naučit se řešit slovní úlohy ve kterých se vyskytují zlomky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vědomosti o zlomcích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Připomene postupy pro počítání se zlomky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vzorové řešení typické slovní úlohy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žáci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vyřešit slovní úlohu se zlomky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zlomek, slovní úloha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Zlomek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364502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 a vzorce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8000" dirty="0" smtClean="0">
                <a:latin typeface="Bookman Old Style" pitchFamily="18" charset="0"/>
              </a:rPr>
              <a:t>⅝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Zlomek se skládá ze tří částí:</a:t>
            </a:r>
          </a:p>
          <a:p>
            <a:pPr>
              <a:buNone/>
            </a:pPr>
            <a:r>
              <a:rPr lang="cs-CZ" b="1" dirty="0" smtClean="0">
                <a:latin typeface="Bookman Old Style" pitchFamily="18" charset="0"/>
              </a:rPr>
              <a:t>čitatel </a:t>
            </a:r>
            <a:r>
              <a:rPr lang="cs-CZ" dirty="0" smtClean="0">
                <a:latin typeface="Bookman Old Style" pitchFamily="18" charset="0"/>
              </a:rPr>
              <a:t>(nahoře)...udává počet částí</a:t>
            </a:r>
          </a:p>
          <a:p>
            <a:pPr>
              <a:buNone/>
            </a:pPr>
            <a:r>
              <a:rPr lang="cs-CZ" b="1" dirty="0" smtClean="0">
                <a:latin typeface="Bookman Old Style" pitchFamily="18" charset="0"/>
              </a:rPr>
              <a:t>zlomková čára</a:t>
            </a:r>
            <a:r>
              <a:rPr lang="cs-CZ" dirty="0" smtClean="0">
                <a:latin typeface="Bookman Old Style" pitchFamily="18" charset="0"/>
              </a:rPr>
              <a:t>...odděluje čitatele a jmenovatele</a:t>
            </a:r>
          </a:p>
          <a:p>
            <a:pPr>
              <a:buNone/>
            </a:pPr>
            <a:r>
              <a:rPr lang="cs-CZ" b="1" dirty="0" smtClean="0">
                <a:latin typeface="Bookman Old Style" pitchFamily="18" charset="0"/>
              </a:rPr>
              <a:t>jmenovatel</a:t>
            </a:r>
            <a:r>
              <a:rPr lang="cs-CZ" dirty="0" smtClean="0">
                <a:latin typeface="Bookman Old Style" pitchFamily="18" charset="0"/>
              </a:rPr>
              <a:t>(dole)...udává na kolik částí je rozdělen celek (velikost jedné části)</a:t>
            </a:r>
            <a:endParaRPr lang="cs-CZ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Chovatel velbloudů rozdělil v závěti mezi své tři syny velbloudy takto. Nejstarší </a:t>
            </a:r>
            <a:r>
              <a:rPr lang="cs-CZ" sz="2600" dirty="0" err="1" smtClean="0">
                <a:latin typeface="Bookman Old Style" pitchFamily="18" charset="0"/>
              </a:rPr>
              <a:t>Ali</a:t>
            </a:r>
            <a:r>
              <a:rPr lang="cs-CZ" sz="2600" dirty="0" smtClean="0">
                <a:latin typeface="Bookman Old Style" pitchFamily="18" charset="0"/>
              </a:rPr>
              <a:t> dostal 1/3, prostřední </a:t>
            </a:r>
            <a:r>
              <a:rPr lang="cs-CZ" sz="2600" dirty="0" err="1" smtClean="0">
                <a:latin typeface="Bookman Old Style" pitchFamily="18" charset="0"/>
              </a:rPr>
              <a:t>Mustafa</a:t>
            </a:r>
            <a:r>
              <a:rPr lang="cs-CZ" sz="2600" dirty="0" smtClean="0">
                <a:latin typeface="Bookman Old Style" pitchFamily="18" charset="0"/>
              </a:rPr>
              <a:t> dostal 2/6 a nejmladší </a:t>
            </a:r>
            <a:r>
              <a:rPr lang="cs-CZ" sz="2600" dirty="0" err="1" smtClean="0">
                <a:latin typeface="Bookman Old Style" pitchFamily="18" charset="0"/>
              </a:rPr>
              <a:t>Hasan</a:t>
            </a:r>
            <a:r>
              <a:rPr lang="cs-CZ" sz="2600" dirty="0" smtClean="0">
                <a:latin typeface="Bookman Old Style" pitchFamily="18" charset="0"/>
              </a:rPr>
              <a:t> si odvede zbylých 12 velbloudů. Kolik velbloudů odkázal chovatel svým synům?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3071810"/>
            <a:ext cx="8229600" cy="3571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Jestliže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Ali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dostal 1/3 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Mustafa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2/6, znamená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to, že dostali oba stejně...1/3=2/6. Dohromady tedy dostali 2/3. Na nejmladšího syna tedy zbyla třetí třetina.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Víme, že 1/3 = 12 velbloudů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potom všech velbloudů bylo 3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·12=36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600" dirty="0" smtClean="0">
              <a:latin typeface="Bookman Old Style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Chovatel velbloudů odkázal svým synům celkem 36 velbloudů.</a:t>
            </a:r>
            <a:r>
              <a:rPr kumimoji="0" lang="cs-CZ" sz="2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Studenti gymnázia museli vypracovat 60 maturitních otázek do konce dubna. Rozdělili si práci takto: Pilný vypracuje 2/5 otázek, Poctivý 1/3 a Nespolehlivý zbytek. V březnu ale zjistili, že Nespolehlivý vypracoval jenom 3/4 svých otázek. Kolik otázek ještě není vypracovaných?</a:t>
            </a:r>
            <a:r>
              <a:rPr lang="cs-CZ" sz="2600" dirty="0" smtClean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</a:t>
            </a:r>
            <a:endParaRPr lang="cs-CZ" sz="26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357430"/>
            <a:ext cx="8229600" cy="7254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3000372"/>
            <a:ext cx="8229600" cy="3643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Studenti si práci rozdělili takto</a:t>
            </a:r>
            <a:r>
              <a:rPr lang="cs-CZ" sz="3200" dirty="0" smtClean="0">
                <a:latin typeface="Calisto MT" pitchFamily="18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Pilný...2/5 z 60 = (60:5)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·2 = 24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Bookman Old Style"/>
                <a:ea typeface="+mn-ea"/>
                <a:cs typeface="+mn-cs"/>
              </a:rPr>
              <a:t>	</a:t>
            </a:r>
            <a:r>
              <a:rPr lang="cs-CZ" sz="3200" dirty="0" smtClean="0">
                <a:latin typeface="Bookman Old Style"/>
                <a:ea typeface="+mn-ea"/>
                <a:cs typeface="+mn-cs"/>
              </a:rPr>
              <a:t>	Poctivý..1/3 z 60 = </a:t>
            </a:r>
            <a:r>
              <a:rPr lang="cs-CZ" sz="3200" dirty="0" err="1" smtClean="0">
                <a:latin typeface="Bookman Old Style"/>
                <a:ea typeface="+mn-ea"/>
                <a:cs typeface="+mn-cs"/>
              </a:rPr>
              <a:t>60</a:t>
            </a:r>
            <a:r>
              <a:rPr lang="cs-CZ" sz="3200" dirty="0" smtClean="0">
                <a:latin typeface="Bookman Old Style"/>
                <a:ea typeface="+mn-ea"/>
                <a:cs typeface="+mn-cs"/>
              </a:rPr>
              <a:t>:3=20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	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	Nespolehlivý..60-(24+20)=16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>
                <a:latin typeface="Bookman Old Style"/>
                <a:ea typeface="+mn-ea"/>
                <a:cs typeface="+mn-cs"/>
              </a:rPr>
              <a:t>Nespolehlivý vypracoval ¾ z 16=12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Chybí mu tedy 4 otázky.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dirty="0" smtClean="0">
              <a:latin typeface="Bookman Old Style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Ještě nejsou vypracovány 4 otázky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 hledání největšího společného dělitele můžeme použít rozklad čísla na prvočinitele.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Najdi největší společný dělitel čísel 56 a 70.</a:t>
            </a:r>
          </a:p>
          <a:p>
            <a:pPr>
              <a:buNone/>
            </a:pPr>
            <a:r>
              <a:rPr lang="cs-CZ" dirty="0" smtClean="0"/>
              <a:t>	56 = </a:t>
            </a:r>
            <a:r>
              <a:rPr lang="cs-CZ" u="sng" dirty="0" smtClean="0"/>
              <a:t>2</a:t>
            </a:r>
            <a:r>
              <a:rPr lang="cs-CZ" dirty="0" smtClean="0"/>
              <a:t> ∙ </a:t>
            </a:r>
            <a:r>
              <a:rPr lang="cs-CZ" dirty="0" err="1" smtClean="0"/>
              <a:t>2</a:t>
            </a:r>
            <a:r>
              <a:rPr lang="cs-CZ" dirty="0" smtClean="0"/>
              <a:t> ∙ </a:t>
            </a:r>
            <a:r>
              <a:rPr lang="cs-CZ" dirty="0" err="1" smtClean="0"/>
              <a:t>2</a:t>
            </a:r>
            <a:r>
              <a:rPr lang="cs-CZ" dirty="0" smtClean="0"/>
              <a:t> ∙ </a:t>
            </a:r>
            <a:r>
              <a:rPr lang="cs-CZ" u="sng" dirty="0" smtClean="0"/>
              <a:t>7</a:t>
            </a:r>
          </a:p>
          <a:p>
            <a:pPr>
              <a:buNone/>
            </a:pPr>
            <a:r>
              <a:rPr lang="cs-CZ" dirty="0" smtClean="0"/>
              <a:t>	70 = </a:t>
            </a:r>
            <a:r>
              <a:rPr lang="cs-CZ" u="sng" dirty="0" smtClean="0"/>
              <a:t>2</a:t>
            </a:r>
            <a:r>
              <a:rPr lang="cs-CZ" dirty="0" smtClean="0"/>
              <a:t> ∙ 5 ∙ </a:t>
            </a:r>
            <a:r>
              <a:rPr lang="cs-CZ" u="sng" dirty="0" smtClean="0"/>
              <a:t>7</a:t>
            </a:r>
          </a:p>
          <a:p>
            <a:pPr>
              <a:buNone/>
            </a:pPr>
            <a:r>
              <a:rPr lang="cs-CZ" dirty="0" smtClean="0"/>
              <a:t>D (56;72) = 2 ∙ 7 = 14</a:t>
            </a:r>
          </a:p>
          <a:p>
            <a:pPr>
              <a:buNone/>
            </a:pPr>
            <a:r>
              <a:rPr lang="cs-CZ" dirty="0" smtClean="0"/>
              <a:t>Největším společným dělitelem čísel 56 a 72 je číslo 14.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Brigádníci si rozdělili mzdu podle odpracovaných hodin. Milan pracoval 20 hodin, Petr 15 hodin a Karel 10 hodin. Kolik peněz každý z nich dostal, jestliže společně obdrželi 9 000 Kč?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Novákovi jeli na chalupu. </a:t>
            </a:r>
            <a:r>
              <a:rPr lang="cs-CZ" dirty="0" smtClean="0">
                <a:latin typeface="Bookman Old Style" pitchFamily="18" charset="0"/>
              </a:rPr>
              <a:t>3/4 cesty jeli vlakem, 1/5 autobusem a poslední 3 km museli jít pěšky. Jak daleko mají z domu na chalupu?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Písemnou práci z matematiky psalo 24 dětí. 1/3 dostala jedničku, 1/4 dvojku, 1/6 trojku a 1/8 čtverku. Kolik žáků dostalo nedostatečnou?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Je známo, že z ledovce je nad hladinou vynořen pouze 1/10 svého objemu. Jaká je hmotnost ponořené části ledovce, jehož vynořená část váží 4,2 tuny?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Brigádníci si rozdělili mzdu podle odpracovaných hodin. Milan pracoval 20 hodin, Petr 15 hodin a Karel 10 hodin. Kolik peněz každý z nich dostal, jestliže společně obdrželi 9 000 Kč</a:t>
            </a:r>
            <a:r>
              <a:rPr lang="cs-CZ" dirty="0" smtClean="0">
                <a:latin typeface="Bookman Old Style" pitchFamily="18" charset="0"/>
              </a:rPr>
              <a:t>?		</a:t>
            </a:r>
            <a:r>
              <a:rPr lang="cs-CZ" b="1" dirty="0" smtClean="0">
                <a:latin typeface="Bookman Old Style" pitchFamily="18" charset="0"/>
              </a:rPr>
              <a:t>mzda za 1 hodinu...1/45 z 9000=200 Kč	Milan..20/45=4000 Kč; Petr..15/45=3000 Kč; 	Karel...10/45=2000 Kč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Novákovi jeli na chalupu. 3/4 cesty jeli vlakem, 1/5 autobusem a poslední 3 km museli jít pěšky. Jak daleko mají z domu na chalupu?		</a:t>
            </a:r>
            <a:r>
              <a:rPr lang="cs-CZ" b="1" dirty="0" smtClean="0">
                <a:latin typeface="Bookman Old Style" pitchFamily="18" charset="0"/>
              </a:rPr>
              <a:t>3/4+1/5=19/20; cesta pěšky je 1/20				3 km=1/20...celá cesta 3</a:t>
            </a:r>
            <a:r>
              <a:rPr lang="cs-CZ" b="1" dirty="0" smtClean="0">
                <a:latin typeface="Bookman Old Style"/>
              </a:rPr>
              <a:t>·20=60 km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Písemnou </a:t>
            </a:r>
            <a:r>
              <a:rPr lang="cs-CZ" dirty="0" smtClean="0">
                <a:latin typeface="Bookman Old Style" pitchFamily="18" charset="0"/>
              </a:rPr>
              <a:t>práci z matematiky psalo 24 dětí. 1/3 dostala jedničku, 1/4 dvojku, 1/6 trojku a 1/8 čtverku. Kolik žáků dostalo nedostatečnou</a:t>
            </a:r>
            <a:r>
              <a:rPr lang="cs-CZ" dirty="0" smtClean="0">
                <a:latin typeface="Bookman Old Style" pitchFamily="18" charset="0"/>
              </a:rPr>
              <a:t>?	</a:t>
            </a:r>
            <a:r>
              <a:rPr lang="cs-CZ" b="1" dirty="0" smtClean="0">
                <a:latin typeface="Bookman Old Style" pitchFamily="18" charset="0"/>
              </a:rPr>
              <a:t>1..8 žáků;2..6 žáků;3..4 žáci;4..3 žáci;				Nedostatečnou dostali 3 žáci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Je známo, že z ledovce je nad hladinou vynořen pouze 1/10 svého objemu. Jaká je hmotnost ponořené části ledovce, jehož vynořená část váží 4,2 tuny</a:t>
            </a:r>
            <a:r>
              <a:rPr lang="cs-CZ" dirty="0" smtClean="0">
                <a:latin typeface="Bookman Old Style" pitchFamily="18" charset="0"/>
              </a:rPr>
              <a:t>?		</a:t>
            </a:r>
            <a:r>
              <a:rPr lang="cs-CZ" b="1" dirty="0" smtClean="0">
                <a:latin typeface="Bookman Old Style" pitchFamily="18" charset="0"/>
              </a:rPr>
              <a:t>celek...10</a:t>
            </a:r>
            <a:r>
              <a:rPr lang="cs-CZ" b="1" dirty="0" smtClean="0">
                <a:latin typeface="Bookman Old Style"/>
              </a:rPr>
              <a:t>·4,2 = 42 tun</a:t>
            </a:r>
            <a:r>
              <a:rPr lang="cs-CZ" b="1" smtClean="0">
                <a:latin typeface="Bookman Old Style"/>
              </a:rPr>
              <a:t>; 					pod </a:t>
            </a:r>
            <a:r>
              <a:rPr lang="cs-CZ" b="1" dirty="0" smtClean="0">
                <a:latin typeface="Bookman Old Style"/>
              </a:rPr>
              <a:t>vodou..42 - 4,2 = 37,8 tuny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273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Zlomek</vt:lpstr>
      <vt:lpstr>Základní pojmy a vzorce</vt:lpstr>
      <vt:lpstr>Vzorový příklad č.1</vt:lpstr>
      <vt:lpstr>Vzorový příklad č.2</vt:lpstr>
      <vt:lpstr>K hledání největšího společného dělitele můžeme použít rozklad čísla na prvočinitele.</vt:lpstr>
      <vt:lpstr>Příklady k řešení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Computer</cp:lastModifiedBy>
  <cp:revision>39</cp:revision>
  <dcterms:created xsi:type="dcterms:W3CDTF">2012-06-11T15:25:58Z</dcterms:created>
  <dcterms:modified xsi:type="dcterms:W3CDTF">2013-02-13T09:46:52Z</dcterms:modified>
</cp:coreProperties>
</file>