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726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224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80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4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375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775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434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50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136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430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889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2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201B0-E856-4AA6-B16F-40DC1CA77A1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E59D7-0603-44A9-A562-0338054D5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504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 </a:t>
            </a: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157192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23549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9149818"/>
              </p:ext>
            </p:extLst>
          </p:nvPr>
        </p:nvGraphicFramePr>
        <p:xfrm>
          <a:off x="1259632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</a:t>
                      </a:r>
                      <a:r>
                        <a:rPr lang="cs-CZ" sz="2000" smtClean="0"/>
                        <a:t>. Dagmar Šaflová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/>
                        <a:t>VY_32_INOVACE_ČJ.2.4- 4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Tvrdé souhlásky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0066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582341"/>
            <a:ext cx="820891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Anotace </a:t>
            </a:r>
            <a:r>
              <a:rPr lang="cs-CZ" sz="2400" dirty="0" smtClean="0"/>
              <a:t>:Druhy  vět   </a:t>
            </a:r>
            <a:r>
              <a:rPr lang="cs-CZ" sz="2400" dirty="0"/>
              <a:t>	</a:t>
            </a:r>
          </a:p>
          <a:p>
            <a:r>
              <a:rPr lang="cs-CZ" sz="2400" dirty="0"/>
              <a:t>Autor: Mgr. Dagmar </a:t>
            </a:r>
            <a:r>
              <a:rPr lang="cs-CZ" sz="2400" dirty="0" err="1"/>
              <a:t>Šaflová</a:t>
            </a:r>
            <a:r>
              <a:rPr lang="cs-CZ" sz="2400" dirty="0"/>
              <a:t>	</a:t>
            </a:r>
          </a:p>
          <a:p>
            <a:r>
              <a:rPr lang="cs-CZ" sz="2400" dirty="0" smtClean="0"/>
              <a:t>Předmět: Český jazyk</a:t>
            </a:r>
            <a:endParaRPr lang="cs-CZ" sz="2400" dirty="0"/>
          </a:p>
          <a:p>
            <a:r>
              <a:rPr lang="cs-CZ" sz="2400" dirty="0" err="1" smtClean="0"/>
              <a:t>Očekavaný</a:t>
            </a:r>
            <a:r>
              <a:rPr lang="cs-CZ" sz="2400" dirty="0" smtClean="0"/>
              <a:t> </a:t>
            </a:r>
            <a:r>
              <a:rPr lang="cs-CZ" sz="2400" dirty="0"/>
              <a:t>výstup :Žák se naučí </a:t>
            </a:r>
            <a:r>
              <a:rPr lang="cs-CZ" sz="2400" dirty="0" smtClean="0"/>
              <a:t>rozlišovat druhy vět podle postoje mluvčího</a:t>
            </a:r>
            <a:endParaRPr lang="cs-CZ" sz="2400" dirty="0"/>
          </a:p>
          <a:p>
            <a:r>
              <a:rPr lang="cs-CZ" sz="2400" dirty="0"/>
              <a:t>Klíčová slova : </a:t>
            </a:r>
            <a:r>
              <a:rPr lang="cs-CZ" sz="2400" dirty="0" smtClean="0"/>
              <a:t>věta </a:t>
            </a:r>
            <a:r>
              <a:rPr lang="cs-CZ" sz="2400" dirty="0" err="1" smtClean="0"/>
              <a:t>oznamovací,tázací,rozkazovací,přací</a:t>
            </a:r>
            <a:endParaRPr lang="cs-CZ" sz="2400" dirty="0"/>
          </a:p>
          <a:p>
            <a:r>
              <a:rPr lang="cs-CZ" sz="2400" dirty="0"/>
              <a:t>Druh učebního materiálu: prezentace </a:t>
            </a:r>
          </a:p>
          <a:p>
            <a:r>
              <a:rPr lang="cs-CZ" sz="2400" dirty="0"/>
              <a:t>Druh interaktivity</a:t>
            </a:r>
            <a:r>
              <a:rPr lang="cs-CZ" sz="2400"/>
              <a:t>: </a:t>
            </a:r>
            <a:r>
              <a:rPr lang="cs-CZ" sz="2400" smtClean="0"/>
              <a:t>výklad, interaktivní </a:t>
            </a:r>
            <a:r>
              <a:rPr lang="cs-CZ" sz="2400" dirty="0"/>
              <a:t>práce žáků</a:t>
            </a:r>
          </a:p>
          <a:p>
            <a:r>
              <a:rPr lang="cs-CZ" sz="2400" dirty="0"/>
              <a:t>Cílová skupina: </a:t>
            </a:r>
            <a:r>
              <a:rPr lang="cs-CZ" sz="2400" dirty="0" smtClean="0"/>
              <a:t>žák</a:t>
            </a:r>
            <a:endParaRPr lang="cs-CZ" sz="2400" dirty="0"/>
          </a:p>
          <a:p>
            <a:r>
              <a:rPr lang="cs-CZ" sz="2400" dirty="0"/>
              <a:t>Stupeň a typ vzdělávání : základní vzdělávání – první  stupeň</a:t>
            </a:r>
          </a:p>
          <a:p>
            <a:r>
              <a:rPr lang="cs-CZ" sz="2400" dirty="0"/>
              <a:t>Typická věková skupina: 7- 8 </a:t>
            </a:r>
            <a:r>
              <a:rPr lang="cs-CZ" sz="2400" dirty="0" smtClean="0"/>
              <a:t>let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5564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67350" y="4472616"/>
            <a:ext cx="68407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Zpracovala :</a:t>
            </a:r>
          </a:p>
          <a:p>
            <a:r>
              <a:rPr lang="cs-CZ" sz="2000" dirty="0"/>
              <a:t>Mgr. Dagmar </a:t>
            </a:r>
            <a:r>
              <a:rPr lang="cs-CZ" sz="2000" dirty="0" err="1"/>
              <a:t>Šaflová</a:t>
            </a:r>
            <a:endParaRPr lang="cs-CZ" sz="2000" dirty="0"/>
          </a:p>
          <a:p>
            <a:r>
              <a:rPr lang="cs-CZ" sz="2000" dirty="0"/>
              <a:t>Základní škola a mateřská škola </a:t>
            </a:r>
            <a:r>
              <a:rPr lang="cs-CZ" sz="2000" dirty="0" smtClean="0"/>
              <a:t>T</a:t>
            </a:r>
            <a:r>
              <a:rPr lang="cs-CZ" sz="2000" dirty="0"/>
              <a:t>. G. Masaryka Fulnek</a:t>
            </a:r>
          </a:p>
          <a:p>
            <a:r>
              <a:rPr lang="cs-CZ" sz="2000" dirty="0"/>
              <a:t>Pro 2.ročník základní školy</a:t>
            </a:r>
          </a:p>
          <a:p>
            <a:r>
              <a:rPr lang="cs-CZ" sz="2000" dirty="0"/>
              <a:t>Vytvořeno : 14.10.2011</a:t>
            </a:r>
          </a:p>
        </p:txBody>
      </p:sp>
      <p:pic>
        <p:nvPicPr>
          <p:cNvPr id="1026" name="Picture 2" descr="http://t1.gstatic.com/images?q=tbn:ANd9GcRH_46NuYPC8bq36sNMhZnLpvD5z-p3lc6ex4Td7TBi7GUFhur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582656"/>
            <a:ext cx="112266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2983" y="518306"/>
            <a:ext cx="1656184" cy="2267699"/>
          </a:xfrm>
          <a:prstGeom prst="rect">
            <a:avLst/>
          </a:prstGeom>
        </p:spPr>
      </p:pic>
      <p:pic>
        <p:nvPicPr>
          <p:cNvPr id="2" name="Picture 2" descr="http://t0.gstatic.com/images?q=tbn:ANd9GcRxgZp-6HOWN6zpH65kkqMhRKCX-fyG5BZhVRE1sbRa2o9ETbqZ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983" y="3212976"/>
            <a:ext cx="1259640" cy="125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204864"/>
            <a:ext cx="352083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Druhy vět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5421953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848872" cy="59766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RRaybfhadnh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692696"/>
            <a:ext cx="6313716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Rozlišujeme  4  druhy  vět :</a:t>
            </a:r>
          </a:p>
          <a:p>
            <a:endParaRPr lang="cs-CZ" sz="4000" dirty="0" smtClean="0"/>
          </a:p>
          <a:p>
            <a:r>
              <a:rPr lang="cs-CZ" sz="6600" b="1" dirty="0" smtClean="0"/>
              <a:t>Věta oznamovací </a:t>
            </a:r>
          </a:p>
          <a:p>
            <a:r>
              <a:rPr lang="cs-CZ" sz="6600" b="1" dirty="0" smtClean="0"/>
              <a:t>Věta tázací</a:t>
            </a:r>
          </a:p>
          <a:p>
            <a:r>
              <a:rPr lang="cs-CZ" sz="6600" b="1" dirty="0" smtClean="0"/>
              <a:t>Věta rozkazovací</a:t>
            </a:r>
          </a:p>
          <a:p>
            <a:r>
              <a:rPr lang="cs-CZ" sz="6600" b="1" dirty="0" smtClean="0"/>
              <a:t>Věta přací 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38893490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539552" y="692696"/>
            <a:ext cx="7772400" cy="15001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VĚTA   OZNAMOVACÍ </a:t>
            </a:r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904256"/>
            <a:ext cx="8136904" cy="4477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cs typeface="Aharoni" pitchFamily="2" charset="-79"/>
              </a:rPr>
              <a:t>Větou  oznamovací něco někomu sdělujeme nebo oznamujeme.</a:t>
            </a:r>
          </a:p>
          <a:p>
            <a:pPr algn="ctr"/>
            <a:endParaRPr lang="cs-CZ" sz="48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j-lt"/>
              <a:cs typeface="Aharoni" pitchFamily="2" charset="-79"/>
            </a:endParaRPr>
          </a:p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cs typeface="Aharoni" pitchFamily="2" charset="-79"/>
              </a:rPr>
              <a:t>Píšeme za ni tečku .</a:t>
            </a:r>
          </a:p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cs typeface="Aharoni" pitchFamily="2" charset="-79"/>
              </a:rPr>
              <a:t>Při čtení klesneme hlasem.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j-lt"/>
              <a:cs typeface="Aharoni" pitchFamily="2" charset="-79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4664"/>
            <a:ext cx="1262063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04388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904256"/>
            <a:ext cx="8136904" cy="4477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cs typeface="Aharoni" pitchFamily="2" charset="-79"/>
              </a:rPr>
              <a:t>Větou  tázací</a:t>
            </a:r>
          </a:p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cs typeface="Aharoni" pitchFamily="2" charset="-79"/>
              </a:rPr>
              <a:t> se na něco někoho ptáme nebo se tážeme.</a:t>
            </a:r>
          </a:p>
          <a:p>
            <a:pPr algn="ctr"/>
            <a:endParaRPr lang="cs-CZ" sz="48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j-lt"/>
              <a:cs typeface="Aharoni" pitchFamily="2" charset="-79"/>
            </a:endParaRPr>
          </a:p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cs typeface="Aharoni" pitchFamily="2" charset="-79"/>
              </a:rPr>
              <a:t>Píšeme za ni otazník .  </a:t>
            </a:r>
          </a:p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cs typeface="Aharoni" pitchFamily="2" charset="-79"/>
              </a:rPr>
              <a:t>Při čtení stoupáme  hlasem.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j-lt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332656"/>
            <a:ext cx="370787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Věta  tázací</a:t>
            </a:r>
            <a:endParaRPr lang="cs-CZ" sz="6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2939"/>
            <a:ext cx="1296144" cy="1772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99747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0548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836712"/>
            <a:ext cx="47999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Věta rozkazovací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060848"/>
            <a:ext cx="8280920" cy="453650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2462" y="2459504"/>
            <a:ext cx="7783606" cy="25545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Větou rozkazovací něco někomu 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rozkazujeme 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něco přikazujeme.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Píšeme za ni vykřičník nebo tečku. 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868" y="39489"/>
            <a:ext cx="1127125" cy="251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486" y="5044128"/>
            <a:ext cx="1262063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05093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0" y="1219200"/>
            <a:ext cx="77978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159023"/>
            <a:ext cx="31294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Věta přací 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938166" y="1484784"/>
            <a:ext cx="7221785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Větou přací si něco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přejeme.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Píšeme za ni tečku nebo 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Vykřičník.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88" y="4404445"/>
            <a:ext cx="874512" cy="1953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166" y="4376737"/>
            <a:ext cx="1572543" cy="1572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95201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700" dirty="0" smtClean="0"/>
              <a:t>Zdroje:</a:t>
            </a:r>
            <a:br>
              <a:rPr lang="cs-CZ" sz="2700" dirty="0" smtClean="0"/>
            </a:br>
            <a:r>
              <a:rPr lang="cs-CZ" sz="2700" dirty="0" smtClean="0"/>
              <a:t>všechny obrázky byly použity  z otevřené galerie programu Smart </a:t>
            </a:r>
            <a:r>
              <a:rPr lang="cs-CZ" sz="2700" dirty="0" err="1" smtClean="0"/>
              <a:t>Board</a:t>
            </a:r>
            <a:r>
              <a:rPr lang="cs-CZ" sz="2700"/>
              <a:t/>
            </a:r>
            <a:br>
              <a:rPr lang="cs-CZ" sz="2700"/>
            </a:br>
            <a:endParaRPr lang="cs-CZ" sz="2700" dirty="0" smtClean="0"/>
          </a:p>
        </p:txBody>
      </p:sp>
    </p:spTree>
    <p:extLst>
      <p:ext uri="{BB962C8B-B14F-4D97-AF65-F5344CB8AC3E}">
        <p14:creationId xmlns:p14="http://schemas.microsoft.com/office/powerpoint/2010/main" val="11732226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152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Zdroje: všechny obrázky byly použity  z otevřené galerie programu Smart Board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Martin a Lída</cp:lastModifiedBy>
  <cp:revision>18</cp:revision>
  <dcterms:created xsi:type="dcterms:W3CDTF">2011-10-30T18:55:09Z</dcterms:created>
  <dcterms:modified xsi:type="dcterms:W3CDTF">2013-02-18T14:41:08Z</dcterms:modified>
</cp:coreProperties>
</file>