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54CBF-3F8B-4CB1-93BD-DD45471AFAB2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F030-91F6-4B13-8287-508D4417B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3883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54CBF-3F8B-4CB1-93BD-DD45471AFAB2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F030-91F6-4B13-8287-508D4417B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861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54CBF-3F8B-4CB1-93BD-DD45471AFAB2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F030-91F6-4B13-8287-508D4417B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34769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54CBF-3F8B-4CB1-93BD-DD45471AFAB2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F030-91F6-4B13-8287-508D4417B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075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54CBF-3F8B-4CB1-93BD-DD45471AFAB2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F030-91F6-4B13-8287-508D4417B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9901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54CBF-3F8B-4CB1-93BD-DD45471AFAB2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F030-91F6-4B13-8287-508D4417B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396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54CBF-3F8B-4CB1-93BD-DD45471AFAB2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F030-91F6-4B13-8287-508D4417B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8605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54CBF-3F8B-4CB1-93BD-DD45471AFAB2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F030-91F6-4B13-8287-508D4417B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82873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54CBF-3F8B-4CB1-93BD-DD45471AFAB2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F030-91F6-4B13-8287-508D4417B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096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54CBF-3F8B-4CB1-93BD-DD45471AFAB2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F030-91F6-4B13-8287-508D4417B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282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454CBF-3F8B-4CB1-93BD-DD45471AFAB2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CF030-91F6-4B13-8287-508D4417B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03139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454CBF-3F8B-4CB1-93BD-DD45471AFAB2}" type="datetimeFigureOut">
              <a:rPr lang="cs-CZ" smtClean="0"/>
              <a:t>27.1.2012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BCF030-91F6-4B13-8287-508D4417BB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4835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5" Type="http://schemas.openxmlformats.org/officeDocument/2006/relationships/image" Target="../media/image5.gif"/><Relationship Id="rId10" Type="http://schemas.openxmlformats.org/officeDocument/2006/relationships/image" Target="../media/image10.png"/><Relationship Id="rId4" Type="http://schemas.openxmlformats.org/officeDocument/2006/relationships/image" Target="../media/image4.gif"/><Relationship Id="rId9" Type="http://schemas.openxmlformats.org/officeDocument/2006/relationships/image" Target="../media/image9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5980202"/>
              </p:ext>
            </p:extLst>
          </p:nvPr>
        </p:nvGraphicFramePr>
        <p:xfrm>
          <a:off x="457200" y="1628800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676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</a:t>
                      </a:r>
                      <a:r>
                        <a:rPr lang="cs-CZ" sz="2000" smtClean="0"/>
                        <a:t>. Dagmar Šaflová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smtClean="0"/>
                        <a:t>VY_32_INOVACE_ČJ.4-2.20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smtClean="0"/>
                        <a:t>Měkké souhlásky 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08518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404817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751344"/>
            <a:ext cx="8388424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/>
              <a:t>Anotace: </a:t>
            </a:r>
          </a:p>
          <a:p>
            <a:r>
              <a:rPr lang="cs-CZ" sz="2000" b="1"/>
              <a:t> Autor</a:t>
            </a:r>
            <a:r>
              <a:rPr lang="cs-CZ" sz="2000"/>
              <a:t>: Mgr. Dagmar Šaflová</a:t>
            </a:r>
          </a:p>
          <a:p>
            <a:r>
              <a:rPr lang="cs-CZ" sz="2000"/>
              <a:t>Základní škola a mateřská škola T. G. Masaryka Fulnek</a:t>
            </a:r>
          </a:p>
          <a:p>
            <a:r>
              <a:rPr lang="cs-CZ" sz="2000" b="1"/>
              <a:t>Jazyk: </a:t>
            </a:r>
            <a:r>
              <a:rPr lang="cs-CZ" sz="2000"/>
              <a:t>Český jazyk</a:t>
            </a:r>
          </a:p>
          <a:p>
            <a:r>
              <a:rPr lang="cs-CZ" sz="2000" b="1"/>
              <a:t>Očekávaný výstup: </a:t>
            </a:r>
            <a:r>
              <a:rPr lang="cs-CZ" sz="2000"/>
              <a:t>Žák </a:t>
            </a:r>
            <a:r>
              <a:rPr lang="cs-CZ" sz="2000" smtClean="0"/>
              <a:t>se seznámí s měkkými souhláskami a naučí se je požívat ve slovech.   </a:t>
            </a:r>
            <a:endParaRPr lang="cs-CZ" sz="2000"/>
          </a:p>
          <a:p>
            <a:r>
              <a:rPr lang="cs-CZ" sz="2000" b="1" smtClean="0"/>
              <a:t>Druh </a:t>
            </a:r>
            <a:r>
              <a:rPr lang="cs-CZ" sz="2000" b="1"/>
              <a:t>učebního materiálu</a:t>
            </a:r>
            <a:r>
              <a:rPr lang="cs-CZ" sz="2000"/>
              <a:t>: </a:t>
            </a:r>
            <a:r>
              <a:rPr lang="cs-CZ" sz="2000" smtClean="0"/>
              <a:t>prezentace </a:t>
            </a:r>
            <a:endParaRPr lang="cs-CZ" sz="2000"/>
          </a:p>
          <a:p>
            <a:r>
              <a:rPr lang="cs-CZ" sz="2000" b="1"/>
              <a:t>Druh interaktivity</a:t>
            </a:r>
            <a:r>
              <a:rPr lang="cs-CZ" sz="2000"/>
              <a:t>: </a:t>
            </a:r>
            <a:r>
              <a:rPr lang="cs-CZ" sz="2000" smtClean="0"/>
              <a:t>výklad</a:t>
            </a:r>
            <a:endParaRPr lang="cs-CZ" sz="2000"/>
          </a:p>
          <a:p>
            <a:r>
              <a:rPr lang="cs-CZ" sz="2000" b="1"/>
              <a:t>Cílová skupina: </a:t>
            </a:r>
            <a:r>
              <a:rPr lang="cs-CZ" sz="2000" smtClean="0"/>
              <a:t>žák</a:t>
            </a:r>
            <a:endParaRPr lang="cs-CZ" sz="2000"/>
          </a:p>
          <a:p>
            <a:r>
              <a:rPr lang="cs-CZ" sz="2000" b="1"/>
              <a:t>Stupeň a typ vzdělávání</a:t>
            </a:r>
            <a:r>
              <a:rPr lang="cs-CZ" sz="2000"/>
              <a:t>: základní  vzdělávání–  první stupeň</a:t>
            </a:r>
          </a:p>
          <a:p>
            <a:r>
              <a:rPr lang="cs-CZ" sz="2000" b="1"/>
              <a:t>Ročník</a:t>
            </a:r>
            <a:r>
              <a:rPr lang="cs-CZ" sz="2000"/>
              <a:t>: druhý</a:t>
            </a:r>
          </a:p>
          <a:p>
            <a:r>
              <a:rPr lang="cs-CZ" sz="2000" b="1"/>
              <a:t>Typická věková skupina</a:t>
            </a:r>
            <a:r>
              <a:rPr lang="cs-CZ" sz="2000"/>
              <a:t>: 7- 8 let</a:t>
            </a:r>
          </a:p>
          <a:p>
            <a:r>
              <a:rPr lang="cs-CZ" sz="2000" b="1"/>
              <a:t>Vytvořeno</a:t>
            </a:r>
            <a:r>
              <a:rPr lang="cs-CZ" sz="2000"/>
              <a:t>: </a:t>
            </a:r>
            <a:r>
              <a:rPr lang="cs-CZ" sz="2000" smtClean="0"/>
              <a:t>20.1. </a:t>
            </a:r>
            <a:r>
              <a:rPr lang="cs-CZ" sz="2000"/>
              <a:t>2012</a:t>
            </a:r>
          </a:p>
          <a:p>
            <a:r>
              <a:rPr lang="cs-CZ" sz="2000"/>
              <a:t> </a:t>
            </a:r>
          </a:p>
          <a:p>
            <a:r>
              <a:rPr lang="cs-CZ" sz="2000"/>
              <a:t> </a:t>
            </a:r>
          </a:p>
          <a:p>
            <a:r>
              <a:rPr lang="cs-CZ" sz="200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4597489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28001"/>
            <a:ext cx="847251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smtClean="0">
                <a:solidFill>
                  <a:schemeClr val="bg1"/>
                </a:solidFill>
              </a:rPr>
              <a:t>Učíme  se  měkké souhlásky  </a:t>
            </a:r>
            <a:endParaRPr lang="cs-CZ" sz="5400" b="1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7584" y="4437112"/>
            <a:ext cx="59942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Vytvořila : Mgr.Dagmar Šaflová </a:t>
            </a:r>
          </a:p>
          <a:p>
            <a:r>
              <a:rPr lang="cs-CZ" sz="2400" smtClean="0"/>
              <a:t>Základní a mateřská škola T.G.Masaryka Fulnek</a:t>
            </a:r>
            <a:endParaRPr lang="cs-CZ" sz="240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07951" y="3166946"/>
            <a:ext cx="847725" cy="714375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7116" y="2357437"/>
            <a:ext cx="590550" cy="71437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7366" y="2107781"/>
            <a:ext cx="666750" cy="71437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7666" y="3179344"/>
            <a:ext cx="723900" cy="71437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91718" y="1608887"/>
            <a:ext cx="571500" cy="71437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1854" y="3098654"/>
            <a:ext cx="762000" cy="71437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0794" y="2253166"/>
            <a:ext cx="723900" cy="714375"/>
          </a:xfrm>
          <a:prstGeom prst="rect">
            <a:avLst/>
          </a:prstGeom>
        </p:spPr>
      </p:pic>
      <p:sp>
        <p:nvSpPr>
          <p:cNvPr id="11" name="Měsíc 10"/>
          <p:cNvSpPr/>
          <p:nvPr/>
        </p:nvSpPr>
        <p:spPr>
          <a:xfrm rot="16728222">
            <a:off x="1056575" y="1715762"/>
            <a:ext cx="349483" cy="430422"/>
          </a:xfrm>
          <a:prstGeom prst="moon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ěsíc 11"/>
          <p:cNvSpPr/>
          <p:nvPr/>
        </p:nvSpPr>
        <p:spPr>
          <a:xfrm rot="16728222">
            <a:off x="4045594" y="2813275"/>
            <a:ext cx="350920" cy="430422"/>
          </a:xfrm>
          <a:prstGeom prst="moon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ěsíc 12"/>
          <p:cNvSpPr/>
          <p:nvPr/>
        </p:nvSpPr>
        <p:spPr>
          <a:xfrm rot="16728222">
            <a:off x="2039175" y="1993636"/>
            <a:ext cx="294989" cy="430422"/>
          </a:xfrm>
          <a:prstGeom prst="moon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ěsíc 13"/>
          <p:cNvSpPr/>
          <p:nvPr/>
        </p:nvSpPr>
        <p:spPr>
          <a:xfrm rot="16728222">
            <a:off x="2767053" y="2812242"/>
            <a:ext cx="301364" cy="430422"/>
          </a:xfrm>
          <a:prstGeom prst="moon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83854" y="3813029"/>
            <a:ext cx="666750" cy="71437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9904" y="2292691"/>
            <a:ext cx="742950" cy="714375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4565" y="2649878"/>
            <a:ext cx="439515" cy="4219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9" name="Měsíc 18"/>
          <p:cNvSpPr/>
          <p:nvPr/>
        </p:nvSpPr>
        <p:spPr>
          <a:xfrm rot="16728222">
            <a:off x="6655918" y="1935895"/>
            <a:ext cx="350920" cy="430422"/>
          </a:xfrm>
          <a:prstGeom prst="moon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ěsíc 19"/>
          <p:cNvSpPr/>
          <p:nvPr/>
        </p:nvSpPr>
        <p:spPr>
          <a:xfrm rot="16728222">
            <a:off x="7865201" y="3497007"/>
            <a:ext cx="225090" cy="430422"/>
          </a:xfrm>
          <a:prstGeom prst="moon">
            <a:avLst/>
          </a:prstGeom>
          <a:solidFill>
            <a:schemeClr val="tx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849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92696"/>
            <a:ext cx="757111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smtClean="0">
                <a:solidFill>
                  <a:srgbClr val="002060"/>
                </a:solidFill>
              </a:rPr>
              <a:t>Měkké souhlásky jsou :</a:t>
            </a:r>
            <a:endParaRPr lang="cs-CZ" sz="6000" b="1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4" y="2307548"/>
            <a:ext cx="10081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smtClean="0">
                <a:solidFill>
                  <a:srgbClr val="002060"/>
                </a:solidFill>
              </a:rPr>
              <a:t>ž</a:t>
            </a:r>
            <a:endParaRPr lang="cs-CZ" sz="960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83668" y="1931372"/>
            <a:ext cx="12241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smtClean="0">
                <a:solidFill>
                  <a:srgbClr val="002060"/>
                </a:solidFill>
              </a:rPr>
              <a:t>š</a:t>
            </a:r>
            <a:endParaRPr lang="cs-CZ" sz="960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47764" y="2336901"/>
            <a:ext cx="7200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0" smtClean="0">
                <a:solidFill>
                  <a:srgbClr val="002060"/>
                </a:solidFill>
              </a:rPr>
              <a:t>Č</a:t>
            </a:r>
            <a:endParaRPr lang="cs-CZ" sz="800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19872" y="1962381"/>
            <a:ext cx="797013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smtClean="0">
                <a:solidFill>
                  <a:srgbClr val="002060"/>
                </a:solidFill>
              </a:rPr>
              <a:t>Ř</a:t>
            </a:r>
            <a:endParaRPr lang="cs-CZ" sz="880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2685656"/>
            <a:ext cx="73129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smtClean="0">
                <a:solidFill>
                  <a:srgbClr val="002060"/>
                </a:solidFill>
              </a:rPr>
              <a:t>C</a:t>
            </a:r>
            <a:endParaRPr lang="cs-CZ" sz="800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0072" y="1900825"/>
            <a:ext cx="54373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smtClean="0">
                <a:solidFill>
                  <a:srgbClr val="002060"/>
                </a:solidFill>
              </a:rPr>
              <a:t>J</a:t>
            </a:r>
            <a:endParaRPr lang="cs-CZ" sz="880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93008" y="2336901"/>
            <a:ext cx="81624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smtClean="0">
                <a:solidFill>
                  <a:srgbClr val="002060"/>
                </a:solidFill>
              </a:rPr>
              <a:t>Ď</a:t>
            </a:r>
            <a:endParaRPr lang="cs-CZ" sz="800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32240" y="2023936"/>
            <a:ext cx="68480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smtClean="0">
                <a:solidFill>
                  <a:srgbClr val="002060"/>
                </a:solidFill>
              </a:rPr>
              <a:t>Ť</a:t>
            </a:r>
            <a:endParaRPr lang="cs-CZ" sz="800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60437" y="2621974"/>
            <a:ext cx="731290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smtClean="0">
                <a:solidFill>
                  <a:srgbClr val="002060"/>
                </a:solidFill>
              </a:rPr>
              <a:t>Ň</a:t>
            </a:r>
            <a:endParaRPr lang="cs-CZ" sz="660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84723" y="4293096"/>
            <a:ext cx="9542997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smtClean="0"/>
              <a:t>ž        š       č        ř      </a:t>
            </a:r>
          </a:p>
          <a:p>
            <a:r>
              <a:rPr lang="cs-CZ" sz="6000" b="1" smtClean="0"/>
              <a:t>  c         j         ď        ť         ň       </a:t>
            </a:r>
            <a:endParaRPr lang="cs-CZ" sz="6000" b="1"/>
          </a:p>
        </p:txBody>
      </p:sp>
    </p:spTree>
    <p:extLst>
      <p:ext uri="{BB962C8B-B14F-4D97-AF65-F5344CB8AC3E}">
        <p14:creationId xmlns:p14="http://schemas.microsoft.com/office/powerpoint/2010/main" val="343882022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4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6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2" presetID="24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3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4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12549" l="-25098"/>
                                      </p:by>
                                    </p:animClr>
                                    <p:set>
                                      <p:cBhvr>
                                        <p:cTn id="176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13546"/>
            <a:ext cx="56455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smtClean="0"/>
              <a:t>Zakroužkuj měkké souhlásky</a:t>
            </a:r>
            <a:endParaRPr lang="cs-CZ" sz="3600" b="1"/>
          </a:p>
        </p:txBody>
      </p:sp>
      <p:sp>
        <p:nvSpPr>
          <p:cNvPr id="3" name="Ovál 2"/>
          <p:cNvSpPr/>
          <p:nvPr/>
        </p:nvSpPr>
        <p:spPr>
          <a:xfrm>
            <a:off x="179512" y="1340768"/>
            <a:ext cx="8712968" cy="5112568"/>
          </a:xfrm>
          <a:prstGeom prst="ellipse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a h  š   ř  z  ž  j   s č  g  u ž f  l  e ř  č  o j s ř ž x  s  ř  c  ď  n  ť</a:t>
            </a:r>
          </a:p>
          <a:p>
            <a:pPr algn="ctr"/>
            <a:r>
              <a:rPr lang="cs-CZ" sz="6000" b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ť k b ň m e š v ď  </a:t>
            </a:r>
            <a:r>
              <a:rPr lang="cs-CZ" b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 </a:t>
            </a:r>
            <a:endParaRPr lang="cs-CZ" b="1" spc="30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6706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7357" y="274218"/>
            <a:ext cx="596362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smtClean="0"/>
              <a:t>Měkké  slabiky  jsou:</a:t>
            </a:r>
            <a:endParaRPr lang="cs-CZ" sz="5400"/>
          </a:p>
        </p:txBody>
      </p:sp>
      <p:sp>
        <p:nvSpPr>
          <p:cNvPr id="3" name="Pěticípá hvězda 2"/>
          <p:cNvSpPr/>
          <p:nvPr/>
        </p:nvSpPr>
        <p:spPr>
          <a:xfrm>
            <a:off x="42757" y="1759318"/>
            <a:ext cx="1800200" cy="1512168"/>
          </a:xfrm>
          <a:prstGeom prst="star5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smtClean="0"/>
              <a:t>ži</a:t>
            </a:r>
            <a:endParaRPr lang="cs-CZ" sz="4800"/>
          </a:p>
        </p:txBody>
      </p:sp>
      <p:sp>
        <p:nvSpPr>
          <p:cNvPr id="4" name="Pěticípá hvězda 3"/>
          <p:cNvSpPr/>
          <p:nvPr/>
        </p:nvSpPr>
        <p:spPr>
          <a:xfrm>
            <a:off x="4643500" y="4714947"/>
            <a:ext cx="1800200" cy="1512168"/>
          </a:xfrm>
          <a:prstGeom prst="star5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smtClean="0"/>
              <a:t>ťi</a:t>
            </a:r>
            <a:endParaRPr lang="cs-CZ" sz="4400"/>
          </a:p>
        </p:txBody>
      </p:sp>
      <p:sp>
        <p:nvSpPr>
          <p:cNvPr id="5" name="Pěticípá hvězda 4"/>
          <p:cNvSpPr/>
          <p:nvPr/>
        </p:nvSpPr>
        <p:spPr>
          <a:xfrm>
            <a:off x="7343800" y="1175257"/>
            <a:ext cx="1800200" cy="1512168"/>
          </a:xfrm>
          <a:prstGeom prst="star5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smtClean="0"/>
              <a:t>ci</a:t>
            </a:r>
            <a:endParaRPr lang="cs-CZ" sz="4400"/>
          </a:p>
        </p:txBody>
      </p:sp>
      <p:sp>
        <p:nvSpPr>
          <p:cNvPr id="6" name="Pěticípá hvězda 5"/>
          <p:cNvSpPr/>
          <p:nvPr/>
        </p:nvSpPr>
        <p:spPr>
          <a:xfrm>
            <a:off x="1756844" y="1563159"/>
            <a:ext cx="1800200" cy="1512168"/>
          </a:xfrm>
          <a:prstGeom prst="star5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smtClean="0"/>
              <a:t>ši</a:t>
            </a:r>
            <a:endParaRPr lang="cs-CZ" sz="5400"/>
          </a:p>
        </p:txBody>
      </p:sp>
      <p:sp>
        <p:nvSpPr>
          <p:cNvPr id="7" name="Pěticípá hvězda 6"/>
          <p:cNvSpPr/>
          <p:nvPr/>
        </p:nvSpPr>
        <p:spPr>
          <a:xfrm>
            <a:off x="647564" y="4636043"/>
            <a:ext cx="1800200" cy="1512168"/>
          </a:xfrm>
          <a:prstGeom prst="star5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smtClean="0"/>
              <a:t>ji</a:t>
            </a:r>
            <a:endParaRPr lang="cs-CZ" sz="4800"/>
          </a:p>
        </p:txBody>
      </p:sp>
      <p:sp>
        <p:nvSpPr>
          <p:cNvPr id="8" name="Pěticípá hvězda 7"/>
          <p:cNvSpPr/>
          <p:nvPr/>
        </p:nvSpPr>
        <p:spPr>
          <a:xfrm>
            <a:off x="3643157" y="1558160"/>
            <a:ext cx="1800200" cy="1512168"/>
          </a:xfrm>
          <a:prstGeom prst="star5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5400" smtClean="0"/>
              <a:t>či</a:t>
            </a:r>
            <a:endParaRPr lang="cs-CZ" sz="5400"/>
          </a:p>
        </p:txBody>
      </p:sp>
      <p:sp>
        <p:nvSpPr>
          <p:cNvPr id="9" name="Pěticípá hvězda 8"/>
          <p:cNvSpPr/>
          <p:nvPr/>
        </p:nvSpPr>
        <p:spPr>
          <a:xfrm>
            <a:off x="2658967" y="4714947"/>
            <a:ext cx="1800200" cy="1512168"/>
          </a:xfrm>
          <a:prstGeom prst="star5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smtClean="0"/>
              <a:t>ďi</a:t>
            </a:r>
            <a:endParaRPr lang="cs-CZ" sz="4400"/>
          </a:p>
        </p:txBody>
      </p:sp>
      <p:sp>
        <p:nvSpPr>
          <p:cNvPr id="10" name="Pěticípá hvězda 9"/>
          <p:cNvSpPr/>
          <p:nvPr/>
        </p:nvSpPr>
        <p:spPr>
          <a:xfrm>
            <a:off x="5592781" y="1484784"/>
            <a:ext cx="1800200" cy="1512168"/>
          </a:xfrm>
          <a:prstGeom prst="star5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smtClean="0"/>
              <a:t>ři</a:t>
            </a:r>
            <a:endParaRPr lang="cs-CZ" sz="4400"/>
          </a:p>
        </p:txBody>
      </p:sp>
      <p:sp>
        <p:nvSpPr>
          <p:cNvPr id="11" name="Pěticípá hvězda 10"/>
          <p:cNvSpPr/>
          <p:nvPr/>
        </p:nvSpPr>
        <p:spPr>
          <a:xfrm>
            <a:off x="6685508" y="4941168"/>
            <a:ext cx="1800200" cy="1512168"/>
          </a:xfrm>
          <a:prstGeom prst="star5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smtClean="0"/>
              <a:t>ňi</a:t>
            </a:r>
            <a:endParaRPr lang="cs-CZ" sz="4400"/>
          </a:p>
        </p:txBody>
      </p:sp>
      <p:sp>
        <p:nvSpPr>
          <p:cNvPr id="12" name="TextovéPole 11"/>
          <p:cNvSpPr txBox="1"/>
          <p:nvPr/>
        </p:nvSpPr>
        <p:spPr>
          <a:xfrm>
            <a:off x="659040" y="3394364"/>
            <a:ext cx="821635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smtClean="0">
                <a:solidFill>
                  <a:schemeClr val="bg1"/>
                </a:solidFill>
              </a:rPr>
              <a:t>Napiš vždycky měkké i.</a:t>
            </a:r>
            <a:endParaRPr lang="cs-CZ" sz="66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1978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97522"/>
            <a:ext cx="80470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smtClean="0"/>
              <a:t>Napiš pod každou měkkou slabiku 3 slova</a:t>
            </a:r>
            <a:r>
              <a:rPr lang="cs-CZ" smtClean="0"/>
              <a:t>.</a:t>
            </a:r>
            <a:endParaRPr lang="cs-CZ"/>
          </a:p>
        </p:txBody>
      </p:sp>
      <p:sp>
        <p:nvSpPr>
          <p:cNvPr id="4" name="Obdélník s odříznutým rohem na stejné straně 3"/>
          <p:cNvSpPr/>
          <p:nvPr/>
        </p:nvSpPr>
        <p:spPr>
          <a:xfrm>
            <a:off x="683568" y="1196752"/>
            <a:ext cx="1080120" cy="504056"/>
          </a:xfrm>
          <a:prstGeom prst="snip2Same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smtClean="0"/>
              <a:t>ži</a:t>
            </a:r>
            <a:endParaRPr lang="cs-CZ" sz="4000"/>
          </a:p>
        </p:txBody>
      </p:sp>
      <p:sp>
        <p:nvSpPr>
          <p:cNvPr id="12" name="Obdélník s odříznutým rohem na stejné straně 11"/>
          <p:cNvSpPr/>
          <p:nvPr/>
        </p:nvSpPr>
        <p:spPr>
          <a:xfrm>
            <a:off x="7812360" y="3465004"/>
            <a:ext cx="1080120" cy="504056"/>
          </a:xfrm>
          <a:prstGeom prst="snip2Same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smtClean="0"/>
              <a:t>ňi</a:t>
            </a:r>
            <a:endParaRPr lang="cs-CZ" sz="4000"/>
          </a:p>
        </p:txBody>
      </p:sp>
      <p:sp>
        <p:nvSpPr>
          <p:cNvPr id="13" name="Obdélník s odříznutým rohem na stejné straně 12"/>
          <p:cNvSpPr/>
          <p:nvPr/>
        </p:nvSpPr>
        <p:spPr>
          <a:xfrm>
            <a:off x="3167844" y="1116240"/>
            <a:ext cx="1080120" cy="504056"/>
          </a:xfrm>
          <a:prstGeom prst="snip2Same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smtClean="0"/>
              <a:t>ši</a:t>
            </a:r>
            <a:endParaRPr lang="cs-CZ" sz="4400"/>
          </a:p>
        </p:txBody>
      </p:sp>
      <p:sp>
        <p:nvSpPr>
          <p:cNvPr id="14" name="Obdélník s odříznutým rohem na stejné straně 13"/>
          <p:cNvSpPr/>
          <p:nvPr/>
        </p:nvSpPr>
        <p:spPr>
          <a:xfrm>
            <a:off x="323528" y="3465004"/>
            <a:ext cx="1080120" cy="504056"/>
          </a:xfrm>
          <a:prstGeom prst="snip2Same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smtClean="0"/>
              <a:t>ci</a:t>
            </a:r>
            <a:endParaRPr lang="cs-CZ" sz="4000"/>
          </a:p>
        </p:txBody>
      </p:sp>
      <p:sp>
        <p:nvSpPr>
          <p:cNvPr id="15" name="Obdélník s odříznutým rohem na stejné straně 14"/>
          <p:cNvSpPr/>
          <p:nvPr/>
        </p:nvSpPr>
        <p:spPr>
          <a:xfrm>
            <a:off x="4178780" y="3497439"/>
            <a:ext cx="1080120" cy="504056"/>
          </a:xfrm>
          <a:prstGeom prst="snip2Same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smtClean="0"/>
              <a:t>ďi</a:t>
            </a:r>
            <a:endParaRPr lang="cs-CZ" sz="4000"/>
          </a:p>
        </p:txBody>
      </p:sp>
      <p:sp>
        <p:nvSpPr>
          <p:cNvPr id="16" name="Obdélník s odříznutým rohem na stejné straně 15"/>
          <p:cNvSpPr/>
          <p:nvPr/>
        </p:nvSpPr>
        <p:spPr>
          <a:xfrm>
            <a:off x="2241015" y="3459057"/>
            <a:ext cx="1080120" cy="504056"/>
          </a:xfrm>
          <a:prstGeom prst="snip2Same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400" smtClean="0"/>
              <a:t>ji</a:t>
            </a:r>
            <a:endParaRPr lang="cs-CZ" sz="4400"/>
          </a:p>
        </p:txBody>
      </p:sp>
      <p:sp>
        <p:nvSpPr>
          <p:cNvPr id="17" name="Obdélník s odříznutým rohem na stejné straně 16"/>
          <p:cNvSpPr/>
          <p:nvPr/>
        </p:nvSpPr>
        <p:spPr>
          <a:xfrm>
            <a:off x="5991409" y="3451862"/>
            <a:ext cx="1080120" cy="504056"/>
          </a:xfrm>
          <a:prstGeom prst="snip2Same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smtClean="0"/>
              <a:t>ťi</a:t>
            </a:r>
            <a:endParaRPr lang="cs-CZ" sz="4000"/>
          </a:p>
        </p:txBody>
      </p:sp>
      <p:sp>
        <p:nvSpPr>
          <p:cNvPr id="18" name="Obdélník s odříznutým rohem na stejné straně 17"/>
          <p:cNvSpPr/>
          <p:nvPr/>
        </p:nvSpPr>
        <p:spPr>
          <a:xfrm>
            <a:off x="5292080" y="1140617"/>
            <a:ext cx="1080120" cy="504056"/>
          </a:xfrm>
          <a:prstGeom prst="snip2Same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smtClean="0"/>
              <a:t>či</a:t>
            </a:r>
            <a:endParaRPr lang="cs-CZ" sz="4000"/>
          </a:p>
        </p:txBody>
      </p:sp>
      <p:sp>
        <p:nvSpPr>
          <p:cNvPr id="19" name="Obdélník s odříznutým rohem na stejné straně 18"/>
          <p:cNvSpPr/>
          <p:nvPr/>
        </p:nvSpPr>
        <p:spPr>
          <a:xfrm>
            <a:off x="7380312" y="1196752"/>
            <a:ext cx="1080120" cy="504056"/>
          </a:xfrm>
          <a:prstGeom prst="snip2Same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smtClean="0"/>
              <a:t>ři</a:t>
            </a:r>
            <a:endParaRPr lang="cs-CZ" sz="4000"/>
          </a:p>
        </p:txBody>
      </p:sp>
    </p:spTree>
    <p:extLst>
      <p:ext uri="{BB962C8B-B14F-4D97-AF65-F5344CB8AC3E}">
        <p14:creationId xmlns:p14="http://schemas.microsoft.com/office/powerpoint/2010/main" val="3651483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222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131M</dc:creator>
  <cp:lastModifiedBy>131M</cp:lastModifiedBy>
  <cp:revision>9</cp:revision>
  <dcterms:created xsi:type="dcterms:W3CDTF">2012-01-26T14:29:09Z</dcterms:created>
  <dcterms:modified xsi:type="dcterms:W3CDTF">2012-01-27T05:20:46Z</dcterms:modified>
</cp:coreProperties>
</file>