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7" r:id="rId11"/>
    <p:sldId id="262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2" autoAdjust="0"/>
    <p:restoredTop sz="94647" autoAdjust="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5414-7CB7-417B-BF99-D0EE2E105EE2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2979F-5E2B-4D04-9DFA-2CA8A729D1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5414-7CB7-417B-BF99-D0EE2E105EE2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2979F-5E2B-4D04-9DFA-2CA8A729D1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5414-7CB7-417B-BF99-D0EE2E105EE2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2979F-5E2B-4D04-9DFA-2CA8A729D1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5414-7CB7-417B-BF99-D0EE2E105EE2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2979F-5E2B-4D04-9DFA-2CA8A729D1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5414-7CB7-417B-BF99-D0EE2E105EE2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2979F-5E2B-4D04-9DFA-2CA8A729D1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5414-7CB7-417B-BF99-D0EE2E105EE2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2979F-5E2B-4D04-9DFA-2CA8A729D1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5414-7CB7-417B-BF99-D0EE2E105EE2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2979F-5E2B-4D04-9DFA-2CA8A729D1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5414-7CB7-417B-BF99-D0EE2E105EE2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2979F-5E2B-4D04-9DFA-2CA8A729D1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5414-7CB7-417B-BF99-D0EE2E105EE2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2979F-5E2B-4D04-9DFA-2CA8A729D1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5414-7CB7-417B-BF99-D0EE2E105EE2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2979F-5E2B-4D04-9DFA-2CA8A729D1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15414-7CB7-417B-BF99-D0EE2E105EE2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2979F-5E2B-4D04-9DFA-2CA8A729D1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prstClr val="black"/>
              <a:schemeClr val="accent1">
                <a:tint val="45000"/>
                <a:satMod val="400000"/>
              </a:schemeClr>
            </a:duotone>
            <a:lum bright="4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815414-7CB7-417B-BF99-D0EE2E105EE2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2979F-5E2B-4D04-9DFA-2CA8A729D1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jpeg"/><Relationship Id="rId5" Type="http://schemas.openxmlformats.org/officeDocument/2006/relationships/image" Target="../media/image7.png"/><Relationship Id="rId10" Type="http://schemas.openxmlformats.org/officeDocument/2006/relationships/image" Target="../media/image12.jpe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image" Target="../media/image4.png"/><Relationship Id="rId16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5" Type="http://schemas.openxmlformats.org/officeDocument/2006/relationships/image" Target="../media/image27.jpe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Relationship Id="rId14" Type="http://schemas.openxmlformats.org/officeDocument/2006/relationships/image" Target="../media/image2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jpeg"/><Relationship Id="rId5" Type="http://schemas.openxmlformats.org/officeDocument/2006/relationships/image" Target="../media/image31.png"/><Relationship Id="rId10" Type="http://schemas.openxmlformats.org/officeDocument/2006/relationships/image" Target="../media/image36.jpeg"/><Relationship Id="rId4" Type="http://schemas.openxmlformats.org/officeDocument/2006/relationships/image" Target="../media/image30.png"/><Relationship Id="rId9" Type="http://schemas.openxmlformats.org/officeDocument/2006/relationships/image" Target="../media/image3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8.png"/><Relationship Id="rId7" Type="http://schemas.openxmlformats.org/officeDocument/2006/relationships/image" Target="../media/image4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Relationship Id="rId9" Type="http://schemas.openxmlformats.org/officeDocument/2006/relationships/image" Target="../media/image4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men_Moravy_(1).JPG" TargetMode="External"/><Relationship Id="rId3" Type="http://schemas.openxmlformats.org/officeDocument/2006/relationships/hyperlink" Target="http://commons.wikimedia.org/wiki/File:Lipensk%C3%A1_p%C5%99ehrada.JPG" TargetMode="External"/><Relationship Id="rId7" Type="http://schemas.openxmlformats.org/officeDocument/2006/relationships/hyperlink" Target="http://commons.wikimedia.org/wiki/File:%C3%9Ast%C3%AD_nad_Labem,_V%C4%9Btru%C5%A1e,_Pohled_na_m%C4%9Bsto_.JPG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Decin_castle_over_the_Elbe.JPG" TargetMode="External"/><Relationship Id="rId5" Type="http://schemas.openxmlformats.org/officeDocument/2006/relationships/hyperlink" Target="http://commons.wikimedia.org/wiki/File:Labe_udoli.jpg" TargetMode="External"/><Relationship Id="rId10" Type="http://schemas.openxmlformats.org/officeDocument/2006/relationships/hyperlink" Target="http://cs.wikipedia.org/wiki/Soubor:Morava_reka.JPG" TargetMode="External"/><Relationship Id="rId4" Type="http://schemas.openxmlformats.org/officeDocument/2006/relationships/hyperlink" Target="http://commons.wikimedia.org/wiki/File:Cesky_Krumlov-Asahiko1.jpg" TargetMode="External"/><Relationship Id="rId9" Type="http://schemas.openxmlformats.org/officeDocument/2006/relationships/hyperlink" Target="http://cs.wikipedia.org/wiki/Soubor:Olomouc_2005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8_OPAVA_SOUTOK.JPG" TargetMode="External"/><Relationship Id="rId2" Type="http://schemas.openxmlformats.org/officeDocument/2006/relationships/hyperlink" Target="http://cs.wikipedia.org/wiki/Soubor:Odra,_Ostrava-Koblov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Hradcany.jpg" TargetMode="External"/><Relationship Id="rId4" Type="http://schemas.openxmlformats.org/officeDocument/2006/relationships/hyperlink" Target="http://cs.wikipedia.org/wiki/Soubor:Oder_Flus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692696"/>
            <a:ext cx="8532440" cy="3456384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VY_32_INOVACE_02_40_Řeky České republiky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lang="cs-CZ" sz="2000" i="1" dirty="0" smtClean="0">
                <a:latin typeface="Century Schoolbook" pitchFamily="18" charset="0"/>
                <a:cs typeface="Times New Roman" pitchFamily="18" charset="0"/>
              </a:rPr>
              <a:t>Prezentace slouží k </a:t>
            </a:r>
            <a:r>
              <a:rPr lang="cs-CZ" sz="2000" i="1" dirty="0" smtClean="0">
                <a:latin typeface="Century Schoolbook" pitchFamily="18" charset="0"/>
                <a:cs typeface="Times New Roman" pitchFamily="18" charset="0"/>
              </a:rPr>
              <a:t>práci s mapou při poznávání řek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dirty="0" smtClean="0">
                <a:latin typeface="Century Schoolbook" pitchFamily="18" charset="0"/>
                <a:cs typeface="Times New Roman" pitchFamily="18" charset="0"/>
              </a:rPr>
              <a:t>                 České </a:t>
            </a:r>
            <a:r>
              <a:rPr lang="cs-CZ" sz="2000" i="1" dirty="0" smtClean="0">
                <a:latin typeface="Century Schoolbook" pitchFamily="18" charset="0"/>
                <a:cs typeface="Times New Roman" pitchFamily="18" charset="0"/>
              </a:rPr>
              <a:t>republiky</a:t>
            </a:r>
            <a:r>
              <a:rPr lang="cs-CZ" sz="2000" i="1" dirty="0" smtClean="0">
                <a:latin typeface="Century Schoolbook" pitchFamily="18" charset="0"/>
                <a:cs typeface="Times New Roman" pitchFamily="18" charset="0"/>
              </a:rPr>
              <a:t>, místa jejich vzniku a přítoky.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dirty="0" smtClean="0">
                <a:latin typeface="Century Schoolbook" pitchFamily="18" charset="0"/>
                <a:cs typeface="Times New Roman" pitchFamily="18" charset="0"/>
              </a:rPr>
              <a:t>                 Prvouka </a:t>
            </a:r>
            <a:r>
              <a:rPr lang="cs-CZ" sz="2000" i="1" dirty="0" smtClean="0">
                <a:latin typeface="Century Schoolbook" pitchFamily="18" charset="0"/>
                <a:cs typeface="Times New Roman" pitchFamily="18" charset="0"/>
              </a:rPr>
              <a:t>pro 4. a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pic>
        <p:nvPicPr>
          <p:cNvPr id="4" name="Obrázek 3" descr="Obrázek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 řek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43064"/>
            <a:ext cx="9144000" cy="5771871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6228184" y="0"/>
            <a:ext cx="273004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i="1" u="sng" dirty="0" smtClean="0">
                <a:ln w="17780" cmpd="sng">
                  <a:solidFill>
                    <a:schemeClr val="bg1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Vltava</a:t>
            </a:r>
            <a:endParaRPr lang="cs-CZ" sz="6600" b="1" i="1" u="sng" dirty="0">
              <a:ln w="17780" cmpd="sng">
                <a:solidFill>
                  <a:schemeClr val="bg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rot="1694359">
            <a:off x="4517206" y="1139637"/>
            <a:ext cx="37813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Pravé přítoky</a:t>
            </a:r>
            <a:endParaRPr lang="cs-CZ" sz="44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339752" y="5805264"/>
            <a:ext cx="16401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Malše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pic>
        <p:nvPicPr>
          <p:cNvPr id="4" name="Obrázek 3" descr="Vltava.png"/>
          <p:cNvPicPr>
            <a:picLocks noChangeAspect="1"/>
          </p:cNvPicPr>
          <p:nvPr/>
        </p:nvPicPr>
        <p:blipFill>
          <a:blip r:embed="rId3" cstate="print"/>
          <a:srcRect t="26296" b="7583"/>
          <a:stretch>
            <a:fillRect/>
          </a:stretch>
        </p:blipFill>
        <p:spPr>
          <a:xfrm>
            <a:off x="0" y="2060848"/>
            <a:ext cx="9144000" cy="3816424"/>
          </a:xfrm>
          <a:prstGeom prst="rect">
            <a:avLst/>
          </a:prstGeom>
        </p:spPr>
      </p:pic>
      <p:pic>
        <p:nvPicPr>
          <p:cNvPr id="5" name="Obrázek 4" descr="Vltava+Otava.png"/>
          <p:cNvPicPr>
            <a:picLocks noChangeAspect="1"/>
          </p:cNvPicPr>
          <p:nvPr/>
        </p:nvPicPr>
        <p:blipFill>
          <a:blip r:embed="rId4" cstate="print"/>
          <a:srcRect l="16138" r="70475"/>
          <a:stretch>
            <a:fillRect/>
          </a:stretch>
        </p:blipFill>
        <p:spPr>
          <a:xfrm>
            <a:off x="1475656" y="543064"/>
            <a:ext cx="1224136" cy="5771871"/>
          </a:xfrm>
          <a:prstGeom prst="rect">
            <a:avLst/>
          </a:prstGeom>
        </p:spPr>
      </p:pic>
      <p:pic>
        <p:nvPicPr>
          <p:cNvPr id="6" name="Obrázek 5" descr="Vltava+Otava+Berounka.png"/>
          <p:cNvPicPr>
            <a:picLocks noChangeAspect="1"/>
          </p:cNvPicPr>
          <p:nvPr/>
        </p:nvPicPr>
        <p:blipFill>
          <a:blip r:embed="rId5" cstate="print"/>
          <a:srcRect l="4326" r="65750"/>
          <a:stretch>
            <a:fillRect/>
          </a:stretch>
        </p:blipFill>
        <p:spPr>
          <a:xfrm>
            <a:off x="395536" y="543064"/>
            <a:ext cx="2736304" cy="5771871"/>
          </a:xfrm>
          <a:prstGeom prst="rect">
            <a:avLst/>
          </a:prstGeom>
        </p:spPr>
      </p:pic>
      <p:pic>
        <p:nvPicPr>
          <p:cNvPr id="7" name="Obrázek 6" descr="Vltava+Otava+Berounka+Malše.png"/>
          <p:cNvPicPr>
            <a:picLocks noChangeAspect="1"/>
          </p:cNvPicPr>
          <p:nvPr/>
        </p:nvPicPr>
        <p:blipFill>
          <a:blip r:embed="rId6" cstate="print"/>
          <a:srcRect t="77447" b="8830"/>
          <a:stretch>
            <a:fillRect/>
          </a:stretch>
        </p:blipFill>
        <p:spPr>
          <a:xfrm>
            <a:off x="0" y="5013176"/>
            <a:ext cx="9144000" cy="792088"/>
          </a:xfrm>
          <a:prstGeom prst="rect">
            <a:avLst/>
          </a:prstGeom>
        </p:spPr>
      </p:pic>
      <p:pic>
        <p:nvPicPr>
          <p:cNvPr id="8" name="Obrázek 7" descr="Vltava+Otava+Berounka+Malše+Lužnice.png"/>
          <p:cNvPicPr>
            <a:picLocks noChangeAspect="1"/>
          </p:cNvPicPr>
          <p:nvPr/>
        </p:nvPicPr>
        <p:blipFill>
          <a:blip r:embed="rId7" cstate="print"/>
          <a:srcRect l="30313" r="60237"/>
          <a:stretch>
            <a:fillRect/>
          </a:stretch>
        </p:blipFill>
        <p:spPr>
          <a:xfrm>
            <a:off x="2771800" y="543064"/>
            <a:ext cx="864096" cy="5771871"/>
          </a:xfrm>
          <a:prstGeom prst="rect">
            <a:avLst/>
          </a:prstGeom>
        </p:spPr>
      </p:pic>
      <p:pic>
        <p:nvPicPr>
          <p:cNvPr id="9" name="Obrázek 8" descr="Vltava+Otava+Berounka+Malše+Lužnice+Sázava.png"/>
          <p:cNvPicPr>
            <a:picLocks noChangeAspect="1"/>
          </p:cNvPicPr>
          <p:nvPr/>
        </p:nvPicPr>
        <p:blipFill>
          <a:blip r:embed="rId8" cstate="print"/>
          <a:srcRect l="32675" r="42913"/>
          <a:stretch>
            <a:fillRect/>
          </a:stretch>
        </p:blipFill>
        <p:spPr>
          <a:xfrm>
            <a:off x="2987824" y="543064"/>
            <a:ext cx="2232248" cy="5771871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107504" y="4437112"/>
            <a:ext cx="16415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Otava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1988840"/>
            <a:ext cx="25708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Berounka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19872" y="4365104"/>
            <a:ext cx="21178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Lužnice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83968" y="2924944"/>
            <a:ext cx="19685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Sázava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pic>
        <p:nvPicPr>
          <p:cNvPr id="12" name="Obrázek 11" descr="Vltava+Otava+Berounka+Malše+Lužnice+Sázava+Labe.png"/>
          <p:cNvPicPr>
            <a:picLocks noChangeAspect="1"/>
          </p:cNvPicPr>
          <p:nvPr/>
        </p:nvPicPr>
        <p:blipFill>
          <a:blip r:embed="rId9" cstate="print"/>
          <a:srcRect l="28738" r="41337"/>
          <a:stretch>
            <a:fillRect/>
          </a:stretch>
        </p:blipFill>
        <p:spPr>
          <a:xfrm>
            <a:off x="2627784" y="543064"/>
            <a:ext cx="2736304" cy="5771871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1187624" y="2492896"/>
            <a:ext cx="444993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Vltava</a:t>
            </a:r>
          </a:p>
          <a:p>
            <a:pPr algn="ctr"/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se vlévá  do Labe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20481834">
            <a:off x="30836" y="369772"/>
            <a:ext cx="35132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Levé přítoky</a:t>
            </a:r>
            <a:endParaRPr lang="cs-CZ" sz="44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pic>
        <p:nvPicPr>
          <p:cNvPr id="13" name="Obrázek 12" descr="Mapa řeky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0" y="-1"/>
            <a:ext cx="9144000" cy="6858001"/>
          </a:xfrm>
          <a:prstGeom prst="rect">
            <a:avLst/>
          </a:prstGeom>
        </p:spPr>
      </p:pic>
      <p:pic>
        <p:nvPicPr>
          <p:cNvPr id="25" name="Obrázek 24" descr="Cesky_Krumlov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6" name="Obrázek 25" descr="Hradcany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395536" y="1700808"/>
            <a:ext cx="813601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Řeky </a:t>
            </a:r>
          </a:p>
          <a:p>
            <a:pPr algn="ctr"/>
            <a:r>
              <a:rPr lang="cs-CZ" sz="8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České republiky</a:t>
            </a:r>
            <a:endParaRPr lang="cs-CZ" sz="8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xit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2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5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1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1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9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9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9" presetClass="exit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1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1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38" presetClass="entr" presetSubtype="0" accel="50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9" presetClass="exit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1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5" grpId="1"/>
      <p:bldP spid="17" grpId="0"/>
      <p:bldP spid="17" grpId="1"/>
      <p:bldP spid="20" grpId="0" build="allAtOnce"/>
      <p:bldP spid="18" grpId="1"/>
      <p:bldP spid="18" grpId="2"/>
      <p:bldP spid="19" grpId="1"/>
      <p:bldP spid="19" grpId="2"/>
      <p:bldP spid="21" grpId="0"/>
      <p:bldP spid="21" grpId="1"/>
      <p:bldP spid="22" grpId="1"/>
      <p:bldP spid="22" grpId="2"/>
      <p:bldP spid="24" grpId="1"/>
      <p:bldP spid="24" grpId="2"/>
      <p:bldP spid="16" grpId="0"/>
      <p:bldP spid="16" grpId="1"/>
      <p:bldP spid="23" grpId="1"/>
      <p:bldP spid="23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 řek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43064"/>
            <a:ext cx="9144000" cy="5771871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339752" y="-99392"/>
            <a:ext cx="378135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Pravé přítoky</a:t>
            </a:r>
            <a:endParaRPr lang="cs-CZ" sz="44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8024" y="836712"/>
            <a:ext cx="11993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Úpa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44208" y="188640"/>
            <a:ext cx="222054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i="1" u="sng" dirty="0" smtClean="0">
                <a:ln w="17780" cmpd="sng">
                  <a:solidFill>
                    <a:schemeClr val="bg1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Labe</a:t>
            </a:r>
            <a:endParaRPr lang="cs-CZ" sz="6600" b="1" i="1" u="sng" dirty="0">
              <a:ln w="17780" cmpd="sng">
                <a:solidFill>
                  <a:schemeClr val="bg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pic>
        <p:nvPicPr>
          <p:cNvPr id="4" name="Obrázek 3" descr="Labe.png"/>
          <p:cNvPicPr>
            <a:picLocks noChangeAspect="1"/>
          </p:cNvPicPr>
          <p:nvPr/>
        </p:nvPicPr>
        <p:blipFill>
          <a:blip r:embed="rId3" cstate="print"/>
          <a:srcRect l="28738" r="39763"/>
          <a:stretch>
            <a:fillRect/>
          </a:stretch>
        </p:blipFill>
        <p:spPr>
          <a:xfrm>
            <a:off x="2627784" y="543064"/>
            <a:ext cx="2880320" cy="5771871"/>
          </a:xfrm>
          <a:prstGeom prst="rect">
            <a:avLst/>
          </a:prstGeom>
        </p:spPr>
      </p:pic>
      <p:pic>
        <p:nvPicPr>
          <p:cNvPr id="8" name="Obrázek 7" descr="Labe+Úpa.png"/>
          <p:cNvPicPr>
            <a:picLocks noChangeAspect="1"/>
          </p:cNvPicPr>
          <p:nvPr/>
        </p:nvPicPr>
        <p:blipFill>
          <a:blip r:embed="rId4" cstate="print"/>
          <a:srcRect t="15068" b="67466"/>
          <a:stretch>
            <a:fillRect/>
          </a:stretch>
        </p:blipFill>
        <p:spPr>
          <a:xfrm>
            <a:off x="0" y="1412776"/>
            <a:ext cx="9144000" cy="1008112"/>
          </a:xfrm>
          <a:prstGeom prst="rect">
            <a:avLst/>
          </a:prstGeom>
        </p:spPr>
      </p:pic>
      <p:pic>
        <p:nvPicPr>
          <p:cNvPr id="10" name="Obrázek 9" descr="Labe+Úpa+Metuje.png"/>
          <p:cNvPicPr>
            <a:picLocks noChangeAspect="1"/>
          </p:cNvPicPr>
          <p:nvPr/>
        </p:nvPicPr>
        <p:blipFill>
          <a:blip r:embed="rId5" cstate="print"/>
          <a:srcRect t="20058" b="67466"/>
          <a:stretch>
            <a:fillRect/>
          </a:stretch>
        </p:blipFill>
        <p:spPr>
          <a:xfrm>
            <a:off x="0" y="1700808"/>
            <a:ext cx="9144000" cy="720080"/>
          </a:xfrm>
          <a:prstGeom prst="rect">
            <a:avLst/>
          </a:prstGeom>
        </p:spPr>
      </p:pic>
      <p:pic>
        <p:nvPicPr>
          <p:cNvPr id="12" name="Obrázek 11" descr="Labe+Úpa+Metuje+Orlice.png"/>
          <p:cNvPicPr>
            <a:picLocks noChangeAspect="1"/>
          </p:cNvPicPr>
          <p:nvPr/>
        </p:nvPicPr>
        <p:blipFill>
          <a:blip r:embed="rId6" cstate="print"/>
          <a:srcRect l="55513" r="29525"/>
          <a:stretch>
            <a:fillRect/>
          </a:stretch>
        </p:blipFill>
        <p:spPr>
          <a:xfrm>
            <a:off x="5076056" y="543064"/>
            <a:ext cx="1368152" cy="5771871"/>
          </a:xfrm>
          <a:prstGeom prst="rect">
            <a:avLst/>
          </a:prstGeom>
        </p:spPr>
      </p:pic>
      <p:pic>
        <p:nvPicPr>
          <p:cNvPr id="15" name="Obrázek 14" descr="Labe+Úpa+Metuje+Orlice+Chrudimka.png"/>
          <p:cNvPicPr>
            <a:picLocks noChangeAspect="1"/>
          </p:cNvPicPr>
          <p:nvPr/>
        </p:nvPicPr>
        <p:blipFill>
          <a:blip r:embed="rId7" cstate="print"/>
          <a:srcRect t="40020" b="43762"/>
          <a:stretch>
            <a:fillRect/>
          </a:stretch>
        </p:blipFill>
        <p:spPr>
          <a:xfrm>
            <a:off x="0" y="2852936"/>
            <a:ext cx="9144000" cy="936104"/>
          </a:xfrm>
          <a:prstGeom prst="rect">
            <a:avLst/>
          </a:prstGeom>
        </p:spPr>
      </p:pic>
      <p:pic>
        <p:nvPicPr>
          <p:cNvPr id="17" name="Obrázek 16" descr="Labe+Úpa+Metuje+Orlice+Chrudimka+Vltava.png"/>
          <p:cNvPicPr>
            <a:picLocks noChangeAspect="1"/>
          </p:cNvPicPr>
          <p:nvPr/>
        </p:nvPicPr>
        <p:blipFill>
          <a:blip r:embed="rId8" cstate="print"/>
          <a:srcRect t="26296" b="6335"/>
          <a:stretch>
            <a:fillRect/>
          </a:stretch>
        </p:blipFill>
        <p:spPr>
          <a:xfrm>
            <a:off x="0" y="2060848"/>
            <a:ext cx="9144000" cy="3888432"/>
          </a:xfrm>
          <a:prstGeom prst="rect">
            <a:avLst/>
          </a:prstGeom>
        </p:spPr>
      </p:pic>
      <p:pic>
        <p:nvPicPr>
          <p:cNvPr id="19" name="Obrázek 18" descr="Labe+Úpa+Metuje+Orlice+Chrudimka+Vltava+Ohře.png"/>
          <p:cNvPicPr>
            <a:picLocks noChangeAspect="1"/>
          </p:cNvPicPr>
          <p:nvPr/>
        </p:nvPicPr>
        <p:blipFill>
          <a:blip r:embed="rId9" cstate="print"/>
          <a:srcRect r="67325"/>
          <a:stretch>
            <a:fillRect/>
          </a:stretch>
        </p:blipFill>
        <p:spPr>
          <a:xfrm>
            <a:off x="0" y="543064"/>
            <a:ext cx="2987824" cy="5771871"/>
          </a:xfrm>
          <a:prstGeom prst="rect">
            <a:avLst/>
          </a:prstGeom>
        </p:spPr>
      </p:pic>
      <p:pic>
        <p:nvPicPr>
          <p:cNvPr id="20" name="Obrázek 19" descr="Labe+Úpa+Metuje+Orlice+Chrudimka+Vltava+Ohře+Bílina.png"/>
          <p:cNvPicPr>
            <a:picLocks noChangeAspect="1"/>
          </p:cNvPicPr>
          <p:nvPr/>
        </p:nvPicPr>
        <p:blipFill>
          <a:blip r:embed="rId10" cstate="print"/>
          <a:srcRect l="19288" r="68112"/>
          <a:stretch>
            <a:fillRect/>
          </a:stretch>
        </p:blipFill>
        <p:spPr>
          <a:xfrm>
            <a:off x="1763688" y="543064"/>
            <a:ext cx="1152128" cy="5771871"/>
          </a:xfrm>
          <a:prstGeom prst="rect">
            <a:avLst/>
          </a:prstGeom>
        </p:spPr>
      </p:pic>
      <p:pic>
        <p:nvPicPr>
          <p:cNvPr id="22" name="Obrázek 21" descr="Labe+Úpa+Metuje+Orlice+Chrudimka+Vltava+Ohře+Bílina+Cidlina.png"/>
          <p:cNvPicPr>
            <a:picLocks noChangeAspect="1"/>
          </p:cNvPicPr>
          <p:nvPr/>
        </p:nvPicPr>
        <p:blipFill>
          <a:blip r:embed="rId11" cstate="print"/>
          <a:srcRect t="20058" b="59981"/>
          <a:stretch>
            <a:fillRect/>
          </a:stretch>
        </p:blipFill>
        <p:spPr>
          <a:xfrm>
            <a:off x="0" y="1700808"/>
            <a:ext cx="9144000" cy="1152128"/>
          </a:xfrm>
          <a:prstGeom prst="rect">
            <a:avLst/>
          </a:prstGeom>
        </p:spPr>
      </p:pic>
      <p:pic>
        <p:nvPicPr>
          <p:cNvPr id="23" name="Obrázek 22" descr="Labe+Úpa+Metuje+Orlice+Chrudimka+Vltava+Ohře+Bílina+Cidlina+Jizera.png"/>
          <p:cNvPicPr>
            <a:picLocks noChangeAspect="1"/>
          </p:cNvPicPr>
          <p:nvPr/>
        </p:nvPicPr>
        <p:blipFill>
          <a:blip r:embed="rId12" cstate="print"/>
          <a:srcRect t="12573" b="63723"/>
          <a:stretch>
            <a:fillRect/>
          </a:stretch>
        </p:blipFill>
        <p:spPr>
          <a:xfrm>
            <a:off x="0" y="1268760"/>
            <a:ext cx="9144000" cy="1368152"/>
          </a:xfrm>
          <a:prstGeom prst="rect">
            <a:avLst/>
          </a:prstGeom>
        </p:spPr>
      </p:pic>
      <p:pic>
        <p:nvPicPr>
          <p:cNvPr id="24" name="Obrázek 23" descr="Labe+Úpa+Metuje+Orlice+Chrudimka+Vltava+Ohře+Bílina+Cidlina+Jizera+Ploučnice.png"/>
          <p:cNvPicPr>
            <a:picLocks noChangeAspect="1"/>
          </p:cNvPicPr>
          <p:nvPr/>
        </p:nvPicPr>
        <p:blipFill>
          <a:blip r:embed="rId13" cstate="print"/>
          <a:srcRect l="32675" r="54725"/>
          <a:stretch>
            <a:fillRect/>
          </a:stretch>
        </p:blipFill>
        <p:spPr>
          <a:xfrm>
            <a:off x="2987824" y="543064"/>
            <a:ext cx="1152128" cy="5771871"/>
          </a:xfrm>
          <a:prstGeom prst="rect">
            <a:avLst/>
          </a:prstGeom>
        </p:spPr>
      </p:pic>
      <p:pic>
        <p:nvPicPr>
          <p:cNvPr id="28" name="Obrázek 27" descr="Mapa řeky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-45442" y="0"/>
            <a:ext cx="9189442" cy="6858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491880" y="4149080"/>
            <a:ext cx="351326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Levé přítoky</a:t>
            </a:r>
            <a:endParaRPr lang="cs-CZ" sz="44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52120" y="1412776"/>
            <a:ext cx="185178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Metuje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08104" y="2276872"/>
            <a:ext cx="169758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Orlice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64088" y="3284984"/>
            <a:ext cx="288867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Chrudimka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55576" y="3645024"/>
            <a:ext cx="17264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Vltava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971600" y="1916832"/>
            <a:ext cx="140615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Ohře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259632" y="692696"/>
            <a:ext cx="158569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Bílina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644008" y="1772816"/>
            <a:ext cx="191751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Cidlina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139952" y="764704"/>
            <a:ext cx="170085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Jizera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763688" y="548680"/>
            <a:ext cx="262924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Ploučnice</a:t>
            </a:r>
            <a:endParaRPr lang="cs-CZ" sz="4000" b="1" i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pic>
        <p:nvPicPr>
          <p:cNvPr id="32" name="Obrázek 31" descr="Ústí_nad_Labem,_Větruše,_Pohled_na_město_.JP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-108519" y="0"/>
            <a:ext cx="9252520" cy="6858000"/>
          </a:xfrm>
          <a:prstGeom prst="rect">
            <a:avLst/>
          </a:prstGeom>
        </p:spPr>
      </p:pic>
      <p:pic>
        <p:nvPicPr>
          <p:cNvPr id="33" name="Obrázek 32" descr="Decin_castle_over_the_Elbe.JPG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-108520" y="0"/>
            <a:ext cx="9252520" cy="6858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9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5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0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3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20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2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2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7" grpId="0"/>
      <p:bldP spid="7" grpId="1"/>
      <p:bldP spid="3" grpId="0"/>
      <p:bldP spid="3" grpId="1"/>
      <p:bldP spid="6" grpId="0"/>
      <p:bldP spid="6" grpId="1"/>
      <p:bldP spid="9" grpId="0"/>
      <p:bldP spid="9" grpId="1"/>
      <p:bldP spid="11" grpId="0"/>
      <p:bldP spid="11" grpId="1"/>
      <p:bldP spid="14" grpId="0" build="allAtOnce"/>
      <p:bldP spid="16" grpId="0"/>
      <p:bldP spid="16" grpId="1"/>
      <p:bldP spid="18" grpId="0"/>
      <p:bldP spid="18" grpId="1"/>
      <p:bldP spid="21" grpId="0"/>
      <p:bldP spid="21" grpId="1"/>
      <p:bldP spid="25" grpId="0"/>
      <p:bldP spid="25" grpId="1"/>
      <p:bldP spid="26" grpId="0"/>
      <p:bldP spid="26" grpId="1"/>
      <p:bldP spid="27" grpId="0"/>
      <p:bldP spid="27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apa řek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43064"/>
            <a:ext cx="9144000" cy="577187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796136" y="0"/>
            <a:ext cx="318503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i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Morava</a:t>
            </a:r>
            <a:endParaRPr lang="cs-CZ" sz="6600" b="1" i="1" u="sng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pic>
        <p:nvPicPr>
          <p:cNvPr id="4" name="Obrázek 3" descr="Morava.png"/>
          <p:cNvPicPr>
            <a:picLocks noChangeAspect="1"/>
          </p:cNvPicPr>
          <p:nvPr/>
        </p:nvPicPr>
        <p:blipFill>
          <a:blip r:embed="rId3" cstate="print"/>
          <a:srcRect t="28791"/>
          <a:stretch>
            <a:fillRect/>
          </a:stretch>
        </p:blipFill>
        <p:spPr>
          <a:xfrm>
            <a:off x="0" y="2204864"/>
            <a:ext cx="9144000" cy="4110071"/>
          </a:xfrm>
          <a:prstGeom prst="rect">
            <a:avLst/>
          </a:prstGeom>
        </p:spPr>
      </p:pic>
      <p:pic>
        <p:nvPicPr>
          <p:cNvPr id="5" name="Obrázek 4" descr="Morava+Desná.png"/>
          <p:cNvPicPr>
            <a:picLocks noChangeAspect="1"/>
          </p:cNvPicPr>
          <p:nvPr/>
        </p:nvPicPr>
        <p:blipFill>
          <a:blip r:embed="rId4" cstate="print"/>
          <a:srcRect l="70476" r="23225"/>
          <a:stretch>
            <a:fillRect/>
          </a:stretch>
        </p:blipFill>
        <p:spPr>
          <a:xfrm>
            <a:off x="6444208" y="543064"/>
            <a:ext cx="576064" cy="5771871"/>
          </a:xfrm>
          <a:prstGeom prst="rect">
            <a:avLst/>
          </a:prstGeom>
        </p:spPr>
      </p:pic>
      <p:pic>
        <p:nvPicPr>
          <p:cNvPr id="6" name="Obrázek 5" descr="Morava+Desná+Oskava.png"/>
          <p:cNvPicPr>
            <a:picLocks noChangeAspect="1"/>
          </p:cNvPicPr>
          <p:nvPr/>
        </p:nvPicPr>
        <p:blipFill>
          <a:blip r:embed="rId5" cstate="print"/>
          <a:srcRect t="47505" b="40019"/>
          <a:stretch>
            <a:fillRect/>
          </a:stretch>
        </p:blipFill>
        <p:spPr>
          <a:xfrm>
            <a:off x="0" y="3284984"/>
            <a:ext cx="9144000" cy="720080"/>
          </a:xfrm>
          <a:prstGeom prst="rect">
            <a:avLst/>
          </a:prstGeom>
        </p:spPr>
      </p:pic>
      <p:pic>
        <p:nvPicPr>
          <p:cNvPr id="7" name="Obrázek 6" descr="Morava+Desná+Oskava+Bečva.png"/>
          <p:cNvPicPr>
            <a:picLocks noChangeAspect="1"/>
          </p:cNvPicPr>
          <p:nvPr/>
        </p:nvPicPr>
        <p:blipFill>
          <a:blip r:embed="rId6" cstate="print"/>
          <a:srcRect l="75199" r="5901"/>
          <a:stretch>
            <a:fillRect/>
          </a:stretch>
        </p:blipFill>
        <p:spPr>
          <a:xfrm>
            <a:off x="6876256" y="543064"/>
            <a:ext cx="1728192" cy="5771871"/>
          </a:xfrm>
          <a:prstGeom prst="rect">
            <a:avLst/>
          </a:prstGeom>
        </p:spPr>
      </p:pic>
      <p:pic>
        <p:nvPicPr>
          <p:cNvPr id="8" name="Obrázek 7" descr="Morava+Desná+Oskava+Bečva+Haná.png"/>
          <p:cNvPicPr>
            <a:picLocks noChangeAspect="1"/>
          </p:cNvPicPr>
          <p:nvPr/>
        </p:nvPicPr>
        <p:blipFill>
          <a:blip r:embed="rId7" cstate="print"/>
          <a:srcRect l="69687" r="23226"/>
          <a:stretch>
            <a:fillRect/>
          </a:stretch>
        </p:blipFill>
        <p:spPr>
          <a:xfrm>
            <a:off x="6372200" y="543064"/>
            <a:ext cx="648072" cy="5771871"/>
          </a:xfrm>
          <a:prstGeom prst="rect">
            <a:avLst/>
          </a:prstGeom>
        </p:spPr>
      </p:pic>
      <p:pic>
        <p:nvPicPr>
          <p:cNvPr id="9" name="Obrázek 8" descr="Morava+Desná+Oskava+Bečva+Haná+Dyje.png"/>
          <p:cNvPicPr>
            <a:picLocks noChangeAspect="1"/>
          </p:cNvPicPr>
          <p:nvPr/>
        </p:nvPicPr>
        <p:blipFill>
          <a:blip r:embed="rId8" cstate="print"/>
          <a:srcRect l="45275" r="30313"/>
          <a:stretch>
            <a:fillRect/>
          </a:stretch>
        </p:blipFill>
        <p:spPr>
          <a:xfrm>
            <a:off x="4139952" y="543064"/>
            <a:ext cx="2232248" cy="5771871"/>
          </a:xfrm>
          <a:prstGeom prst="rect">
            <a:avLst/>
          </a:prstGeom>
        </p:spPr>
      </p:pic>
      <p:pic>
        <p:nvPicPr>
          <p:cNvPr id="11" name="Obrázek 10" descr="Mapa řeky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0" y="-1"/>
            <a:ext cx="9144000" cy="6858001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 rot="1732727">
            <a:off x="5716271" y="1897915"/>
            <a:ext cx="35132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Levé</a:t>
            </a:r>
            <a:r>
              <a:rPr lang="cs-CZ" sz="4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latin typeface="Arial Rounded MT Bold" pitchFamily="34" charset="0"/>
              </a:rPr>
              <a:t> </a:t>
            </a:r>
            <a:r>
              <a:rPr lang="cs-CZ" sz="4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přítoky</a:t>
            </a:r>
            <a:endParaRPr lang="cs-CZ" sz="4400" b="1" i="1" dirty="0">
              <a:solidFill>
                <a:sysClr val="windowText" lastClr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2420888"/>
            <a:ext cx="17620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Desná</a:t>
            </a:r>
            <a:endParaRPr lang="cs-CZ" sz="4000" b="1" i="1" dirty="0">
              <a:solidFill>
                <a:sysClr val="windowText" lastClr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3429000"/>
            <a:ext cx="20147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Oskava</a:t>
            </a:r>
            <a:endParaRPr lang="cs-CZ" sz="4000" b="1" i="1" dirty="0">
              <a:solidFill>
                <a:sysClr val="windowText" lastClr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4869160"/>
            <a:ext cx="17200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Bečva</a:t>
            </a:r>
            <a:endParaRPr lang="cs-CZ" sz="4000" b="1" i="1" dirty="0"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19954452">
            <a:off x="1800401" y="3752549"/>
            <a:ext cx="37813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Pravé přítoky</a:t>
            </a:r>
            <a:endParaRPr lang="cs-CZ" sz="4400" b="1" i="1" dirty="0">
              <a:solidFill>
                <a:sysClr val="windowText" lastClr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4005064"/>
            <a:ext cx="1492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Haná</a:t>
            </a:r>
            <a:endParaRPr lang="cs-CZ" sz="4000" b="1" i="1" dirty="0">
              <a:solidFill>
                <a:sysClr val="windowText" lastClr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4725144"/>
            <a:ext cx="12875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Dyje</a:t>
            </a:r>
            <a:endParaRPr lang="cs-CZ" sz="4000" i="1" dirty="0"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pic>
        <p:nvPicPr>
          <p:cNvPr id="20" name="Obrázek 19" descr="Olomouc_2005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1" name="Obrázek 20" descr="Morava_reka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1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2" grpId="0"/>
      <p:bldP spid="12" grpId="1"/>
      <p:bldP spid="13" grpId="0" build="allAtOnce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 řek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43064"/>
            <a:ext cx="9144000" cy="5771871"/>
          </a:xfrm>
          <a:prstGeom prst="rect">
            <a:avLst/>
          </a:prstGeom>
        </p:spPr>
      </p:pic>
      <p:pic>
        <p:nvPicPr>
          <p:cNvPr id="3" name="Obrázek 2" descr="Odra.png"/>
          <p:cNvPicPr>
            <a:picLocks noChangeAspect="1"/>
          </p:cNvPicPr>
          <p:nvPr/>
        </p:nvPicPr>
        <p:blipFill>
          <a:blip r:embed="rId3" cstate="print"/>
          <a:srcRect l="74412" r="5901"/>
          <a:stretch>
            <a:fillRect/>
          </a:stretch>
        </p:blipFill>
        <p:spPr>
          <a:xfrm>
            <a:off x="6804248" y="543064"/>
            <a:ext cx="1800200" cy="5771871"/>
          </a:xfrm>
          <a:prstGeom prst="rect">
            <a:avLst/>
          </a:prstGeom>
        </p:spPr>
      </p:pic>
      <p:pic>
        <p:nvPicPr>
          <p:cNvPr id="4" name="Obrázek 3" descr="Odra+Opava.png"/>
          <p:cNvPicPr>
            <a:picLocks noChangeAspect="1"/>
          </p:cNvPicPr>
          <p:nvPr/>
        </p:nvPicPr>
        <p:blipFill>
          <a:blip r:embed="rId4" cstate="print"/>
          <a:srcRect l="73625" r="7475"/>
          <a:stretch>
            <a:fillRect/>
          </a:stretch>
        </p:blipFill>
        <p:spPr>
          <a:xfrm>
            <a:off x="6732240" y="543064"/>
            <a:ext cx="1728192" cy="5771871"/>
          </a:xfrm>
          <a:prstGeom prst="rect">
            <a:avLst/>
          </a:prstGeom>
        </p:spPr>
      </p:pic>
      <p:pic>
        <p:nvPicPr>
          <p:cNvPr id="5" name="Obrázek 4" descr="Odra+Opava+Ostravice.png"/>
          <p:cNvPicPr>
            <a:picLocks noChangeAspect="1"/>
          </p:cNvPicPr>
          <p:nvPr/>
        </p:nvPicPr>
        <p:blipFill>
          <a:blip r:embed="rId5" cstate="print"/>
          <a:srcRect l="72050" t="50000" b="27544"/>
          <a:stretch>
            <a:fillRect/>
          </a:stretch>
        </p:blipFill>
        <p:spPr>
          <a:xfrm>
            <a:off x="6588224" y="3429000"/>
            <a:ext cx="2555776" cy="1296144"/>
          </a:xfrm>
          <a:prstGeom prst="rect">
            <a:avLst/>
          </a:prstGeom>
        </p:spPr>
      </p:pic>
      <p:pic>
        <p:nvPicPr>
          <p:cNvPr id="6" name="Obrázek 5" descr="Odra+Opava+Ostravice+Olše.png"/>
          <p:cNvPicPr>
            <a:picLocks noChangeAspect="1"/>
          </p:cNvPicPr>
          <p:nvPr/>
        </p:nvPicPr>
        <p:blipFill>
          <a:blip r:embed="rId6" cstate="print"/>
          <a:srcRect l="75200" t="50000" b="26296"/>
          <a:stretch>
            <a:fillRect/>
          </a:stretch>
        </p:blipFill>
        <p:spPr>
          <a:xfrm>
            <a:off x="6876256" y="3429000"/>
            <a:ext cx="2267744" cy="136815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228184" y="260648"/>
            <a:ext cx="223785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i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Odra</a:t>
            </a:r>
            <a:endParaRPr lang="cs-CZ" sz="6600" i="1" u="sng" dirty="0"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pic>
        <p:nvPicPr>
          <p:cNvPr id="8" name="Obrázek 7" descr="Mapa řeky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419872" y="3140968"/>
            <a:ext cx="35132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Levé přítoky</a:t>
            </a:r>
            <a:endParaRPr lang="cs-CZ" sz="4400" b="1" i="1" dirty="0">
              <a:solidFill>
                <a:sysClr val="windowText" lastClr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2132856"/>
            <a:ext cx="1781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Opava</a:t>
            </a:r>
            <a:endParaRPr lang="cs-CZ" sz="4000" b="1" i="1" dirty="0">
              <a:solidFill>
                <a:sysClr val="windowText" lastClr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5229200"/>
            <a:ext cx="37813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Pravé přítoky</a:t>
            </a:r>
            <a:endParaRPr lang="cs-CZ" sz="4400" b="1" i="1" dirty="0">
              <a:solidFill>
                <a:sysClr val="windowText" lastClr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4365104"/>
            <a:ext cx="25828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Ostravice</a:t>
            </a:r>
            <a:endParaRPr lang="cs-CZ" sz="4000" b="1" i="1" dirty="0"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29216" y="2924944"/>
            <a:ext cx="13147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Olše</a:t>
            </a:r>
            <a:endParaRPr lang="cs-CZ" sz="4000" b="1" i="1" dirty="0">
              <a:solidFill>
                <a:sysClr val="windowText" lastClr="000000"/>
              </a:solidFill>
              <a:latin typeface="Arial Rounded MT Bold" pitchFamily="34" charset="0"/>
            </a:endParaRPr>
          </a:p>
        </p:txBody>
      </p:sp>
      <p:pic>
        <p:nvPicPr>
          <p:cNvPr id="14" name="Obrázek 13" descr="Odra,_Ostrava-Koblov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5" name="Obrázek 14" descr="Oder_Fluss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9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9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908720"/>
            <a:ext cx="9144000" cy="476672"/>
          </a:xfrm>
        </p:spPr>
        <p:txBody>
          <a:bodyPr>
            <a:normAutofit fontScale="90000"/>
          </a:bodyPr>
          <a:lstStyle/>
          <a:p>
            <a:pPr algn="l"/>
            <a:r>
              <a:rPr lang="cs-CZ" sz="5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/>
            </a:r>
            <a:br>
              <a:rPr lang="cs-CZ" sz="5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</a:br>
            <a:r>
              <a:rPr lang="cs-CZ" sz="5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/>
            </a:r>
            <a:br>
              <a:rPr lang="cs-CZ" sz="5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</a:br>
            <a:r>
              <a:rPr lang="cs-CZ" sz="5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/>
            </a:r>
            <a:br>
              <a:rPr lang="cs-CZ" sz="5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</a:br>
            <a:r>
              <a:rPr lang="cs-CZ" sz="5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/>
            </a:r>
            <a:br>
              <a:rPr lang="cs-CZ" sz="5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</a:br>
            <a:r>
              <a:rPr lang="cs-CZ" sz="73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Kde pramení Vltava?</a:t>
            </a:r>
            <a:r>
              <a:rPr lang="cs-CZ" sz="5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/>
            </a:r>
            <a:br>
              <a:rPr lang="cs-CZ" sz="5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</a:br>
            <a:r>
              <a:rPr lang="cs-CZ" sz="5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/>
            </a:r>
            <a:br>
              <a:rPr lang="cs-CZ" sz="54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</a:br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/>
            </a:r>
            <a:b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</a:br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/>
            </a:r>
            <a:b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</a:br>
            <a:endParaRPr lang="cs-CZ" sz="10700" b="1" i="1" dirty="0">
              <a:solidFill>
                <a:sysClr val="windowText" lastClr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060848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a)  Český les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996952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b) Šumava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933056"/>
            <a:ext cx="5328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c) Krušné hory</a:t>
            </a:r>
            <a:endParaRPr lang="cs-CZ" sz="4800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5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5" grpId="1"/>
      <p:bldP spid="6" grpId="0"/>
      <p:bldP spid="7" grpId="0"/>
      <p:bldP spid="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r>
              <a:rPr lang="cs-CZ" sz="66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Která  řeka  se nevlévá  do  Labe?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852936"/>
            <a:ext cx="58326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a) Ohře</a:t>
            </a:r>
            <a:endParaRPr lang="cs-CZ" sz="48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789040"/>
            <a:ext cx="52565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b) Vltava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653136"/>
            <a:ext cx="51845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c) Morava</a:t>
            </a:r>
            <a:endParaRPr lang="cs-CZ" sz="48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5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3" grpId="1"/>
      <p:bldP spid="4" grpId="0"/>
      <p:bldP spid="4" grpId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712968" cy="2218258"/>
          </a:xfrm>
        </p:spPr>
        <p:txBody>
          <a:bodyPr>
            <a:noAutofit/>
          </a:bodyPr>
          <a:lstStyle/>
          <a:p>
            <a:r>
              <a:rPr lang="cs-CZ" sz="66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Které  řeky  jsou  pravými  přítoky  Moravy?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429000"/>
            <a:ext cx="58326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a) Haná, Dyje</a:t>
            </a:r>
            <a:endParaRPr lang="cs-CZ" sz="48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293096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b) Otava, Berounka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085184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c) Ostravice, Olše</a:t>
            </a:r>
            <a:endParaRPr lang="cs-CZ" sz="48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5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4" grpId="1"/>
      <p:bldP spid="5" grpId="0"/>
      <p:bldP spid="5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r>
              <a:rPr lang="cs-CZ" sz="66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Do  kterého  státu  teče  řeka  Odra?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852936"/>
            <a:ext cx="58326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a) Německo</a:t>
            </a:r>
            <a:endParaRPr lang="cs-CZ" sz="48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789040"/>
            <a:ext cx="52565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b) Slovensko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653136"/>
            <a:ext cx="51845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c) Polsko</a:t>
            </a:r>
            <a:endParaRPr lang="cs-CZ" sz="48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5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3" grpId="1"/>
      <p:bldP spid="4" grpId="0"/>
      <p:bldP spid="4" grpId="1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276872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 Rounded MT Bold" pitchFamily="34" charset="0"/>
              </a:rPr>
              <a:t>Konec</a:t>
            </a:r>
            <a:endParaRPr lang="cs-CZ" sz="88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0"/>
            <a:ext cx="7778540" cy="877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u="sng" dirty="0" smtClean="0">
                <a:latin typeface="Arial Rounded MT Bold" pitchFamily="34" charset="0"/>
              </a:rPr>
              <a:t>Použité zdroje:</a:t>
            </a:r>
          </a:p>
          <a:p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[cit. 2011-12-01]. Dostupný pod licencí </a:t>
            </a:r>
            <a:r>
              <a:rPr lang="cs-CZ" sz="1400" i="1" dirty="0" err="1" smtClean="0">
                <a:latin typeface="Arial Rounded MT Bold" pitchFamily="34" charset="0"/>
              </a:rPr>
              <a:t>Creative</a:t>
            </a:r>
            <a:r>
              <a:rPr lang="cs-CZ" sz="1400" i="1" dirty="0" smtClean="0">
                <a:latin typeface="Arial Rounded MT Bold" pitchFamily="34" charset="0"/>
              </a:rPr>
              <a:t> </a:t>
            </a:r>
            <a:r>
              <a:rPr lang="cs-CZ" sz="1400" i="1" dirty="0" err="1" smtClean="0">
                <a:latin typeface="Arial Rounded MT Bold" pitchFamily="34" charset="0"/>
              </a:rPr>
              <a:t>Commons</a:t>
            </a:r>
            <a:r>
              <a:rPr lang="cs-CZ" sz="14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400" i="1" dirty="0" smtClean="0">
                <a:latin typeface="Arial Rounded MT Bold" pitchFamily="34" charset="0"/>
                <a:hlinkClick r:id="rId2"/>
              </a:rPr>
              <a:t>http://cs.wikipedia.org/wiki/Soubor:Relief_Map_of_Czech_Republic.png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Autor: </a:t>
            </a:r>
            <a:r>
              <a:rPr lang="cs-CZ" sz="1400" i="1" dirty="0" err="1" smtClean="0">
                <a:latin typeface="Arial Rounded MT Bold" pitchFamily="34" charset="0"/>
              </a:rPr>
              <a:t>derivative</a:t>
            </a:r>
            <a:r>
              <a:rPr lang="cs-CZ" sz="1400" i="1" dirty="0" smtClean="0">
                <a:latin typeface="Arial Rounded MT Bold" pitchFamily="34" charset="0"/>
              </a:rPr>
              <a:t> </a:t>
            </a:r>
            <a:r>
              <a:rPr lang="cs-CZ" sz="1400" i="1" dirty="0" err="1" smtClean="0">
                <a:latin typeface="Arial Rounded MT Bold" pitchFamily="34" charset="0"/>
              </a:rPr>
              <a:t>work</a:t>
            </a:r>
            <a:r>
              <a:rPr lang="cs-CZ" sz="1400" i="1" dirty="0" smtClean="0">
                <a:latin typeface="Arial Rounded MT Bold" pitchFamily="34" charset="0"/>
              </a:rPr>
              <a:t> </a:t>
            </a:r>
            <a:r>
              <a:rPr lang="az-Cyrl-AZ" sz="1400" i="1" dirty="0" smtClean="0"/>
              <a:t>Виктор_В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[cit. 2011-12-01]. Dostupný pod licencí Volné dílo na WWW</a:t>
            </a:r>
          </a:p>
          <a:p>
            <a:r>
              <a:rPr lang="cs-CZ" sz="1400" i="1" dirty="0" smtClean="0">
                <a:latin typeface="Arial Rounded MT Bold" pitchFamily="34" charset="0"/>
                <a:hlinkClick r:id="rId3"/>
              </a:rPr>
              <a:t>http://commons.wikimedia.org/wiki/File:Lipensk%C3%A1_p%C5%99ehrada.JPG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Autor: </a:t>
            </a:r>
            <a:r>
              <a:rPr lang="cs-CZ" sz="1400" i="1" dirty="0" err="1" smtClean="0">
                <a:latin typeface="Arial Rounded MT Bold" pitchFamily="34" charset="0"/>
              </a:rPr>
              <a:t>Dezidor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[cit. 2011-12-01]. Dostupný pod licencí </a:t>
            </a:r>
            <a:r>
              <a:rPr lang="cs-CZ" sz="1400" i="1" dirty="0" err="1" smtClean="0">
                <a:latin typeface="Arial Rounded MT Bold" pitchFamily="34" charset="0"/>
              </a:rPr>
              <a:t>Creative</a:t>
            </a:r>
            <a:r>
              <a:rPr lang="cs-CZ" sz="1400" i="1" dirty="0" smtClean="0">
                <a:latin typeface="Arial Rounded MT Bold" pitchFamily="34" charset="0"/>
              </a:rPr>
              <a:t> </a:t>
            </a:r>
            <a:r>
              <a:rPr lang="cs-CZ" sz="1400" i="1" dirty="0" err="1" smtClean="0">
                <a:latin typeface="Arial Rounded MT Bold" pitchFamily="34" charset="0"/>
              </a:rPr>
              <a:t>Commons</a:t>
            </a:r>
            <a:r>
              <a:rPr lang="cs-CZ" sz="14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400" i="1" dirty="0" smtClean="0">
                <a:latin typeface="Arial Rounded MT Bold" pitchFamily="34" charset="0"/>
                <a:hlinkClick r:id="rId4"/>
              </a:rPr>
              <a:t>http://commons.wikimedia.org/wiki/File:Cesky_Krumlov-Asahiko1.jpg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Autor: </a:t>
            </a:r>
            <a:r>
              <a:rPr lang="cs-CZ" sz="1400" i="1" dirty="0" err="1" smtClean="0">
                <a:latin typeface="Arial Rounded MT Bold" pitchFamily="34" charset="0"/>
              </a:rPr>
              <a:t>Asahiko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[cit. 2011-12-01]. Dostupný pod licencí </a:t>
            </a:r>
            <a:r>
              <a:rPr lang="cs-CZ" sz="1400" i="1" dirty="0" err="1" smtClean="0">
                <a:latin typeface="Arial Rounded MT Bold" pitchFamily="34" charset="0"/>
              </a:rPr>
              <a:t>Creative</a:t>
            </a:r>
            <a:r>
              <a:rPr lang="cs-CZ" sz="1400" i="1" dirty="0" smtClean="0">
                <a:latin typeface="Arial Rounded MT Bold" pitchFamily="34" charset="0"/>
              </a:rPr>
              <a:t> </a:t>
            </a:r>
            <a:r>
              <a:rPr lang="cs-CZ" sz="1400" i="1" dirty="0" err="1" smtClean="0">
                <a:latin typeface="Arial Rounded MT Bold" pitchFamily="34" charset="0"/>
              </a:rPr>
              <a:t>Commons</a:t>
            </a:r>
            <a:r>
              <a:rPr lang="cs-CZ" sz="14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400" i="1" dirty="0" smtClean="0">
                <a:latin typeface="Arial Rounded MT Bold" pitchFamily="34" charset="0"/>
                <a:hlinkClick r:id="rId5"/>
              </a:rPr>
              <a:t>http://commons.wikimedia.org/wiki/File:Labe_udoli.jpg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Autor: </a:t>
            </a:r>
            <a:r>
              <a:rPr lang="cs-CZ" sz="1400" i="1" dirty="0" err="1" smtClean="0">
                <a:latin typeface="Arial Rounded MT Bold" pitchFamily="34" charset="0"/>
              </a:rPr>
              <a:t>Che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[cit. 2011-12-01]. Dostupný pod licencí </a:t>
            </a:r>
            <a:r>
              <a:rPr lang="cs-CZ" sz="1400" i="1" dirty="0" err="1" smtClean="0">
                <a:latin typeface="Arial Rounded MT Bold" pitchFamily="34" charset="0"/>
              </a:rPr>
              <a:t>Creative</a:t>
            </a:r>
            <a:r>
              <a:rPr lang="cs-CZ" sz="1400" i="1" dirty="0" smtClean="0">
                <a:latin typeface="Arial Rounded MT Bold" pitchFamily="34" charset="0"/>
              </a:rPr>
              <a:t> </a:t>
            </a:r>
            <a:r>
              <a:rPr lang="cs-CZ" sz="1400" i="1" dirty="0" err="1" smtClean="0">
                <a:latin typeface="Arial Rounded MT Bold" pitchFamily="34" charset="0"/>
              </a:rPr>
              <a:t>Commons</a:t>
            </a:r>
            <a:r>
              <a:rPr lang="cs-CZ" sz="14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400" i="1" dirty="0" smtClean="0">
                <a:latin typeface="Arial Rounded MT Bold" pitchFamily="34" charset="0"/>
                <a:hlinkClick r:id="rId6"/>
              </a:rPr>
              <a:t>http://commons.wikimedia.org/wiki/File:Decin_castle_over_the_Elbe.JPG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Autor: </a:t>
            </a:r>
            <a:r>
              <a:rPr lang="cs-CZ" sz="1400" i="1" dirty="0" err="1" smtClean="0">
                <a:latin typeface="Arial Rounded MT Bold" pitchFamily="34" charset="0"/>
              </a:rPr>
              <a:t>Miaow</a:t>
            </a:r>
            <a:r>
              <a:rPr lang="cs-CZ" sz="1400" i="1" dirty="0" smtClean="0">
                <a:latin typeface="Arial Rounded MT Bold" pitchFamily="34" charset="0"/>
              </a:rPr>
              <a:t> </a:t>
            </a:r>
            <a:r>
              <a:rPr lang="cs-CZ" sz="1400" i="1" dirty="0" err="1" smtClean="0">
                <a:latin typeface="Arial Rounded MT Bold" pitchFamily="34" charset="0"/>
              </a:rPr>
              <a:t>Miaow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[cit. 2011-12-01]. Dostupný pod licencí </a:t>
            </a:r>
            <a:r>
              <a:rPr lang="cs-CZ" sz="1400" i="1" dirty="0" err="1" smtClean="0">
                <a:latin typeface="Arial Rounded MT Bold" pitchFamily="34" charset="0"/>
              </a:rPr>
              <a:t>Creative</a:t>
            </a:r>
            <a:r>
              <a:rPr lang="cs-CZ" sz="1400" i="1" dirty="0" smtClean="0">
                <a:latin typeface="Arial Rounded MT Bold" pitchFamily="34" charset="0"/>
              </a:rPr>
              <a:t> </a:t>
            </a:r>
            <a:r>
              <a:rPr lang="cs-CZ" sz="1400" i="1" dirty="0" err="1" smtClean="0">
                <a:latin typeface="Arial Rounded MT Bold" pitchFamily="34" charset="0"/>
              </a:rPr>
              <a:t>Commons</a:t>
            </a:r>
            <a:r>
              <a:rPr lang="cs-CZ" sz="14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400" i="1" dirty="0" smtClean="0">
                <a:latin typeface="Arial Rounded MT Bold" pitchFamily="34" charset="0"/>
                <a:hlinkClick r:id="rId7"/>
              </a:rPr>
              <a:t>http://commons.wikimedia.org/wiki/File:%C3%9Ast%C3%AD_nad_Labem,_V%C4%9Btru</a:t>
            </a:r>
          </a:p>
          <a:p>
            <a:r>
              <a:rPr lang="cs-CZ" sz="1400" i="1" dirty="0" smtClean="0">
                <a:latin typeface="Arial Rounded MT Bold" pitchFamily="34" charset="0"/>
                <a:hlinkClick r:id="rId7"/>
              </a:rPr>
              <a:t>%C5%A1e,_Pohled_na_m%C4%9Bsto_.JPG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Autor: </a:t>
            </a:r>
            <a:r>
              <a:rPr lang="cs-CZ" sz="1400" i="1" dirty="0" err="1" smtClean="0">
                <a:latin typeface="Arial Rounded MT Bold" pitchFamily="34" charset="0"/>
              </a:rPr>
              <a:t>Aktron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[cit. 2011-12-01]. Dostupný pod licencí Volné dílo na WWW</a:t>
            </a:r>
          </a:p>
          <a:p>
            <a:r>
              <a:rPr lang="cs-CZ" sz="1400" i="1" dirty="0" smtClean="0">
                <a:latin typeface="Arial Rounded MT Bold" pitchFamily="34" charset="0"/>
                <a:hlinkClick r:id="rId8"/>
              </a:rPr>
              <a:t>http://cs.wikipedia.org/wiki/Soubor:Pramen_Moravy_%281%29.JPG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Autor: Jakub Machala</a:t>
            </a:r>
          </a:p>
          <a:p>
            <a:r>
              <a:rPr lang="cs-CZ" sz="1400" i="1" dirty="0" smtClean="0">
                <a:latin typeface="Arial Rounded MT Bold" pitchFamily="34" charset="0"/>
              </a:rPr>
              <a:t>[cit. 2011-12-01]. Dostupný pod licencí </a:t>
            </a:r>
            <a:r>
              <a:rPr lang="cs-CZ" sz="1400" i="1" dirty="0" err="1" smtClean="0">
                <a:latin typeface="Arial Rounded MT Bold" pitchFamily="34" charset="0"/>
              </a:rPr>
              <a:t>Creative</a:t>
            </a:r>
            <a:r>
              <a:rPr lang="cs-CZ" sz="1400" i="1" dirty="0" smtClean="0">
                <a:latin typeface="Arial Rounded MT Bold" pitchFamily="34" charset="0"/>
              </a:rPr>
              <a:t> </a:t>
            </a:r>
            <a:r>
              <a:rPr lang="cs-CZ" sz="1400" i="1" dirty="0" err="1" smtClean="0">
                <a:latin typeface="Arial Rounded MT Bold" pitchFamily="34" charset="0"/>
              </a:rPr>
              <a:t>Commons</a:t>
            </a:r>
            <a:r>
              <a:rPr lang="cs-CZ" sz="14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400" i="1" dirty="0" smtClean="0">
                <a:latin typeface="Arial Rounded MT Bold" pitchFamily="34" charset="0"/>
                <a:hlinkClick r:id="rId9"/>
              </a:rPr>
              <a:t>http://cs.wikipedia.org/wiki/Soubor:Olomouc_2005.JPG</a:t>
            </a:r>
            <a:r>
              <a:rPr lang="cs-CZ" sz="1400" i="1" dirty="0" smtClean="0">
                <a:latin typeface="Arial Rounded MT Bold" pitchFamily="34" charset="0"/>
              </a:rPr>
              <a:t>  </a:t>
            </a:r>
          </a:p>
          <a:p>
            <a:r>
              <a:rPr lang="cs-CZ" sz="1400" i="1" dirty="0" smtClean="0">
                <a:latin typeface="Arial Rounded MT Bold" pitchFamily="34" charset="0"/>
              </a:rPr>
              <a:t>Autor: </a:t>
            </a:r>
            <a:r>
              <a:rPr lang="cs-CZ" sz="1400" i="1" dirty="0" err="1" smtClean="0">
                <a:latin typeface="Arial Rounded MT Bold" pitchFamily="34" charset="0"/>
              </a:rPr>
              <a:t>Mariusz</a:t>
            </a:r>
            <a:r>
              <a:rPr lang="cs-CZ" sz="1400" i="1" dirty="0" smtClean="0">
                <a:latin typeface="Arial Rounded MT Bold" pitchFamily="34" charset="0"/>
              </a:rPr>
              <a:t> Kubik</a:t>
            </a:r>
          </a:p>
          <a:p>
            <a:r>
              <a:rPr lang="cs-CZ" sz="1400" dirty="0" smtClean="0"/>
              <a:t> </a:t>
            </a:r>
            <a:r>
              <a:rPr lang="cs-CZ" sz="1400" i="1" dirty="0" smtClean="0">
                <a:latin typeface="Arial Rounded MT Bold" pitchFamily="34" charset="0"/>
              </a:rPr>
              <a:t>[cit. 2011-12-01]. Dostupný pod licencí Volné dílo na WWW</a:t>
            </a:r>
          </a:p>
          <a:p>
            <a:r>
              <a:rPr lang="cs-CZ" sz="1400" i="1" dirty="0" smtClean="0">
                <a:latin typeface="Arial Rounded MT Bold" pitchFamily="34" charset="0"/>
                <a:hlinkClick r:id="rId10"/>
              </a:rPr>
              <a:t>http://cs.wikipedia.org/wiki/Soubor:Morava_reka.JPG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Autor: </a:t>
            </a:r>
            <a:r>
              <a:rPr lang="cs-CZ" sz="1400" i="1" dirty="0" err="1" smtClean="0">
                <a:latin typeface="Arial Rounded MT Bold" pitchFamily="34" charset="0"/>
              </a:rPr>
              <a:t>Maksim</a:t>
            </a:r>
            <a:endParaRPr lang="cs-CZ" sz="1400" i="1" dirty="0" smtClean="0">
              <a:latin typeface="Arial Rounded MT Bold" pitchFamily="34" charset="0"/>
            </a:endParaRPr>
          </a:p>
          <a:p>
            <a:endParaRPr lang="cs-CZ" i="1" dirty="0" smtClean="0">
              <a:latin typeface="Arial Rounded MT Bold" pitchFamily="34" charset="0"/>
            </a:endParaRPr>
          </a:p>
          <a:p>
            <a:endParaRPr lang="cs-CZ" i="1" dirty="0" smtClean="0">
              <a:latin typeface="Arial Rounded MT Bold" pitchFamily="34" charset="0"/>
            </a:endParaRPr>
          </a:p>
          <a:p>
            <a:endParaRPr lang="cs-CZ" i="1" dirty="0" smtClean="0">
              <a:latin typeface="Arial Rounded MT Bold" pitchFamily="34" charset="0"/>
            </a:endParaRPr>
          </a:p>
          <a:p>
            <a:endParaRPr lang="cs-CZ" i="1" dirty="0" smtClean="0">
              <a:latin typeface="Arial Rounded MT Bold" pitchFamily="34" charset="0"/>
            </a:endParaRPr>
          </a:p>
          <a:p>
            <a:endParaRPr lang="cs-CZ" i="1" dirty="0" smtClean="0">
              <a:latin typeface="Arial Rounded MT Bold" pitchFamily="34" charset="0"/>
            </a:endParaRPr>
          </a:p>
          <a:p>
            <a:endParaRPr lang="cs-CZ" i="1" dirty="0" smtClean="0">
              <a:latin typeface="Arial Rounded MT Bold" pitchFamily="34" charset="0"/>
            </a:endParaRPr>
          </a:p>
          <a:p>
            <a:endParaRPr lang="cs-CZ" i="1" dirty="0" smtClean="0">
              <a:latin typeface="Arial Rounded MT Bold" pitchFamily="34" charset="0"/>
            </a:endParaRPr>
          </a:p>
          <a:p>
            <a:endParaRPr lang="cs-CZ" i="1" dirty="0">
              <a:latin typeface="Arial Rounded MT Bold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6069162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Arial Rounded MT Bold" pitchFamily="34" charset="0"/>
              </a:rPr>
              <a:t>[</a:t>
            </a:r>
            <a:r>
              <a:rPr lang="cs-CZ" sz="1400" i="1" dirty="0" smtClean="0">
                <a:latin typeface="Arial Rounded MT Bold" pitchFamily="34" charset="0"/>
              </a:rPr>
              <a:t>cit. 2011-12-01]. Dostupný pod licencí </a:t>
            </a:r>
            <a:r>
              <a:rPr lang="cs-CZ" sz="1400" i="1" dirty="0" err="1" smtClean="0">
                <a:latin typeface="Arial Rounded MT Bold" pitchFamily="34" charset="0"/>
              </a:rPr>
              <a:t>Creative</a:t>
            </a:r>
            <a:r>
              <a:rPr lang="cs-CZ" sz="1400" i="1" dirty="0" smtClean="0">
                <a:latin typeface="Arial Rounded MT Bold" pitchFamily="34" charset="0"/>
              </a:rPr>
              <a:t> </a:t>
            </a:r>
            <a:r>
              <a:rPr lang="cs-CZ" sz="1400" i="1" dirty="0" err="1" smtClean="0">
                <a:latin typeface="Arial Rounded MT Bold" pitchFamily="34" charset="0"/>
              </a:rPr>
              <a:t>Commons</a:t>
            </a:r>
            <a:r>
              <a:rPr lang="cs-CZ" sz="14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400" i="1" dirty="0" smtClean="0">
                <a:latin typeface="Arial Rounded MT Bold" pitchFamily="34" charset="0"/>
                <a:hlinkClick r:id="rId2"/>
              </a:rPr>
              <a:t>http://cs.wikipedia.org/wiki/Soubor:Odra,_Ostrava-Koblov.jpg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Autor: Lukáš </a:t>
            </a:r>
            <a:r>
              <a:rPr lang="cs-CZ" sz="1400" i="1" dirty="0" err="1" smtClean="0">
                <a:latin typeface="Arial Rounded MT Bold" pitchFamily="34" charset="0"/>
              </a:rPr>
              <a:t>Mižoch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[cit. 2011-12-01]. Dostupný pod licencí </a:t>
            </a:r>
            <a:r>
              <a:rPr lang="cs-CZ" sz="1400" i="1" dirty="0" err="1" smtClean="0">
                <a:latin typeface="Arial Rounded MT Bold" pitchFamily="34" charset="0"/>
              </a:rPr>
              <a:t>Creative</a:t>
            </a:r>
            <a:r>
              <a:rPr lang="cs-CZ" sz="1400" i="1" dirty="0" smtClean="0">
                <a:latin typeface="Arial Rounded MT Bold" pitchFamily="34" charset="0"/>
              </a:rPr>
              <a:t> </a:t>
            </a:r>
            <a:r>
              <a:rPr lang="cs-CZ" sz="1400" i="1" dirty="0" err="1" smtClean="0">
                <a:latin typeface="Arial Rounded MT Bold" pitchFamily="34" charset="0"/>
              </a:rPr>
              <a:t>Commons</a:t>
            </a:r>
            <a:r>
              <a:rPr lang="cs-CZ" sz="14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400" i="1" dirty="0" smtClean="0">
                <a:latin typeface="Arial Rounded MT Bold" pitchFamily="34" charset="0"/>
                <a:hlinkClick r:id="rId3"/>
              </a:rPr>
              <a:t>http://cs.wikipedia.org/wiki/Soubor:2008_OPAVA_SOUTOK.JPG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Autor: Ladin</a:t>
            </a:r>
          </a:p>
          <a:p>
            <a:r>
              <a:rPr lang="cs-CZ" sz="1400" i="1" dirty="0" smtClean="0">
                <a:latin typeface="Arial Rounded MT Bold" pitchFamily="34" charset="0"/>
              </a:rPr>
              <a:t>[cit. 2011-12-01]. Dostupný pod licencí Volné dílo na WWW</a:t>
            </a:r>
          </a:p>
          <a:p>
            <a:r>
              <a:rPr lang="cs-CZ" sz="1400" i="1" dirty="0" smtClean="0">
                <a:latin typeface="Arial Rounded MT Bold" pitchFamily="34" charset="0"/>
                <a:hlinkClick r:id="rId4"/>
              </a:rPr>
              <a:t>http://cs.wikipedia.org/wiki/Soubor:Oder_Fluss.jpg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Autor: </a:t>
            </a:r>
            <a:r>
              <a:rPr lang="cs-CZ" sz="1400" i="1" dirty="0" err="1" smtClean="0">
                <a:latin typeface="Arial Rounded MT Bold" pitchFamily="34" charset="0"/>
              </a:rPr>
              <a:t>Oktaeder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[cit. 2011-12-01]. Dostupný pod licencí Volné dílo na WWW</a:t>
            </a:r>
          </a:p>
          <a:p>
            <a:r>
              <a:rPr lang="cs-CZ" sz="1400" i="1" dirty="0" smtClean="0">
                <a:latin typeface="Arial Rounded MT Bold" pitchFamily="34" charset="0"/>
                <a:hlinkClick r:id="rId5"/>
              </a:rPr>
              <a:t>http://commons.wikimedia.org/wiki/File:Hradcany.jpg</a:t>
            </a:r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Auror: </a:t>
            </a:r>
            <a:r>
              <a:rPr lang="cs-CZ" sz="1400" i="1" dirty="0" err="1" smtClean="0">
                <a:latin typeface="Arial Rounded MT Bold" pitchFamily="34" charset="0"/>
              </a:rPr>
              <a:t>Karelj</a:t>
            </a:r>
            <a:endParaRPr lang="cs-CZ" sz="1400" i="1" dirty="0" smtClean="0">
              <a:latin typeface="Arial Rounded MT Bold" pitchFamily="34" charset="0"/>
            </a:endParaRPr>
          </a:p>
          <a:p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Mgr. Věra Štiková, Mgr. Jana </a:t>
            </a:r>
            <a:r>
              <a:rPr lang="cs-CZ" sz="1400" i="1" dirty="0" err="1" smtClean="0">
                <a:latin typeface="Arial Rounded MT Bold" pitchFamily="34" charset="0"/>
              </a:rPr>
              <a:t>Tabarková</a:t>
            </a:r>
            <a:r>
              <a:rPr lang="cs-CZ" sz="1400" i="1" dirty="0" smtClean="0">
                <a:latin typeface="Arial Rounded MT Bold" pitchFamily="34" charset="0"/>
              </a:rPr>
              <a:t>: Vlastivěda 4, Poznáváme naši vlast, učebnice pro 4. ročník základní školy, nakladatelství NOVÁ ŠKOLA, s. r. o. , 2010, ISBN 978-80-7289-170-2</a:t>
            </a:r>
          </a:p>
          <a:p>
            <a:endParaRPr lang="cs-CZ" sz="1400" i="1" dirty="0" smtClean="0">
              <a:latin typeface="Arial Rounded MT Bold" pitchFamily="34" charset="0"/>
            </a:endParaRPr>
          </a:p>
          <a:p>
            <a:r>
              <a:rPr lang="cs-CZ" sz="1400" i="1" dirty="0" smtClean="0">
                <a:latin typeface="Arial Rounded MT Bold" pitchFamily="34" charset="0"/>
              </a:rPr>
              <a:t>Není-li uvedeno jinak , je materiál dílem autorky podle učebních osnov odpovídajících ŠVP.</a:t>
            </a:r>
          </a:p>
          <a:p>
            <a:endParaRPr lang="cs-CZ" sz="1400" i="1" dirty="0" smtClean="0">
              <a:latin typeface="Arial Rounded MT Bold" pitchFamily="34" charset="0"/>
            </a:endParaRPr>
          </a:p>
          <a:p>
            <a:endParaRPr lang="cs-CZ" sz="1400" i="1" dirty="0" smtClean="0">
              <a:latin typeface="Arial Rounded MT Bold" pitchFamily="34" charset="0"/>
            </a:endParaRPr>
          </a:p>
          <a:p>
            <a:endParaRPr lang="cs-CZ" sz="1400" i="1" dirty="0" smtClean="0">
              <a:latin typeface="Arial Rounded MT Bold" pitchFamily="34" charset="0"/>
            </a:endParaRPr>
          </a:p>
          <a:p>
            <a:endParaRPr lang="cs-CZ" sz="1400" i="1" dirty="0" smtClean="0">
              <a:latin typeface="Arial Rounded MT Bold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675</TotalTime>
  <Words>439</Words>
  <Application>Microsoft Office PowerPoint</Application>
  <PresentationFormat>Předvádění na obrazovce (4:3)</PresentationFormat>
  <Paragraphs>114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    Kde pramení Vltava?    </vt:lpstr>
      <vt:lpstr>Která  řeka  se nevlévá  do  Labe?</vt:lpstr>
      <vt:lpstr>Které  řeky  jsou  pravými  přítoky  Moravy?</vt:lpstr>
      <vt:lpstr>Do  kterého  státu  teče  řeka  Odra?</vt:lpstr>
      <vt:lpstr>Konec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ŘEKY ČESKÉ REPUBLIKY</dc:title>
  <dc:creator>Jana Kokmanová</dc:creator>
  <cp:lastModifiedBy>Radek Kokman</cp:lastModifiedBy>
  <cp:revision>96</cp:revision>
  <dcterms:created xsi:type="dcterms:W3CDTF">2011-11-29T00:16:33Z</dcterms:created>
  <dcterms:modified xsi:type="dcterms:W3CDTF">2012-12-08T15:39:17Z</dcterms:modified>
</cp:coreProperties>
</file>