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4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717F8D-5AFC-400C-AB81-EEA771B59E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1732A1-88C9-4CE9-855C-C9BE928712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6345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636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632063-F543-4D1D-AB3D-59930624A64B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511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CDE6D-BE35-480C-959E-E48BF2AE934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986A71-832F-4096-98B1-B7FFC424862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CDE6D-BE35-480C-959E-E48BF2AE934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86A71-832F-4096-98B1-B7FFC42486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CDE6D-BE35-480C-959E-E48BF2AE934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86A71-832F-4096-98B1-B7FFC424862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CDE6D-BE35-480C-959E-E48BF2AE934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86A71-832F-4096-98B1-B7FFC424862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CDE6D-BE35-480C-959E-E48BF2AE934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86A71-832F-4096-98B1-B7FFC424862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CDE6D-BE35-480C-959E-E48BF2AE934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86A71-832F-4096-98B1-B7FFC42486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CDE6D-BE35-480C-959E-E48BF2AE934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86A71-832F-4096-98B1-B7FFC42486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CDE6D-BE35-480C-959E-E48BF2AE934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86A71-832F-4096-98B1-B7FFC42486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CDE6D-BE35-480C-959E-E48BF2AE934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86A71-832F-4096-98B1-B7FFC42486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CDE6D-BE35-480C-959E-E48BF2AE934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86A71-832F-4096-98B1-B7FFC42486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CDE6D-BE35-480C-959E-E48BF2AE934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86A71-832F-4096-98B1-B7FFC42486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F1CDE6D-BE35-480C-959E-E48BF2AE934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0986A71-832F-4096-98B1-B7FFC424862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encrypted-tbn0.gstatic.com/images?q=tbn:ANd9GcRfJ3kWPbQqMhBatH6ypkfNKfX1t4nJg0kQS0YAJOE9dxk4ymVb" TargetMode="External"/><Relationship Id="rId13" Type="http://schemas.openxmlformats.org/officeDocument/2006/relationships/hyperlink" Target="http://www.office.microsoft.com/" TargetMode="External"/><Relationship Id="rId3" Type="http://schemas.openxmlformats.org/officeDocument/2006/relationships/hyperlink" Target="http://upload.wikimedia.org/wikipedia/commons/thumb/0/0a/Lord_Byron.jpg/225px-Lord_Byron.jpg" TargetMode="External"/><Relationship Id="rId7" Type="http://schemas.openxmlformats.org/officeDocument/2006/relationships/hyperlink" Target="http://upload.wikimedia.org/wikipedia/commons/thumb/9/9f/Jan_Vil%C3%ADmek_-_Victor_Hugo_HL.jpg/190px-Jan_Vil%C3%ADmek_-_Victor_Hugo_HL.jpg" TargetMode="External"/><Relationship Id="rId12" Type="http://schemas.openxmlformats.org/officeDocument/2006/relationships/hyperlink" Target="https://encrypted-tbn1.gstatic.com/images?q=tbn:ANd9GcS0s9bc3B9AT373RU2qm1H2U2OjFk4bn94WoSFsC46R7bO4HT8o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6/6f/Heinrich-heine_1.jpg/180px-Heinrich-heine_1.jpg" TargetMode="External"/><Relationship Id="rId11" Type="http://schemas.openxmlformats.org/officeDocument/2006/relationships/hyperlink" Target="http://upload.wikimedia.org/wikipedia/commons/thumb/2/27/Edgar_Allan_Poe_2.jpg/225px-Edgar_Allan_Poe_2.jpg" TargetMode="External"/><Relationship Id="rId5" Type="http://schemas.openxmlformats.org/officeDocument/2006/relationships/hyperlink" Target="http://upload.wikimedia.org/wikipedia/commons/thumb/e/e4/Sir_Walter_Scott_-_Raeburn.jpg/252px-Sir_Walter_Scott_-_Raeburn.jpg" TargetMode="External"/><Relationship Id="rId10" Type="http://schemas.openxmlformats.org/officeDocument/2006/relationships/hyperlink" Target="http://upload.wikimedia.org/wikipedia/commons/thumb/9/9c/Adam_Mickiewicz_wed%C5%82ug_dagerotypu_paryskiego_z_1842_roku.jpg/220px-Adam_Mickiewicz_wed%C5%82ug_dagerotypu_paryskiego_z_1842_roku.jpg" TargetMode="External"/><Relationship Id="rId4" Type="http://schemas.openxmlformats.org/officeDocument/2006/relationships/hyperlink" Target="http://upload.wikimedia.org/wikipedia/commons/thumb/0/07/Portrait_of_Percy_Bysshe_Shelley_by_Curran%2C_1819.jpg/220px-Portrait_of_Percy_Bysshe_Shelley_by_Curran%2C_1819.jpg" TargetMode="External"/><Relationship Id="rId9" Type="http://schemas.openxmlformats.org/officeDocument/2006/relationships/hyperlink" Target="https://encrypted-tbn0.gstatic.com/images?q=tbn:ANd9GcScTc7v6UMPHmljZ2OFJLJFaRbjbEJI11fej6I82QUX0E1RdBlKjQ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VY_32_INOVACE_05_B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_04 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Osobnosti 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romantické literatury</a:t>
            </a:r>
            <a:endParaRPr lang="cs-CZ" sz="2800" dirty="0" smtClean="0">
              <a:solidFill>
                <a:schemeClr val="tx1"/>
              </a:solidFill>
              <a:latin typeface="Arial" charset="0"/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8.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3099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Osobnosti romantické literatury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r>
              <a:rPr lang="cs-CZ" dirty="0" smtClean="0"/>
              <a:t>Mgr. Lenka Kudrnová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0800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romantismu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vzniká jako </a:t>
            </a:r>
            <a:r>
              <a:rPr lang="cs-CZ" dirty="0" smtClean="0">
                <a:solidFill>
                  <a:srgbClr val="C00000"/>
                </a:solidFill>
              </a:rPr>
              <a:t>protiklad</a:t>
            </a:r>
            <a:r>
              <a:rPr lang="cs-CZ" dirty="0" smtClean="0"/>
              <a:t> strohého </a:t>
            </a:r>
            <a:r>
              <a:rPr lang="cs-CZ" dirty="0" smtClean="0">
                <a:solidFill>
                  <a:srgbClr val="C00000"/>
                </a:solidFill>
              </a:rPr>
              <a:t>klasicismu</a:t>
            </a:r>
          </a:p>
          <a:p>
            <a:r>
              <a:rPr lang="cs-CZ" dirty="0" smtClean="0"/>
              <a:t>vzniká koncem 18. století a odráží četné </a:t>
            </a:r>
            <a:r>
              <a:rPr lang="cs-CZ" dirty="0" smtClean="0">
                <a:solidFill>
                  <a:srgbClr val="C00000"/>
                </a:solidFill>
              </a:rPr>
              <a:t>rozpory</a:t>
            </a:r>
            <a:r>
              <a:rPr lang="cs-CZ" dirty="0" smtClean="0"/>
              <a:t> doby – mezi ideálem a skutečností, individuem a společností, uměním a životem</a:t>
            </a:r>
          </a:p>
          <a:p>
            <a:r>
              <a:rPr lang="cs-CZ" dirty="0" smtClean="0"/>
              <a:t>literární romantismus se zrodil v Anglii</a:t>
            </a:r>
          </a:p>
          <a:p>
            <a:r>
              <a:rPr lang="cs-CZ" dirty="0" smtClean="0"/>
              <a:t>jádrem romantismu je </a:t>
            </a:r>
            <a:r>
              <a:rPr lang="cs-CZ" dirty="0" smtClean="0">
                <a:solidFill>
                  <a:srgbClr val="C00000"/>
                </a:solidFill>
              </a:rPr>
              <a:t>konflikt mezi vnitřním a vnějším světem</a:t>
            </a:r>
            <a:r>
              <a:rPr lang="cs-CZ" dirty="0" smtClean="0"/>
              <a:t> – člověk se stále více dostává do rozporu s dobou, bouří se, ale jeho </a:t>
            </a:r>
            <a:r>
              <a:rPr lang="cs-CZ" dirty="0" smtClean="0">
                <a:solidFill>
                  <a:srgbClr val="C00000"/>
                </a:solidFill>
              </a:rPr>
              <a:t>vzpoura nemůže být úspěšná</a:t>
            </a:r>
          </a:p>
          <a:p>
            <a:r>
              <a:rPr lang="cs-CZ" dirty="0" smtClean="0"/>
              <a:t>romantismus </a:t>
            </a:r>
            <a:r>
              <a:rPr lang="cs-CZ" dirty="0" smtClean="0">
                <a:solidFill>
                  <a:srgbClr val="C00000"/>
                </a:solidFill>
              </a:rPr>
              <a:t>zdůrazňuje individualitu, subjektivnost, cit a iracionalitu, spontánnost, mystiku a fantazii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51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Charakteristika romantismu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r>
              <a:rPr lang="cs-CZ" dirty="0" smtClean="0"/>
              <a:t>objevuje se </a:t>
            </a:r>
            <a:r>
              <a:rPr lang="cs-CZ" dirty="0" smtClean="0">
                <a:solidFill>
                  <a:srgbClr val="C00000"/>
                </a:solidFill>
              </a:rPr>
              <a:t>obdiv k přírodě, středověku i k lidovému životu</a:t>
            </a:r>
            <a:r>
              <a:rPr lang="cs-CZ" dirty="0" smtClean="0"/>
              <a:t> (idealizace)</a:t>
            </a:r>
          </a:p>
          <a:p>
            <a:r>
              <a:rPr lang="cs-CZ" dirty="0" smtClean="0"/>
              <a:t>je kladen důraz na vnitřní svět člověka – </a:t>
            </a:r>
            <a:r>
              <a:rPr lang="cs-CZ" dirty="0" smtClean="0">
                <a:solidFill>
                  <a:srgbClr val="C00000"/>
                </a:solidFill>
              </a:rPr>
              <a:t>na city, myšlenky, vůli</a:t>
            </a:r>
          </a:p>
          <a:p>
            <a:r>
              <a:rPr lang="cs-CZ" dirty="0" smtClean="0"/>
              <a:t>hrdinové jsou nepřijímáni společností, jsou to </a:t>
            </a:r>
            <a:r>
              <a:rPr lang="cs-CZ" dirty="0" smtClean="0">
                <a:solidFill>
                  <a:srgbClr val="C00000"/>
                </a:solidFill>
              </a:rPr>
              <a:t>bytosti stojící na jejím okraji</a:t>
            </a:r>
            <a:r>
              <a:rPr lang="cs-CZ" dirty="0" smtClean="0"/>
              <a:t> – vězni, vyděděnci, cikáni, tuláci</a:t>
            </a:r>
          </a:p>
          <a:p>
            <a:r>
              <a:rPr lang="cs-CZ" dirty="0" smtClean="0"/>
              <a:t>často prožívají </a:t>
            </a:r>
            <a:r>
              <a:rPr lang="cs-CZ" dirty="0" smtClean="0">
                <a:solidFill>
                  <a:srgbClr val="C00000"/>
                </a:solidFill>
              </a:rPr>
              <a:t>vášnivou lásku</a:t>
            </a:r>
            <a:r>
              <a:rPr lang="cs-CZ" dirty="0" smtClean="0"/>
              <a:t>, která končí </a:t>
            </a:r>
            <a:r>
              <a:rPr lang="cs-CZ" dirty="0" smtClean="0">
                <a:solidFill>
                  <a:srgbClr val="C00000"/>
                </a:solidFill>
              </a:rPr>
              <a:t>tragicky</a:t>
            </a:r>
          </a:p>
          <a:p>
            <a:r>
              <a:rPr lang="cs-CZ" dirty="0" smtClean="0"/>
              <a:t>objevují se i </a:t>
            </a:r>
            <a:r>
              <a:rPr lang="cs-CZ" dirty="0" smtClean="0">
                <a:solidFill>
                  <a:srgbClr val="C00000"/>
                </a:solidFill>
              </a:rPr>
              <a:t>jiné vypjaté city </a:t>
            </a:r>
            <a:r>
              <a:rPr lang="cs-CZ" dirty="0" smtClean="0"/>
              <a:t>– láska k vlasti, k přírodě</a:t>
            </a:r>
          </a:p>
          <a:p>
            <a:r>
              <a:rPr lang="cs-CZ" dirty="0" smtClean="0"/>
              <a:t>autor neuznává jakékoliv konvence – díla vynikají </a:t>
            </a:r>
            <a:r>
              <a:rPr lang="cs-CZ" dirty="0" smtClean="0">
                <a:solidFill>
                  <a:srgbClr val="C00000"/>
                </a:solidFill>
              </a:rPr>
              <a:t>originalitou</a:t>
            </a:r>
            <a:r>
              <a:rPr lang="cs-CZ" dirty="0" smtClean="0"/>
              <a:t>, absolutní uměleckou </a:t>
            </a:r>
            <a:r>
              <a:rPr lang="cs-CZ" dirty="0" smtClean="0">
                <a:solidFill>
                  <a:srgbClr val="C00000"/>
                </a:solidFill>
              </a:rPr>
              <a:t>svobodou</a:t>
            </a:r>
            <a:r>
              <a:rPr lang="cs-CZ" dirty="0" smtClean="0"/>
              <a:t>, mizí hranice zavedených žánrů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2256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Charakteristika romantismu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 oblíbeným žánrům patří </a:t>
            </a:r>
            <a:r>
              <a:rPr lang="cs-CZ" dirty="0" smtClean="0">
                <a:solidFill>
                  <a:srgbClr val="C00000"/>
                </a:solidFill>
              </a:rPr>
              <a:t>lyrická poezie, </a:t>
            </a:r>
            <a:r>
              <a:rPr lang="cs-CZ" dirty="0" err="1" smtClean="0">
                <a:solidFill>
                  <a:srgbClr val="C00000"/>
                </a:solidFill>
              </a:rPr>
              <a:t>lyricko</a:t>
            </a:r>
            <a:r>
              <a:rPr lang="cs-CZ" dirty="0" smtClean="0">
                <a:solidFill>
                  <a:srgbClr val="C00000"/>
                </a:solidFill>
              </a:rPr>
              <a:t> – epické žánry (epos, poema), romantický a historický román</a:t>
            </a:r>
          </a:p>
          <a:p>
            <a:r>
              <a:rPr lang="cs-CZ" dirty="0" smtClean="0"/>
              <a:t>literární romantismus zasáhne nejen veškeré evropské země – oblíbený je v Anglii, Německu, Španělsku, Francii, Habsburské monarchii, Rusku – ale také v USA a dalších oblastech Ameriky (Argentina, Brazílie)</a:t>
            </a:r>
          </a:p>
          <a:p>
            <a:r>
              <a:rPr lang="cs-CZ" dirty="0" smtClean="0"/>
              <a:t>na našem území je zastíněn probíhajícím národním obrozením, a proto se neprojeví v takové síle, jako v jiných zemích</a:t>
            </a:r>
          </a:p>
          <a:p>
            <a:r>
              <a:rPr lang="cs-CZ" dirty="0" smtClean="0"/>
              <a:t>tento umělecký sloh se projeví i v dalších oblastech života – výtvarném umění, architektuře, módě 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5812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Anglie - </a:t>
            </a:r>
            <a:r>
              <a:rPr lang="cs-CZ" sz="4800" dirty="0">
                <a:effectLst/>
              </a:rPr>
              <a:t>George </a:t>
            </a:r>
            <a:r>
              <a:rPr lang="cs-CZ" sz="4800" dirty="0" err="1">
                <a:effectLst/>
              </a:rPr>
              <a:t>Gordon</a:t>
            </a:r>
            <a:r>
              <a:rPr lang="cs-CZ" sz="4800" dirty="0">
                <a:effectLst/>
              </a:rPr>
              <a:t> </a:t>
            </a:r>
            <a:r>
              <a:rPr lang="cs-CZ" sz="4800" dirty="0" smtClean="0">
                <a:effectLst/>
              </a:rPr>
              <a:t>Byron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 považován za jednoho z </a:t>
            </a:r>
            <a:r>
              <a:rPr lang="cs-CZ" dirty="0" smtClean="0">
                <a:solidFill>
                  <a:srgbClr val="C00000"/>
                </a:solidFill>
              </a:rPr>
              <a:t>největších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evropských básníků</a:t>
            </a:r>
          </a:p>
          <a:p>
            <a:r>
              <a:rPr lang="cs-CZ" dirty="0" smtClean="0"/>
              <a:t>proslavil se nejen svými díly, ale také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způsobem života </a:t>
            </a:r>
            <a:r>
              <a:rPr lang="cs-CZ" dirty="0" smtClean="0"/>
              <a:t>(milostné skandály, </a:t>
            </a:r>
          </a:p>
          <a:p>
            <a:pPr marL="0" indent="0">
              <a:buNone/>
            </a:pPr>
            <a:r>
              <a:rPr lang="cs-CZ" dirty="0" smtClean="0"/>
              <a:t>dluhy, rozvod, obvinění z incestu a sodomie)</a:t>
            </a:r>
          </a:p>
          <a:p>
            <a:r>
              <a:rPr lang="cs-CZ" dirty="0" smtClean="0"/>
              <a:t>vedl italské karbonáře, účastnil se </a:t>
            </a:r>
            <a:r>
              <a:rPr lang="cs-CZ" dirty="0" smtClean="0">
                <a:solidFill>
                  <a:srgbClr val="C00000"/>
                </a:solidFill>
              </a:rPr>
              <a:t>osvobozeneckého boje proti Turkům </a:t>
            </a:r>
            <a:r>
              <a:rPr lang="cs-CZ" dirty="0" smtClean="0"/>
              <a:t>(je považován za řeckého národního hrdinu)</a:t>
            </a:r>
          </a:p>
          <a:p>
            <a:r>
              <a:rPr lang="cs-CZ" dirty="0" smtClean="0"/>
              <a:t>jednu dobu byl vegetariánem</a:t>
            </a:r>
          </a:p>
          <a:p>
            <a:r>
              <a:rPr lang="cs-CZ" dirty="0" smtClean="0"/>
              <a:t>nejvýznamnějším dílem je </a:t>
            </a:r>
            <a:r>
              <a:rPr lang="cs-CZ" dirty="0" err="1" smtClean="0">
                <a:solidFill>
                  <a:srgbClr val="C00000"/>
                </a:solidFill>
              </a:rPr>
              <a:t>Childe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Haroldova</a:t>
            </a:r>
            <a:r>
              <a:rPr lang="cs-CZ" dirty="0" smtClean="0">
                <a:solidFill>
                  <a:srgbClr val="C00000"/>
                </a:solidFill>
              </a:rPr>
              <a:t> pouť </a:t>
            </a:r>
            <a:r>
              <a:rPr lang="cs-CZ" dirty="0" smtClean="0"/>
              <a:t>– popisuje putování z Anglie do Turecka a Řecka, začíná jako satira na rytířské romány a končí jako autobiografický deník</a:t>
            </a:r>
            <a:endParaRPr lang="cs-CZ" dirty="0"/>
          </a:p>
        </p:txBody>
      </p:sp>
      <p:pic>
        <p:nvPicPr>
          <p:cNvPr id="1026" name="Picture 2" descr="http://upload.wikimedia.org/wikipedia/commons/thumb/0/0a/Lord_Byron.jpg/225px-Lord_Byr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1" y="1052736"/>
            <a:ext cx="1728191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5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4800" dirty="0" smtClean="0"/>
              <a:t>Anglie - </a:t>
            </a:r>
            <a:r>
              <a:rPr lang="cs-CZ" sz="4800" dirty="0" err="1">
                <a:effectLst/>
              </a:rPr>
              <a:t>Percy</a:t>
            </a:r>
            <a:r>
              <a:rPr lang="cs-CZ" sz="4800" dirty="0">
                <a:effectLst/>
              </a:rPr>
              <a:t> </a:t>
            </a:r>
            <a:r>
              <a:rPr lang="cs-CZ" sz="4800" dirty="0" err="1">
                <a:effectLst/>
              </a:rPr>
              <a:t>Bysshe</a:t>
            </a:r>
            <a:r>
              <a:rPr lang="cs-CZ" sz="4800" dirty="0">
                <a:effectLst/>
              </a:rPr>
              <a:t> </a:t>
            </a:r>
            <a:r>
              <a:rPr lang="cs-CZ" sz="4800" dirty="0" smtClean="0">
                <a:effectLst/>
              </a:rPr>
              <a:t>Shelley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6491064" cy="54006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 považován za tvůrce nejlepších </a:t>
            </a:r>
            <a:r>
              <a:rPr lang="cs-CZ" dirty="0" smtClean="0">
                <a:solidFill>
                  <a:srgbClr val="C00000"/>
                </a:solidFill>
              </a:rPr>
              <a:t>lyrických básní </a:t>
            </a:r>
            <a:r>
              <a:rPr lang="cs-CZ" dirty="0" smtClean="0"/>
              <a:t>v angličtině, </a:t>
            </a:r>
            <a:r>
              <a:rPr lang="cs-CZ" dirty="0" err="1" smtClean="0"/>
              <a:t>Byronův</a:t>
            </a:r>
            <a:r>
              <a:rPr lang="cs-CZ" dirty="0" smtClean="0"/>
              <a:t> přítel</a:t>
            </a:r>
          </a:p>
          <a:p>
            <a:r>
              <a:rPr lang="cs-CZ" dirty="0" smtClean="0"/>
              <a:t>nejvýznamnější je vizionářská báseň </a:t>
            </a:r>
            <a:r>
              <a:rPr lang="cs-CZ" dirty="0" smtClean="0">
                <a:solidFill>
                  <a:srgbClr val="C00000"/>
                </a:solidFill>
              </a:rPr>
              <a:t>Odpoutaný Prométheus </a:t>
            </a:r>
            <a:r>
              <a:rPr lang="cs-CZ" dirty="0" smtClean="0"/>
              <a:t>– hrdina vítězně vzdoruje Diovi</a:t>
            </a:r>
          </a:p>
          <a:p>
            <a:r>
              <a:rPr lang="cs-CZ" dirty="0" smtClean="0"/>
              <a:t>vedl značně </a:t>
            </a:r>
            <a:r>
              <a:rPr lang="cs-CZ" dirty="0" smtClean="0">
                <a:solidFill>
                  <a:srgbClr val="C00000"/>
                </a:solidFill>
              </a:rPr>
              <a:t>nekonvenční a skandální život</a:t>
            </a:r>
            <a:r>
              <a:rPr lang="cs-CZ" dirty="0" smtClean="0"/>
              <a:t>, byl nejnenáviděnějším člověkem své doby (vícečlenná manželství, skandály)</a:t>
            </a:r>
          </a:p>
          <a:p>
            <a:r>
              <a:rPr lang="cs-CZ" dirty="0" smtClean="0"/>
              <a:t>jedna z žen jeho života (</a:t>
            </a:r>
            <a:r>
              <a:rPr lang="cs-CZ" dirty="0" smtClean="0">
                <a:solidFill>
                  <a:srgbClr val="C00000"/>
                </a:solidFill>
              </a:rPr>
              <a:t>Mary Shelley</a:t>
            </a:r>
            <a:r>
              <a:rPr lang="cs-CZ" dirty="0" smtClean="0"/>
              <a:t>) je autorkou </a:t>
            </a:r>
            <a:r>
              <a:rPr lang="cs-CZ" dirty="0" err="1" smtClean="0">
                <a:solidFill>
                  <a:srgbClr val="C00000"/>
                </a:solidFill>
              </a:rPr>
              <a:t>Frankensteina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jeho první žena se utopila v jezeře, on sám </a:t>
            </a:r>
            <a:r>
              <a:rPr lang="cs-CZ" dirty="0" smtClean="0">
                <a:solidFill>
                  <a:srgbClr val="C00000"/>
                </a:solidFill>
              </a:rPr>
              <a:t>utonul v bouři </a:t>
            </a:r>
            <a:r>
              <a:rPr lang="cs-CZ" dirty="0" smtClean="0"/>
              <a:t>na své lodi měsíc před 30. narozeninami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348880"/>
            <a:ext cx="2095500" cy="268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1165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1"/>
          </a:xfrm>
        </p:spPr>
        <p:txBody>
          <a:bodyPr/>
          <a:lstStyle/>
          <a:p>
            <a:pPr algn="l"/>
            <a:r>
              <a:rPr lang="cs-CZ" sz="4800" dirty="0" smtClean="0"/>
              <a:t>Anglie -</a:t>
            </a:r>
            <a:r>
              <a:rPr lang="cs-CZ" sz="4800" dirty="0">
                <a:effectLst/>
              </a:rPr>
              <a:t>Walter </a:t>
            </a:r>
            <a:r>
              <a:rPr lang="cs-CZ" sz="4800" dirty="0" err="1" smtClean="0">
                <a:effectLst/>
              </a:rPr>
              <a:t>Scott</a:t>
            </a:r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skotský básník, romanopisec a </a:t>
            </a:r>
            <a:r>
              <a:rPr lang="cs-CZ" dirty="0" smtClean="0">
                <a:solidFill>
                  <a:srgbClr val="C00000"/>
                </a:solidFill>
              </a:rPr>
              <a:t>sběratel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lidových balad</a:t>
            </a:r>
          </a:p>
          <a:p>
            <a:r>
              <a:rPr lang="cs-CZ" dirty="0" smtClean="0"/>
              <a:t>je považován za </a:t>
            </a:r>
            <a:r>
              <a:rPr lang="cs-CZ" dirty="0" smtClean="0">
                <a:solidFill>
                  <a:srgbClr val="C00000"/>
                </a:solidFill>
              </a:rPr>
              <a:t>zakladatele historického románu</a:t>
            </a:r>
          </a:p>
          <a:p>
            <a:r>
              <a:rPr lang="cs-CZ" dirty="0" smtClean="0"/>
              <a:t>v mládí onemocněl dětskou obrnou a ochrnul na jednu nohu</a:t>
            </a:r>
          </a:p>
          <a:p>
            <a:r>
              <a:rPr lang="cs-CZ" dirty="0" smtClean="0"/>
              <a:t>vrcholem jeho básnické tvorby je </a:t>
            </a:r>
            <a:r>
              <a:rPr lang="cs-CZ" dirty="0" smtClean="0">
                <a:solidFill>
                  <a:srgbClr val="C00000"/>
                </a:solidFill>
              </a:rPr>
              <a:t>Jezerní pana </a:t>
            </a:r>
            <a:r>
              <a:rPr lang="cs-CZ" dirty="0" smtClean="0"/>
              <a:t>(panovník se zamiluje do skotské horalky)</a:t>
            </a:r>
          </a:p>
          <a:p>
            <a:r>
              <a:rPr lang="cs-CZ" dirty="0" smtClean="0"/>
              <a:t>za nejznámější historický román je považován </a:t>
            </a:r>
            <a:r>
              <a:rPr lang="cs-CZ" dirty="0" err="1" smtClean="0">
                <a:solidFill>
                  <a:srgbClr val="C00000"/>
                </a:solidFill>
              </a:rPr>
              <a:t>Ivanhoe</a:t>
            </a:r>
            <a:r>
              <a:rPr lang="cs-CZ" dirty="0" smtClean="0"/>
              <a:t> – odehrává se ve středověké Anglii za vlády Richarda Lví srdce a zobrazuje na pozadí příběhu lásky, cti i zrady zrození anglického národa</a:t>
            </a:r>
            <a:endParaRPr lang="cs-CZ" dirty="0"/>
          </a:p>
        </p:txBody>
      </p:sp>
      <p:pic>
        <p:nvPicPr>
          <p:cNvPr id="3074" name="Picture 2" descr="http://upload.wikimedia.org/wikipedia/commons/thumb/e/e4/Sir_Walter_Scott_-_Raeburn.jpg/252px-Sir_Walter_Scott_-_Raeburn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34" t="8049" r="16234" b="17715"/>
          <a:stretch/>
        </p:blipFill>
        <p:spPr bwMode="auto">
          <a:xfrm>
            <a:off x="7164288" y="132582"/>
            <a:ext cx="1620982" cy="2128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3552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pPr algn="l"/>
            <a:r>
              <a:rPr lang="cs-CZ" sz="4400" dirty="0" smtClean="0"/>
              <a:t>Německo - </a:t>
            </a:r>
            <a:r>
              <a:rPr lang="cs-CZ" sz="4400" dirty="0">
                <a:effectLst/>
              </a:rPr>
              <a:t>Heinrich </a:t>
            </a:r>
            <a:r>
              <a:rPr lang="cs-CZ" sz="4400" dirty="0" err="1" smtClean="0">
                <a:effectLst/>
              </a:rPr>
              <a:t>Heine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pocházel ze židovské rodiny, přestoupil k </a:t>
            </a:r>
          </a:p>
          <a:p>
            <a:pPr marL="0" indent="0">
              <a:buNone/>
            </a:pPr>
            <a:r>
              <a:rPr lang="cs-CZ" dirty="0" smtClean="0"/>
              <a:t>protestanství</a:t>
            </a:r>
          </a:p>
          <a:p>
            <a:r>
              <a:rPr lang="cs-CZ" dirty="0" smtClean="0"/>
              <a:t>většinu života prožil v </a:t>
            </a:r>
            <a:r>
              <a:rPr lang="cs-CZ" dirty="0" smtClean="0">
                <a:solidFill>
                  <a:srgbClr val="C00000"/>
                </a:solidFill>
              </a:rPr>
              <a:t>emigraci </a:t>
            </a:r>
            <a:r>
              <a:rPr lang="cs-CZ" dirty="0" smtClean="0"/>
              <a:t>(Paříž)</a:t>
            </a:r>
          </a:p>
          <a:p>
            <a:r>
              <a:rPr lang="cs-CZ" dirty="0" smtClean="0"/>
              <a:t>jeho díla byla v Německu zakázána, jedná se o </a:t>
            </a:r>
            <a:r>
              <a:rPr lang="cs-CZ" dirty="0" smtClean="0">
                <a:solidFill>
                  <a:srgbClr val="C00000"/>
                </a:solidFill>
              </a:rPr>
              <a:t>nejvíce cenzurovaného autora</a:t>
            </a:r>
          </a:p>
          <a:p>
            <a:r>
              <a:rPr lang="cs-CZ" dirty="0" smtClean="0"/>
              <a:t>ovlivnil zejména české </a:t>
            </a:r>
            <a:r>
              <a:rPr lang="cs-CZ" dirty="0"/>
              <a:t>b</a:t>
            </a:r>
            <a:r>
              <a:rPr lang="cs-CZ" dirty="0" smtClean="0"/>
              <a:t>ásníky – např. Jana Nerudu, K. Sabinu, F. </a:t>
            </a:r>
            <a:r>
              <a:rPr lang="cs-CZ" dirty="0" err="1" smtClean="0"/>
              <a:t>Gelnera</a:t>
            </a:r>
            <a:endParaRPr lang="cs-CZ" dirty="0" smtClean="0"/>
          </a:p>
          <a:p>
            <a:r>
              <a:rPr lang="cs-CZ" dirty="0" smtClean="0"/>
              <a:t> měl </a:t>
            </a:r>
            <a:r>
              <a:rPr lang="cs-CZ" dirty="0" smtClean="0">
                <a:solidFill>
                  <a:srgbClr val="C00000"/>
                </a:solidFill>
              </a:rPr>
              <a:t>sklon k pesimismu, cynismu a ironii</a:t>
            </a:r>
            <a:r>
              <a:rPr lang="cs-CZ" dirty="0" smtClean="0"/>
              <a:t>, vyznával myšlenky socialismu</a:t>
            </a:r>
          </a:p>
          <a:p>
            <a:r>
              <a:rPr lang="cs-CZ" dirty="0" smtClean="0"/>
              <a:t>nejznámějším jeho básnickým dílem je </a:t>
            </a:r>
            <a:r>
              <a:rPr lang="cs-CZ" dirty="0" smtClean="0">
                <a:solidFill>
                  <a:srgbClr val="C00000"/>
                </a:solidFill>
              </a:rPr>
              <a:t>Kniha písní </a:t>
            </a:r>
            <a:r>
              <a:rPr lang="cs-CZ" dirty="0" smtClean="0"/>
              <a:t>– plná </a:t>
            </a:r>
            <a:r>
              <a:rPr lang="cs-CZ" dirty="0" err="1" smtClean="0"/>
              <a:t>světobolu</a:t>
            </a:r>
            <a:r>
              <a:rPr lang="cs-CZ" dirty="0" smtClean="0"/>
              <a:t>, smutku a cynismu</a:t>
            </a:r>
          </a:p>
          <a:p>
            <a:r>
              <a:rPr lang="cs-CZ" dirty="0" smtClean="0"/>
              <a:t>od roku 1848 je vážně nemocen – pomalu ztrácí zrak a ochrne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http://upload.wikimedia.org/wikipedia/commons/thumb/6/6f/Heinrich-heine_1.jpg/180px-Heinrich-heine_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454"/>
          <a:stretch/>
        </p:blipFill>
        <p:spPr bwMode="auto">
          <a:xfrm>
            <a:off x="7236296" y="764704"/>
            <a:ext cx="1714500" cy="200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5115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pPr algn="l"/>
            <a:r>
              <a:rPr lang="cs-CZ" sz="4800" dirty="0" smtClean="0"/>
              <a:t>Francie –Victor Hugo 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básník, prozaik, esejista a politik</a:t>
            </a:r>
          </a:p>
          <a:p>
            <a:r>
              <a:rPr lang="cs-CZ" dirty="0" smtClean="0"/>
              <a:t>prožil mnoho tragédií v osobním  životě</a:t>
            </a:r>
          </a:p>
          <a:p>
            <a:r>
              <a:rPr lang="cs-CZ" dirty="0" smtClean="0"/>
              <a:t>u nás je znám díky svým </a:t>
            </a:r>
            <a:r>
              <a:rPr lang="cs-CZ" dirty="0" smtClean="0">
                <a:solidFill>
                  <a:srgbClr val="C00000"/>
                </a:solidFill>
              </a:rPr>
              <a:t>historickým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románům: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Chrám Matky Boží v Paříži</a:t>
            </a:r>
            <a:r>
              <a:rPr lang="cs-CZ" dirty="0" smtClean="0"/>
              <a:t>- román o nenaplněné lásce hrbatého zvoníka Quasimoda ke krásné tanečnici Esmeraldě a mstě vůči intrikánskému </a:t>
            </a:r>
            <a:r>
              <a:rPr lang="cs-CZ" dirty="0" err="1" smtClean="0"/>
              <a:t>Frollovi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Bídníci</a:t>
            </a:r>
            <a:r>
              <a:rPr lang="cs-CZ" dirty="0" smtClean="0"/>
              <a:t> – hrdinou je galejník Jean </a:t>
            </a:r>
            <a:r>
              <a:rPr lang="cs-CZ" dirty="0" err="1" smtClean="0"/>
              <a:t>Valjean</a:t>
            </a:r>
            <a:r>
              <a:rPr lang="cs-CZ" dirty="0" smtClean="0"/>
              <a:t>, který zdárně uteče a úspěšně se zařadí do společnosti. Rozhodne se pomáhat těm nejubožejším. V patách je mu ale stále policejní prefekt </a:t>
            </a:r>
            <a:r>
              <a:rPr lang="cs-CZ" dirty="0" err="1" smtClean="0"/>
              <a:t>Javert</a:t>
            </a:r>
            <a:r>
              <a:rPr lang="cs-CZ" dirty="0" smtClean="0"/>
              <a:t>, který zastává názor, že zločinec zůstane vždy zločincem.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42875"/>
            <a:ext cx="1809750" cy="219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0803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pPr algn="l"/>
            <a:r>
              <a:rPr lang="cs-CZ" sz="4800" dirty="0" smtClean="0"/>
              <a:t>Francie – Alexandr Dumas st.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proslavil se především </a:t>
            </a:r>
            <a:r>
              <a:rPr lang="cs-CZ" dirty="0" smtClean="0">
                <a:solidFill>
                  <a:srgbClr val="C00000"/>
                </a:solidFill>
              </a:rPr>
              <a:t>historickými romány</a:t>
            </a:r>
          </a:p>
          <a:p>
            <a:r>
              <a:rPr lang="cs-CZ" dirty="0" smtClean="0"/>
              <a:t>byl </a:t>
            </a:r>
            <a:r>
              <a:rPr lang="cs-CZ" dirty="0" smtClean="0">
                <a:solidFill>
                  <a:srgbClr val="C00000"/>
                </a:solidFill>
              </a:rPr>
              <a:t>neuvěřitelně plodným autorem </a:t>
            </a:r>
            <a:r>
              <a:rPr lang="cs-CZ" dirty="0" smtClean="0"/>
              <a:t>– 257 </a:t>
            </a:r>
          </a:p>
          <a:p>
            <a:pPr marL="0" indent="0">
              <a:buNone/>
            </a:pPr>
            <a:r>
              <a:rPr lang="cs-CZ" dirty="0" smtClean="0"/>
              <a:t>svazků dramat, komedií, románů, novel, pamětí</a:t>
            </a:r>
          </a:p>
          <a:p>
            <a:r>
              <a:rPr lang="cs-CZ" dirty="0" smtClean="0"/>
              <a:t>jeho nejslavnějším románem jsou </a:t>
            </a:r>
            <a:r>
              <a:rPr lang="cs-CZ" dirty="0" smtClean="0">
                <a:solidFill>
                  <a:srgbClr val="C00000"/>
                </a:solidFill>
              </a:rPr>
              <a:t>Tři mušketýři </a:t>
            </a:r>
            <a:r>
              <a:rPr lang="cs-CZ" dirty="0" smtClean="0"/>
              <a:t>(mnohokráte zfilmován)</a:t>
            </a:r>
          </a:p>
          <a:p>
            <a:r>
              <a:rPr lang="cs-CZ" dirty="0" smtClean="0"/>
              <a:t>oblíbený je také jeho román </a:t>
            </a:r>
            <a:r>
              <a:rPr lang="cs-CZ" dirty="0" smtClean="0">
                <a:solidFill>
                  <a:srgbClr val="C00000"/>
                </a:solidFill>
              </a:rPr>
              <a:t>Hrabě Monte Christo</a:t>
            </a:r>
          </a:p>
          <a:p>
            <a:r>
              <a:rPr lang="cs-CZ" dirty="0" smtClean="0"/>
              <a:t>přestože vydělal značné množství peněz, většinu života se pohyboval na hraně </a:t>
            </a:r>
            <a:r>
              <a:rPr lang="cs-CZ" dirty="0" smtClean="0">
                <a:solidFill>
                  <a:srgbClr val="C00000"/>
                </a:solidFill>
              </a:rPr>
              <a:t>bankrotu</a:t>
            </a:r>
            <a:r>
              <a:rPr lang="cs-CZ" dirty="0" smtClean="0"/>
              <a:t> (neuvážené investice do staveb, neúspěšné podnikání – např. vydávání časopisu)</a:t>
            </a:r>
          </a:p>
          <a:p>
            <a:r>
              <a:rPr lang="cs-CZ" dirty="0" smtClean="0"/>
              <a:t>ve svých románech kladl důraz na </a:t>
            </a:r>
            <a:r>
              <a:rPr lang="cs-CZ" dirty="0" smtClean="0">
                <a:solidFill>
                  <a:srgbClr val="C00000"/>
                </a:solidFill>
              </a:rPr>
              <a:t>historickou věrnost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908720"/>
            <a:ext cx="1333500" cy="146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559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sz="4800" dirty="0" smtClean="0"/>
              <a:t>Rusko – A. S. Puškin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básník, prozaik a dramatik, </a:t>
            </a:r>
            <a:r>
              <a:rPr lang="cs-CZ" dirty="0" smtClean="0">
                <a:solidFill>
                  <a:srgbClr val="C00000"/>
                </a:solidFill>
              </a:rPr>
              <a:t>zakladatel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moderní ruské literatury</a:t>
            </a:r>
          </a:p>
          <a:p>
            <a:r>
              <a:rPr lang="cs-CZ" dirty="0" smtClean="0"/>
              <a:t>sympatizoval s revolučními děkabristy, pro </a:t>
            </a:r>
          </a:p>
          <a:p>
            <a:pPr marL="0" indent="0">
              <a:buNone/>
            </a:pPr>
            <a:r>
              <a:rPr lang="cs-CZ" dirty="0" smtClean="0"/>
              <a:t>břitký jazyk a kritiku poměrů nebyl u carského dvora oblíben</a:t>
            </a:r>
          </a:p>
          <a:p>
            <a:r>
              <a:rPr lang="cs-CZ" dirty="0" smtClean="0"/>
              <a:t>umírá v důsledku </a:t>
            </a:r>
            <a:r>
              <a:rPr lang="cs-CZ" dirty="0" smtClean="0">
                <a:solidFill>
                  <a:srgbClr val="C00000"/>
                </a:solidFill>
              </a:rPr>
              <a:t>zranění v souboji </a:t>
            </a:r>
            <a:r>
              <a:rPr lang="cs-CZ" dirty="0" smtClean="0"/>
              <a:t>(střelen milencem své ženy do břicha)</a:t>
            </a:r>
          </a:p>
          <a:p>
            <a:r>
              <a:rPr lang="cs-CZ" dirty="0" smtClean="0"/>
              <a:t>mezi jeho nejznámější díla patří román ve verších </a:t>
            </a:r>
            <a:r>
              <a:rPr lang="cs-CZ" dirty="0" smtClean="0">
                <a:solidFill>
                  <a:srgbClr val="C00000"/>
                </a:solidFill>
              </a:rPr>
              <a:t>Evžen Oněgin </a:t>
            </a:r>
            <a:r>
              <a:rPr lang="cs-CZ" dirty="0" smtClean="0"/>
              <a:t>– o neopětované lásce či </a:t>
            </a:r>
            <a:r>
              <a:rPr lang="cs-CZ" dirty="0" smtClean="0">
                <a:solidFill>
                  <a:srgbClr val="C00000"/>
                </a:solidFill>
              </a:rPr>
              <a:t>Piková dáma</a:t>
            </a:r>
            <a:r>
              <a:rPr lang="cs-CZ" dirty="0" smtClean="0"/>
              <a:t> – důstojník Heřman zešílí poté, co se neúspěšně snaží získat tajemství tří vítězných karet (obě díla zhudebnil P. I. Čajkovský) nebo historické drama </a:t>
            </a:r>
            <a:r>
              <a:rPr lang="cs-CZ" dirty="0" smtClean="0">
                <a:solidFill>
                  <a:srgbClr val="C00000"/>
                </a:solidFill>
              </a:rPr>
              <a:t>Boris </a:t>
            </a:r>
            <a:r>
              <a:rPr lang="cs-CZ" dirty="0" err="1" smtClean="0">
                <a:solidFill>
                  <a:srgbClr val="C00000"/>
                </a:solidFill>
              </a:rPr>
              <a:t>Godunov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(o tragédii moci)</a:t>
            </a:r>
          </a:p>
          <a:p>
            <a:r>
              <a:rPr lang="cs-CZ" dirty="0" smtClean="0"/>
              <a:t>je autorem mnoha </a:t>
            </a:r>
            <a:r>
              <a:rPr lang="cs-CZ" dirty="0" smtClean="0">
                <a:solidFill>
                  <a:srgbClr val="C00000"/>
                </a:solidFill>
              </a:rPr>
              <a:t>pohádek</a:t>
            </a:r>
            <a:r>
              <a:rPr lang="cs-CZ" dirty="0" smtClean="0"/>
              <a:t> – např. O rybáři a rybce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10" y="188635"/>
            <a:ext cx="1600200" cy="2080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4433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4800" dirty="0" smtClean="0">
                <a:effectLst/>
              </a:rPr>
              <a:t>Adam </a:t>
            </a:r>
            <a:r>
              <a:rPr lang="cs-CZ" sz="4800" dirty="0" err="1" smtClean="0">
                <a:effectLst/>
              </a:rPr>
              <a:t>Mickiewicz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polský spisovatel, vůdce zahraničního </a:t>
            </a:r>
          </a:p>
          <a:p>
            <a:pPr marL="0" indent="0">
              <a:buNone/>
            </a:pPr>
            <a:r>
              <a:rPr lang="cs-CZ" dirty="0" smtClean="0"/>
              <a:t>odboje</a:t>
            </a:r>
          </a:p>
          <a:p>
            <a:r>
              <a:rPr lang="cs-CZ" dirty="0" smtClean="0"/>
              <a:t>žil v </a:t>
            </a:r>
            <a:r>
              <a:rPr lang="cs-CZ" dirty="0" smtClean="0">
                <a:solidFill>
                  <a:srgbClr val="C00000"/>
                </a:solidFill>
              </a:rPr>
              <a:t>emigraci</a:t>
            </a:r>
            <a:r>
              <a:rPr lang="cs-CZ" dirty="0" smtClean="0"/>
              <a:t> – Rusko, Francie, Itálie</a:t>
            </a:r>
          </a:p>
          <a:p>
            <a:r>
              <a:rPr lang="cs-CZ" dirty="0" smtClean="0"/>
              <a:t>zakládal jednotky polské legie v Istanbulu (válka s Ruskem), kde také náhle zemřel (pravděpodobně cholera)</a:t>
            </a:r>
          </a:p>
          <a:p>
            <a:r>
              <a:rPr lang="cs-CZ" dirty="0" smtClean="0"/>
              <a:t>jeho žena byla duševně nemocná</a:t>
            </a:r>
          </a:p>
          <a:p>
            <a:r>
              <a:rPr lang="cs-CZ" dirty="0" smtClean="0"/>
              <a:t>za nejvýznamnější dílo jsou považovány </a:t>
            </a:r>
            <a:r>
              <a:rPr lang="cs-CZ" dirty="0" smtClean="0">
                <a:solidFill>
                  <a:srgbClr val="C00000"/>
                </a:solidFill>
              </a:rPr>
              <a:t>Tryzny </a:t>
            </a:r>
            <a:r>
              <a:rPr lang="cs-CZ" dirty="0" smtClean="0"/>
              <a:t>– nedokončené drama postavené na konfliktu lásky k ženě a zodpovědnosti k vlasti (Polsko zde symbolizuje umírajícího Krista, který svým zmrtvýchvstáním přinese svobodu národům)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16632"/>
            <a:ext cx="1676400" cy="23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12818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pPr algn="l"/>
            <a:r>
              <a:rPr lang="cs-CZ" sz="4800" dirty="0" smtClean="0"/>
              <a:t>USA  -</a:t>
            </a:r>
            <a:r>
              <a:rPr lang="cs-CZ" sz="4800" dirty="0" smtClean="0">
                <a:effectLst/>
              </a:rPr>
              <a:t>Edgar </a:t>
            </a:r>
            <a:r>
              <a:rPr lang="cs-CZ" sz="4800" dirty="0">
                <a:effectLst/>
              </a:rPr>
              <a:t>Allan </a:t>
            </a:r>
            <a:r>
              <a:rPr lang="cs-CZ" sz="4800" dirty="0" err="1" smtClean="0">
                <a:effectLst/>
              </a:rPr>
              <a:t>Poe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básník, prozaik, literární kritik, esejista</a:t>
            </a:r>
          </a:p>
          <a:p>
            <a:r>
              <a:rPr lang="cs-CZ" dirty="0" smtClean="0"/>
              <a:t>autorem </a:t>
            </a:r>
            <a:r>
              <a:rPr lang="cs-CZ" dirty="0" smtClean="0">
                <a:solidFill>
                  <a:srgbClr val="C00000"/>
                </a:solidFill>
              </a:rPr>
              <a:t>tajemných, mystických příběhů</a:t>
            </a:r>
          </a:p>
          <a:p>
            <a:r>
              <a:rPr lang="cs-CZ" dirty="0" smtClean="0"/>
              <a:t>zakladatel </a:t>
            </a:r>
            <a:r>
              <a:rPr lang="cs-CZ" dirty="0" smtClean="0">
                <a:solidFill>
                  <a:srgbClr val="C00000"/>
                </a:solidFill>
              </a:rPr>
              <a:t>detektivního žánru</a:t>
            </a:r>
          </a:p>
          <a:p>
            <a:r>
              <a:rPr lang="cs-CZ" dirty="0" smtClean="0"/>
              <a:t>brzy osiřel, jeho život byl poznamenán problémy s dluhy, alkoholem a drogami i četnými depresemi</a:t>
            </a:r>
          </a:p>
          <a:p>
            <a:r>
              <a:rPr lang="cs-CZ" dirty="0" smtClean="0"/>
              <a:t>umřel na překrvení mozku, byl nalezen v kómatu na jedné z baltimorských ulic (alkohol, drogy)</a:t>
            </a:r>
          </a:p>
          <a:p>
            <a:r>
              <a:rPr lang="cs-CZ" dirty="0" smtClean="0"/>
              <a:t>byl svárlivý, prudký a divoký</a:t>
            </a:r>
          </a:p>
          <a:p>
            <a:r>
              <a:rPr lang="cs-CZ" dirty="0" smtClean="0"/>
              <a:t>jeho nejznámějším dílem je </a:t>
            </a:r>
            <a:r>
              <a:rPr lang="cs-CZ" dirty="0" smtClean="0">
                <a:solidFill>
                  <a:srgbClr val="C00000"/>
                </a:solidFill>
              </a:rPr>
              <a:t>Havran a jiné básně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13" t="7962" r="17677" b="12606"/>
          <a:stretch/>
        </p:blipFill>
        <p:spPr bwMode="auto">
          <a:xfrm>
            <a:off x="7164288" y="260648"/>
            <a:ext cx="1524000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6525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pPr algn="l"/>
            <a:r>
              <a:rPr lang="cs-CZ" sz="4800" dirty="0" smtClean="0"/>
              <a:t>Karel Hynek Mácha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český básník a </a:t>
            </a:r>
            <a:r>
              <a:rPr lang="cs-CZ" dirty="0" smtClean="0">
                <a:solidFill>
                  <a:srgbClr val="C00000"/>
                </a:solidFill>
              </a:rPr>
              <a:t>prozaik, herec a dramatik</a:t>
            </a:r>
          </a:p>
          <a:p>
            <a:r>
              <a:rPr lang="cs-CZ" dirty="0" smtClean="0"/>
              <a:t>proslavil se nejen </a:t>
            </a:r>
            <a:r>
              <a:rPr lang="cs-CZ" dirty="0" smtClean="0">
                <a:solidFill>
                  <a:srgbClr val="C00000"/>
                </a:solidFill>
              </a:rPr>
              <a:t>lyrickoepickou skladbou Máj</a:t>
            </a:r>
            <a:r>
              <a:rPr lang="cs-CZ" dirty="0" smtClean="0"/>
              <a:t>, ale také velmi kontroverzním osobním životem (společenská nepřizpůsobivost, dlouhé pěší výlety, nemanželské dítě i značný důraz na sexualitu)</a:t>
            </a:r>
          </a:p>
          <a:p>
            <a:r>
              <a:rPr lang="cs-CZ" dirty="0" smtClean="0"/>
              <a:t>umírá v důsledku požití vody při hašení požáru v Litoměřicích (průjmy a bolesti břicha, lehčí forma cholery)</a:t>
            </a:r>
          </a:p>
          <a:p>
            <a:r>
              <a:rPr lang="cs-CZ" dirty="0" smtClean="0"/>
              <a:t>je autorem četných próz – </a:t>
            </a:r>
            <a:r>
              <a:rPr lang="cs-CZ" dirty="0" smtClean="0">
                <a:solidFill>
                  <a:srgbClr val="C00000"/>
                </a:solidFill>
              </a:rPr>
              <a:t>Obrazy ze života mého</a:t>
            </a:r>
            <a:r>
              <a:rPr lang="cs-CZ" dirty="0" smtClean="0"/>
              <a:t>, nedokončený </a:t>
            </a:r>
            <a:r>
              <a:rPr lang="cs-CZ" dirty="0" smtClean="0">
                <a:solidFill>
                  <a:srgbClr val="C00000"/>
                </a:solidFill>
              </a:rPr>
              <a:t>román Cikáni</a:t>
            </a:r>
            <a:r>
              <a:rPr lang="cs-CZ" dirty="0" smtClean="0"/>
              <a:t>, jedna z částí plánované historické tetralogie – </a:t>
            </a:r>
            <a:r>
              <a:rPr lang="cs-CZ" dirty="0" smtClean="0">
                <a:solidFill>
                  <a:srgbClr val="C00000"/>
                </a:solidFill>
              </a:rPr>
              <a:t>Křivoklát</a:t>
            </a:r>
            <a:r>
              <a:rPr lang="cs-CZ" dirty="0" smtClean="0"/>
              <a:t>, ale také šifrovaný intimní deník (poprvé rozluštěn J. Arbesem)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42" name="Picture 2" descr="https://encrypted-tbn1.gstatic.com/images?q=tbn:ANd9GcS0s9bc3B9AT373RU2qm1H2U2OjFk4bn94WoSFsC46R7bO4HT8o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62" r="13236" b="17077"/>
          <a:stretch/>
        </p:blipFill>
        <p:spPr bwMode="auto">
          <a:xfrm>
            <a:off x="7092280" y="188640"/>
            <a:ext cx="1427018" cy="1958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113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052736"/>
          </a:xfrm>
        </p:spPr>
        <p:txBody>
          <a:bodyPr/>
          <a:lstStyle/>
          <a:p>
            <a:r>
              <a:rPr lang="cs-CZ" dirty="0" smtClean="0"/>
              <a:t>Opakovací otázky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1412776"/>
            <a:ext cx="777686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Vyjmenuj  základní rysy romantismu v literatuře.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Jaké vlastnosti má romantický hrdina?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Kteří z autorů také žili podle zásad romantismu. Svá tvrzení dolož fakty z jejich života.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Vysvětli následující pojmy (pokud si nevzpomene hlava, užij jakýkoliv zdroj informací):</a:t>
            </a:r>
          </a:p>
          <a:p>
            <a:r>
              <a:rPr lang="cs-CZ" sz="2000" dirty="0" smtClean="0"/>
              <a:t>lyrika, epika, epos, poéma, satira, autobiografický deník, esej, cenzura</a:t>
            </a:r>
          </a:p>
          <a:p>
            <a:r>
              <a:rPr lang="cs-CZ" sz="2000" dirty="0" smtClean="0"/>
              <a:t>5. Zkus převyprávět obsah historického románu Tři mušketýři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cs-CZ" sz="2000" dirty="0" smtClean="0"/>
              <a:t>O čem vypráví děj básně Máj?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cs-CZ" sz="2000" dirty="0" smtClean="0"/>
              <a:t>Jak by sis vysvětlil slova  H. </a:t>
            </a:r>
            <a:r>
              <a:rPr lang="cs-CZ" sz="2000" dirty="0" err="1" smtClean="0"/>
              <a:t>Heineho</a:t>
            </a:r>
            <a:r>
              <a:rPr lang="cs-CZ" sz="2000" dirty="0" smtClean="0"/>
              <a:t>: „Bůh mi odpustí, je to jeho povolání.“?</a:t>
            </a:r>
          </a:p>
          <a:p>
            <a:r>
              <a:rPr lang="cs-CZ" sz="2000" dirty="0" smtClean="0"/>
              <a:t>Svědčí tato slova o náboženské víře?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cs-CZ" sz="2000" dirty="0" smtClean="0"/>
              <a:t>Dokážeš převyprávět Puškinovu pohádku O rybáři a rybce? Jaké z ní plyne poučení?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42131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1950485"/>
              </p:ext>
            </p:extLst>
          </p:nvPr>
        </p:nvGraphicFramePr>
        <p:xfrm>
          <a:off x="1187624" y="1556792"/>
          <a:ext cx="6834187" cy="348615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10.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01.  2013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romantické literatury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8. ročník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G. G. Byron, P. B.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Sheley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W.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Scott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H.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Heine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V. Hugo, A. Dumas st., A. S. Puškin, A.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Mickiewicz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E. A.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K. H. Mácha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3462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2239290"/>
              </p:ext>
            </p:extLst>
          </p:nvPr>
        </p:nvGraphicFramePr>
        <p:xfrm>
          <a:off x="755576" y="188640"/>
          <a:ext cx="7358063" cy="17981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809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73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8. ročník. Časová dotace cca 30 min. Materiál obsahuje několik opakovacích otázek, které převážně vyplývají z prezentace či z všeobecných znalostí a předchozího učiva dějepisu. </a:t>
                      </a:r>
                      <a:r>
                        <a:rPr lang="cs-CZ" sz="1400" baseline="0" dirty="0" smtClean="0"/>
                        <a:t>Odpověď na některé otázky vyžaduje použití  internetu </a:t>
                      </a:r>
                      <a:r>
                        <a:rPr lang="cs-CZ" sz="1400" baseline="0" dirty="0" smtClean="0"/>
                        <a:t>či </a:t>
                      </a:r>
                      <a:r>
                        <a:rPr lang="cs-CZ" sz="1400" baseline="0" dirty="0" smtClean="0"/>
                        <a:t>jiných zdrojů </a:t>
                      </a:r>
                      <a:r>
                        <a:rPr lang="cs-CZ" sz="1400" baseline="0" dirty="0" smtClean="0"/>
                        <a:t>informací</a:t>
                      </a:r>
                      <a:r>
                        <a:rPr lang="cs-CZ" sz="1400" baseline="0" dirty="0" smtClean="0"/>
                        <a:t>. Tento výkladový materiál posiluje mezipředmětové vztahy a dá se jej využít i v hodinách literatury.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8772357"/>
              </p:ext>
            </p:extLst>
          </p:nvPr>
        </p:nvGraphicFramePr>
        <p:xfrm>
          <a:off x="755576" y="1700808"/>
          <a:ext cx="7358063" cy="47641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360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POUŽITÉ  ZDROJE</a:t>
                      </a:r>
                      <a:endParaRPr lang="cs-CZ" sz="1200" dirty="0"/>
                    </a:p>
                  </a:txBody>
                  <a:tcPr marL="91439" marR="91439" marT="45698" marB="45698"/>
                </a:tc>
              </a:tr>
              <a:tr h="30287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/>
                        <a:t>Vlastní </a:t>
                      </a:r>
                      <a:r>
                        <a:rPr lang="cs-CZ" sz="1200" baseline="0" dirty="0" smtClean="0"/>
                        <a:t>tvorba.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Zdroje obrazového materiálu</a:t>
                      </a:r>
                      <a:r>
                        <a:rPr lang="cs-CZ" sz="1200" dirty="0" smtClean="0"/>
                        <a:t>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http://upload.wikimedia.org/wikipedia/commons/thumb/0/0a/Lord_Byron.jpg/225px-Lord_Byron.jpg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http://upload.wikimedia.org/wikipedia/commons/thumb/0/07/Portrait_of_Percy_Bysshe_Shelley_by_Curran%2C_1819.jpg/220px-Portrait_of_Percy_Bysshe_Shelley_by_Curran%2C_1819.jpg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http://upload.wikimedia.org/wikipedia/commons/thumb/e/e4/Sir_Walter_Scott_-_Raeburn.jpg/252px-Sir_Walter_Scott_-_Raeburn.jpg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http://upload.wikimedia.org/wikipedia/commons/thumb/6/6f/Heinrich-heine_1.jpg/180px-Heinrich-heine_1.jpg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http://upload.wikimedia.org/wikipedia/commons/thumb/9/9f/Jan_Vil%C3%ADmek_-_Victor_Hugo_HL.jpg/190px-Jan_Vil%C3%ADmek_-_Victor_Hugo_HL.jpg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https://encrypted-tbn0.gstatic.com/images?q=tbn:ANd9GcRfJ3kWPbQqMhBatH6ypkfNKfX1t4nJg0kQS0YAJOE9dxk4ymVb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https://encrypted-tbn0.gstatic.com/images?q=tbn:ANd9GcScTc7v6UMPHmljZ2OFJLJFaRbjbEJI11fej6I82QUX0E1RdBlKjQ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http://upload.wikimedia.org/wikipedia/commons/thumb/9/9c/Adam_Mickiewicz_wed%C5%82ug_dagerotypu_paryskiego_z_1842_roku.jpg/220px-Adam_Mickiewicz_wed%C5%82ug_dagerotypu_paryskiego_z_1842_roku.jpg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http://upload.wikimedia.org/wikipedia/commons/thumb/2/27/Edgar_Allan_Poe_2.jpg/225px-Edgar_Allan_Poe_2.jpg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/>
                        </a:rPr>
                        <a:t>https://encrypted-tbn1.gstatic.com/images?q=tbn:ANd9GcS0s9bc3B9AT373RU2qm1H2U2OjFk4bn94WoSFsC46R7bO4HT8o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/>
                        <a:t>otevřená galerie </a:t>
                      </a:r>
                      <a:r>
                        <a:rPr lang="cs-CZ" sz="1200" baseline="0" dirty="0" smtClean="0">
                          <a:hlinkClick r:id="rId13"/>
                        </a:rPr>
                        <a:t>www.office.microsoft.com</a:t>
                      </a:r>
                      <a:endParaRPr lang="cs-CZ" sz="12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7610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317</TotalTime>
  <Words>1473</Words>
  <Application>Microsoft Office PowerPoint</Application>
  <PresentationFormat>Předvádění na obrazovce (4:3)</PresentationFormat>
  <Paragraphs>148</Paragraphs>
  <Slides>18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Exekutivní</vt:lpstr>
      <vt:lpstr>Prezentace aplikace PowerPoint</vt:lpstr>
      <vt:lpstr>Osobnosti romantické literatury</vt:lpstr>
      <vt:lpstr>Charakteristika romantismu</vt:lpstr>
      <vt:lpstr>Charakteristika romantismu</vt:lpstr>
      <vt:lpstr>Charakteristika romantismu</vt:lpstr>
      <vt:lpstr>Anglie - George Gordon Byron</vt:lpstr>
      <vt:lpstr>Anglie - Percy Bysshe Shelley</vt:lpstr>
      <vt:lpstr>Anglie -Walter Scott </vt:lpstr>
      <vt:lpstr>Německo - Heinrich Heine</vt:lpstr>
      <vt:lpstr>Francie –Victor Hugo </vt:lpstr>
      <vt:lpstr>Francie – Alexandr Dumas st.</vt:lpstr>
      <vt:lpstr>Rusko – A. S. Puškin</vt:lpstr>
      <vt:lpstr>Adam Mickiewicz</vt:lpstr>
      <vt:lpstr>USA  -Edgar Allan Poe</vt:lpstr>
      <vt:lpstr>Karel Hynek Mácha</vt:lpstr>
      <vt:lpstr>Opakovací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32</cp:revision>
  <dcterms:created xsi:type="dcterms:W3CDTF">2013-01-10T09:01:26Z</dcterms:created>
  <dcterms:modified xsi:type="dcterms:W3CDTF">2013-01-10T14:19:19Z</dcterms:modified>
</cp:coreProperties>
</file>