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2"/>
  </p:notesMasterIdLst>
  <p:sldIdLst>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71" r:id="rId16"/>
    <p:sldId id="272" r:id="rId17"/>
    <p:sldId id="273" r:id="rId18"/>
    <p:sldId id="274" r:id="rId19"/>
    <p:sldId id="276" r:id="rId20"/>
    <p:sldId id="277" r:id="rId2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99"/>
    <a:srgbClr val="663300"/>
    <a:srgbClr val="5F5F5F"/>
    <a:srgbClr val="003300"/>
    <a:srgbClr val="66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40F7223-5BB7-4B32-BA4C-464813C70873}" type="datetimeFigureOut">
              <a:rPr lang="cs-CZ" smtClean="0"/>
              <a:t>31.1.2013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4DFE763-17A0-4B82-9EF6-80B886175003}" type="slidenum">
              <a:rPr lang="cs-CZ" smtClean="0"/>
              <a:t>‹#›</a:t>
            </a:fld>
            <a:endParaRPr lang="cs-CZ"/>
          </a:p>
        </p:txBody>
      </p:sp>
    </p:spTree>
    <p:extLst>
      <p:ext uri="{BB962C8B-B14F-4D97-AF65-F5344CB8AC3E}">
        <p14:creationId xmlns:p14="http://schemas.microsoft.com/office/powerpoint/2010/main" val="27010616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E6C17731-F0A4-4261-A20A-BAC5C099A900}" type="slidenum">
              <a:rPr lang="cs-CZ" smtClean="0"/>
              <a:t>18</a:t>
            </a:fld>
            <a:endParaRPr lang="cs-CZ"/>
          </a:p>
        </p:txBody>
      </p:sp>
    </p:spTree>
    <p:extLst>
      <p:ext uri="{BB962C8B-B14F-4D97-AF65-F5344CB8AC3E}">
        <p14:creationId xmlns:p14="http://schemas.microsoft.com/office/powerpoint/2010/main" val="10956636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F9632063-F543-4D1D-AB3D-59930624A64B}" type="slidenum">
              <a:rPr lang="cs-CZ" smtClean="0"/>
              <a:t>19</a:t>
            </a:fld>
            <a:endParaRPr lang="cs-CZ"/>
          </a:p>
        </p:txBody>
      </p:sp>
    </p:spTree>
    <p:extLst>
      <p:ext uri="{BB962C8B-B14F-4D97-AF65-F5344CB8AC3E}">
        <p14:creationId xmlns:p14="http://schemas.microsoft.com/office/powerpoint/2010/main" val="36735118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EC21A4D6-579E-44B2-A492-CF7C3816D9A6}" type="datetimeFigureOut">
              <a:rPr lang="cs-CZ" smtClean="0"/>
              <a:t>31.1.2013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4F02944-53C6-404C-9695-B07CE4548543}" type="slidenum">
              <a:rPr lang="cs-CZ" smtClean="0"/>
              <a:t>‹#›</a:t>
            </a:fld>
            <a:endParaRPr lang="cs-CZ"/>
          </a:p>
        </p:txBody>
      </p:sp>
    </p:spTree>
    <p:extLst>
      <p:ext uri="{BB962C8B-B14F-4D97-AF65-F5344CB8AC3E}">
        <p14:creationId xmlns:p14="http://schemas.microsoft.com/office/powerpoint/2010/main" val="778128378"/>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C21A4D6-579E-44B2-A492-CF7C3816D9A6}" type="datetimeFigureOut">
              <a:rPr lang="cs-CZ" smtClean="0"/>
              <a:t>31.1.2013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4F02944-53C6-404C-9695-B07CE4548543}" type="slidenum">
              <a:rPr lang="cs-CZ" smtClean="0"/>
              <a:t>‹#›</a:t>
            </a:fld>
            <a:endParaRPr lang="cs-CZ"/>
          </a:p>
        </p:txBody>
      </p:sp>
    </p:spTree>
    <p:extLst>
      <p:ext uri="{BB962C8B-B14F-4D97-AF65-F5344CB8AC3E}">
        <p14:creationId xmlns:p14="http://schemas.microsoft.com/office/powerpoint/2010/main" val="2303334380"/>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EC21A4D6-579E-44B2-A492-CF7C3816D9A6}" type="datetimeFigureOut">
              <a:rPr lang="cs-CZ" smtClean="0"/>
              <a:t>31.1.2013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4F02944-53C6-404C-9695-B07CE4548543}" type="slidenum">
              <a:rPr lang="cs-CZ" smtClean="0"/>
              <a:t>‹#›</a:t>
            </a:fld>
            <a:endParaRPr lang="cs-CZ"/>
          </a:p>
        </p:txBody>
      </p:sp>
    </p:spTree>
    <p:extLst>
      <p:ext uri="{BB962C8B-B14F-4D97-AF65-F5344CB8AC3E}">
        <p14:creationId xmlns:p14="http://schemas.microsoft.com/office/powerpoint/2010/main" val="2347581917"/>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C21A4D6-579E-44B2-A492-CF7C3816D9A6}" type="datetimeFigureOut">
              <a:rPr lang="cs-CZ" smtClean="0"/>
              <a:t>31.1.2013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4F02944-53C6-404C-9695-B07CE4548543}" type="slidenum">
              <a:rPr lang="cs-CZ" smtClean="0"/>
              <a:t>‹#›</a:t>
            </a:fld>
            <a:endParaRPr lang="cs-CZ"/>
          </a:p>
        </p:txBody>
      </p:sp>
    </p:spTree>
    <p:extLst>
      <p:ext uri="{BB962C8B-B14F-4D97-AF65-F5344CB8AC3E}">
        <p14:creationId xmlns:p14="http://schemas.microsoft.com/office/powerpoint/2010/main" val="1999404829"/>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C21A4D6-579E-44B2-A492-CF7C3816D9A6}" type="datetimeFigureOut">
              <a:rPr lang="cs-CZ" smtClean="0"/>
              <a:t>31.1.2013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4F02944-53C6-404C-9695-B07CE4548543}" type="slidenum">
              <a:rPr lang="cs-CZ" smtClean="0"/>
              <a:t>‹#›</a:t>
            </a:fld>
            <a:endParaRPr lang="cs-CZ"/>
          </a:p>
        </p:txBody>
      </p:sp>
    </p:spTree>
    <p:extLst>
      <p:ext uri="{BB962C8B-B14F-4D97-AF65-F5344CB8AC3E}">
        <p14:creationId xmlns:p14="http://schemas.microsoft.com/office/powerpoint/2010/main" val="2491750656"/>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EC21A4D6-579E-44B2-A492-CF7C3816D9A6}" type="datetimeFigureOut">
              <a:rPr lang="cs-CZ" smtClean="0"/>
              <a:t>31.1.2013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4F02944-53C6-404C-9695-B07CE4548543}" type="slidenum">
              <a:rPr lang="cs-CZ" smtClean="0"/>
              <a:t>‹#›</a:t>
            </a:fld>
            <a:endParaRPr lang="cs-CZ"/>
          </a:p>
        </p:txBody>
      </p:sp>
    </p:spTree>
    <p:extLst>
      <p:ext uri="{BB962C8B-B14F-4D97-AF65-F5344CB8AC3E}">
        <p14:creationId xmlns:p14="http://schemas.microsoft.com/office/powerpoint/2010/main" val="643524602"/>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C21A4D6-579E-44B2-A492-CF7C3816D9A6}" type="datetimeFigureOut">
              <a:rPr lang="cs-CZ" smtClean="0"/>
              <a:t>31.1.2013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4F02944-53C6-404C-9695-B07CE4548543}" type="slidenum">
              <a:rPr lang="cs-CZ" smtClean="0"/>
              <a:t>‹#›</a:t>
            </a:fld>
            <a:endParaRPr lang="cs-CZ"/>
          </a:p>
        </p:txBody>
      </p:sp>
    </p:spTree>
    <p:extLst>
      <p:ext uri="{BB962C8B-B14F-4D97-AF65-F5344CB8AC3E}">
        <p14:creationId xmlns:p14="http://schemas.microsoft.com/office/powerpoint/2010/main" val="2679345346"/>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C21A4D6-579E-44B2-A492-CF7C3816D9A6}" type="datetimeFigureOut">
              <a:rPr lang="cs-CZ" smtClean="0"/>
              <a:t>31.1.2013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4F02944-53C6-404C-9695-B07CE4548543}" type="slidenum">
              <a:rPr lang="cs-CZ" smtClean="0"/>
              <a:t>‹#›</a:t>
            </a:fld>
            <a:endParaRPr lang="cs-CZ"/>
          </a:p>
        </p:txBody>
      </p:sp>
    </p:spTree>
    <p:extLst>
      <p:ext uri="{BB962C8B-B14F-4D97-AF65-F5344CB8AC3E}">
        <p14:creationId xmlns:p14="http://schemas.microsoft.com/office/powerpoint/2010/main" val="2011318977"/>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C21A4D6-579E-44B2-A492-CF7C3816D9A6}" type="datetimeFigureOut">
              <a:rPr lang="cs-CZ" smtClean="0"/>
              <a:t>31.1.2013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4F02944-53C6-404C-9695-B07CE4548543}" type="slidenum">
              <a:rPr lang="cs-CZ" smtClean="0"/>
              <a:t>‹#›</a:t>
            </a:fld>
            <a:endParaRPr lang="cs-CZ"/>
          </a:p>
        </p:txBody>
      </p:sp>
    </p:spTree>
    <p:extLst>
      <p:ext uri="{BB962C8B-B14F-4D97-AF65-F5344CB8AC3E}">
        <p14:creationId xmlns:p14="http://schemas.microsoft.com/office/powerpoint/2010/main" val="1035193239"/>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C21A4D6-579E-44B2-A492-CF7C3816D9A6}" type="datetimeFigureOut">
              <a:rPr lang="cs-CZ" smtClean="0"/>
              <a:t>31.1.2013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4F02944-53C6-404C-9695-B07CE4548543}" type="slidenum">
              <a:rPr lang="cs-CZ" smtClean="0"/>
              <a:t>‹#›</a:t>
            </a:fld>
            <a:endParaRPr lang="cs-CZ"/>
          </a:p>
        </p:txBody>
      </p:sp>
    </p:spTree>
    <p:extLst>
      <p:ext uri="{BB962C8B-B14F-4D97-AF65-F5344CB8AC3E}">
        <p14:creationId xmlns:p14="http://schemas.microsoft.com/office/powerpoint/2010/main" val="2028523205"/>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C21A4D6-579E-44B2-A492-CF7C3816D9A6}" type="datetimeFigureOut">
              <a:rPr lang="cs-CZ" smtClean="0"/>
              <a:t>31.1.2013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4F02944-53C6-404C-9695-B07CE4548543}" type="slidenum">
              <a:rPr lang="cs-CZ" smtClean="0"/>
              <a:t>‹#›</a:t>
            </a:fld>
            <a:endParaRPr lang="cs-CZ"/>
          </a:p>
        </p:txBody>
      </p:sp>
    </p:spTree>
    <p:extLst>
      <p:ext uri="{BB962C8B-B14F-4D97-AF65-F5344CB8AC3E}">
        <p14:creationId xmlns:p14="http://schemas.microsoft.com/office/powerpoint/2010/main" val="2133200560"/>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52426" y="2895600"/>
            <a:ext cx="4572000" cy="13687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15" name="Rectangle 14"/>
          <p:cNvSpPr/>
          <p:nvPr/>
        </p:nvSpPr>
        <p:spPr>
          <a:xfrm>
            <a:off x="0" y="4743451"/>
            <a:ext cx="9144000" cy="21145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p:nvCxnSpPr>
        <p:spPr>
          <a:xfrm>
            <a:off x="0" y="4714875"/>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Date Placeholder 21"/>
          <p:cNvSpPr>
            <a:spLocks noGrp="1"/>
          </p:cNvSpPr>
          <p:nvPr>
            <p:ph type="dt" sz="half" idx="10"/>
          </p:nvPr>
        </p:nvSpPr>
        <p:spPr/>
        <p:txBody>
          <a:bodyPr/>
          <a:lstStyle/>
          <a:p>
            <a:fld id="{EC21A4D6-579E-44B2-A492-CF7C3816D9A6}" type="datetimeFigureOut">
              <a:rPr lang="cs-CZ" smtClean="0"/>
              <a:t>31.1.2013</a:t>
            </a:fld>
            <a:endParaRPr lang="cs-CZ"/>
          </a:p>
        </p:txBody>
      </p:sp>
      <p:sp>
        <p:nvSpPr>
          <p:cNvPr id="23" name="Slide Number Placeholder 22"/>
          <p:cNvSpPr>
            <a:spLocks noGrp="1"/>
          </p:cNvSpPr>
          <p:nvPr>
            <p:ph type="sldNum" sz="quarter" idx="11"/>
          </p:nvPr>
        </p:nvSpPr>
        <p:spPr/>
        <p:txBody>
          <a:bodyPr/>
          <a:lstStyle/>
          <a:p>
            <a:fld id="{54F02944-53C6-404C-9695-B07CE4548543}" type="slidenum">
              <a:rPr lang="cs-CZ" smtClean="0"/>
              <a:t>‹#›</a:t>
            </a:fld>
            <a:endParaRPr lang="cs-CZ"/>
          </a:p>
        </p:txBody>
      </p:sp>
      <p:sp>
        <p:nvSpPr>
          <p:cNvPr id="24" name="Footer Placeholder 23"/>
          <p:cNvSpPr>
            <a:spLocks noGrp="1"/>
          </p:cNvSpPr>
          <p:nvPr>
            <p:ph type="ftr" sz="quarter" idx="12"/>
          </p:nvPr>
        </p:nvSpPr>
        <p:spPr/>
        <p:txBody>
          <a:bodyPr/>
          <a:lstStyle/>
          <a:p>
            <a:endParaRPr lang="cs-CZ"/>
          </a:p>
        </p:txBody>
      </p:sp>
      <p:sp>
        <p:nvSpPr>
          <p:cNvPr id="12" name="Title 11"/>
          <p:cNvSpPr>
            <a:spLocks noGrp="1"/>
          </p:cNvSpPr>
          <p:nvPr>
            <p:ph type="title"/>
          </p:nvPr>
        </p:nvSpPr>
        <p:spPr>
          <a:xfrm>
            <a:off x="352426" y="457200"/>
            <a:ext cx="7680960" cy="2438399"/>
          </a:xfrm>
        </p:spPr>
        <p:txBody>
          <a:bodyPr>
            <a:normAutofit/>
          </a:bodyPr>
          <a:lstStyle>
            <a:lvl1pPr>
              <a:spcBef>
                <a:spcPts val="0"/>
              </a:spcBef>
              <a:defRPr kumimoji="0" lang="en-US" sz="6000" b="1" i="0" u="none" strike="noStrike" kern="1200" cap="none" spc="0" normalizeH="0" baseline="0" noProof="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r>
              <a:rPr lang="cs-CZ" smtClean="0"/>
              <a:t>Kliknutím lze upravit styl.</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ntent Placeholder 30"/>
          <p:cNvSpPr>
            <a:spLocks noGrp="1"/>
          </p:cNvSpPr>
          <p:nvPr>
            <p:ph sz="quarter" idx="13"/>
          </p:nvPr>
        </p:nvSpPr>
        <p:spPr>
          <a:xfrm>
            <a:off x="352426" y="1463040"/>
            <a:ext cx="7680960" cy="47244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2" name="Date Placeholder 11"/>
          <p:cNvSpPr>
            <a:spLocks noGrp="1"/>
          </p:cNvSpPr>
          <p:nvPr>
            <p:ph type="dt" sz="half" idx="14"/>
          </p:nvPr>
        </p:nvSpPr>
        <p:spPr/>
        <p:txBody>
          <a:bodyPr/>
          <a:lstStyle/>
          <a:p>
            <a:fld id="{EC21A4D6-579E-44B2-A492-CF7C3816D9A6}" type="datetimeFigureOut">
              <a:rPr lang="cs-CZ" smtClean="0"/>
              <a:t>31.1.2013</a:t>
            </a:fld>
            <a:endParaRPr lang="cs-CZ"/>
          </a:p>
        </p:txBody>
      </p:sp>
      <p:sp>
        <p:nvSpPr>
          <p:cNvPr id="19" name="Slide Number Placeholder 18"/>
          <p:cNvSpPr>
            <a:spLocks noGrp="1"/>
          </p:cNvSpPr>
          <p:nvPr>
            <p:ph type="sldNum" sz="quarter" idx="15"/>
          </p:nvPr>
        </p:nvSpPr>
        <p:spPr/>
        <p:txBody>
          <a:bodyPr/>
          <a:lstStyle/>
          <a:p>
            <a:fld id="{54F02944-53C6-404C-9695-B07CE4548543}" type="slidenum">
              <a:rPr lang="cs-CZ" smtClean="0"/>
              <a:t>‹#›</a:t>
            </a:fld>
            <a:endParaRPr lang="cs-CZ"/>
          </a:p>
        </p:txBody>
      </p:sp>
      <p:sp>
        <p:nvSpPr>
          <p:cNvPr id="21" name="Footer Placeholder 20"/>
          <p:cNvSpPr>
            <a:spLocks noGrp="1"/>
          </p:cNvSpPr>
          <p:nvPr>
            <p:ph type="ftr" sz="quarter" idx="16"/>
          </p:nvPr>
        </p:nvSpPr>
        <p:spPr/>
        <p:txBody>
          <a:bodyPr/>
          <a:lstStyle/>
          <a:p>
            <a:endParaRPr lang="cs-CZ"/>
          </a:p>
        </p:txBody>
      </p:sp>
      <p:sp>
        <p:nvSpPr>
          <p:cNvPr id="8" name="Title 7"/>
          <p:cNvSpPr>
            <a:spLocks noGrp="1"/>
          </p:cNvSpPr>
          <p:nvPr>
            <p:ph type="title"/>
          </p:nvPr>
        </p:nvSpPr>
        <p:spPr/>
        <p:txBody>
          <a:bodyPr/>
          <a:lstStyle/>
          <a:p>
            <a:r>
              <a:rPr lang="cs-CZ" smtClean="0"/>
              <a:t>Kliknutím lze upravit styl.</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ubtitle 2"/>
          <p:cNvSpPr>
            <a:spLocks noGrp="1"/>
          </p:cNvSpPr>
          <p:nvPr>
            <p:ph type="subTitle" idx="1"/>
          </p:nvPr>
        </p:nvSpPr>
        <p:spPr>
          <a:xfrm>
            <a:off x="352426" y="4003302"/>
            <a:ext cx="4572000" cy="11782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16" name="Date Placeholder 15"/>
          <p:cNvSpPr>
            <a:spLocks noGrp="1"/>
          </p:cNvSpPr>
          <p:nvPr>
            <p:ph type="dt" sz="half" idx="10"/>
          </p:nvPr>
        </p:nvSpPr>
        <p:spPr/>
        <p:txBody>
          <a:bodyPr/>
          <a:lstStyle/>
          <a:p>
            <a:fld id="{EC21A4D6-579E-44B2-A492-CF7C3816D9A6}" type="datetimeFigureOut">
              <a:rPr lang="cs-CZ" smtClean="0"/>
              <a:t>31.1.2013</a:t>
            </a:fld>
            <a:endParaRPr lang="cs-CZ"/>
          </a:p>
        </p:txBody>
      </p:sp>
      <p:sp>
        <p:nvSpPr>
          <p:cNvPr id="20" name="Slide Number Placeholder 19"/>
          <p:cNvSpPr>
            <a:spLocks noGrp="1"/>
          </p:cNvSpPr>
          <p:nvPr>
            <p:ph type="sldNum" sz="quarter" idx="11"/>
          </p:nvPr>
        </p:nvSpPr>
        <p:spPr/>
        <p:txBody>
          <a:bodyPr/>
          <a:lstStyle/>
          <a:p>
            <a:fld id="{54F02944-53C6-404C-9695-B07CE4548543}" type="slidenum">
              <a:rPr lang="cs-CZ" smtClean="0"/>
              <a:t>‹#›</a:t>
            </a:fld>
            <a:endParaRPr lang="cs-CZ"/>
          </a:p>
        </p:txBody>
      </p:sp>
      <p:sp>
        <p:nvSpPr>
          <p:cNvPr id="21" name="Footer Placeholder 20"/>
          <p:cNvSpPr>
            <a:spLocks noGrp="1"/>
          </p:cNvSpPr>
          <p:nvPr>
            <p:ph type="ftr" sz="quarter" idx="12"/>
          </p:nvPr>
        </p:nvSpPr>
        <p:spPr/>
        <p:txBody>
          <a:bodyPr/>
          <a:lstStyle/>
          <a:p>
            <a:endParaRPr lang="cs-CZ"/>
          </a:p>
        </p:txBody>
      </p:sp>
      <p:sp>
        <p:nvSpPr>
          <p:cNvPr id="13" name="Rectangle 12"/>
          <p:cNvSpPr/>
          <p:nvPr/>
        </p:nvSpPr>
        <p:spPr>
          <a:xfrm>
            <a:off x="0" y="0"/>
            <a:ext cx="9144000" cy="182880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p:cNvCxnSpPr/>
          <p:nvPr/>
        </p:nvCxnSpPr>
        <p:spPr>
          <a:xfrm>
            <a:off x="-4439" y="182880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itle 13"/>
          <p:cNvSpPr>
            <a:spLocks noGrp="1"/>
          </p:cNvSpPr>
          <p:nvPr>
            <p:ph type="title"/>
          </p:nvPr>
        </p:nvSpPr>
        <p:spPr>
          <a:xfrm>
            <a:off x="354366" y="1990078"/>
            <a:ext cx="8439912" cy="1984248"/>
          </a:xfrm>
        </p:spPr>
        <p:txBody>
          <a:bodyPr>
            <a:noAutofit/>
          </a:bodyPr>
          <a:lstStyle>
            <a:lvl1pPr>
              <a:defRPr kumimoji="0" lang="en-US" sz="6000" b="1" i="0" u="none" strike="noStrike" kern="1200" cap="none" spc="0" normalizeH="0" baseline="0" noProof="0" dirty="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pPr marL="0" marR="0" lvl="0" indent="0" algn="l" defTabSz="914400" rtl="0" eaLnBrk="1" fontAlgn="auto" latinLnBrk="0" hangingPunct="1">
              <a:lnSpc>
                <a:spcPct val="100000"/>
              </a:lnSpc>
              <a:spcBef>
                <a:spcPts val="400"/>
              </a:spcBef>
              <a:spcAft>
                <a:spcPts val="0"/>
              </a:spcAft>
              <a:buClrTx/>
              <a:buSzTx/>
              <a:buFontTx/>
              <a:buNone/>
              <a:tabLst/>
              <a:defRPr/>
            </a:pPr>
            <a:r>
              <a:rPr lang="cs-CZ" smtClean="0"/>
              <a:t>Kliknutím lze upravit styl.</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1"/>
          <p:cNvSpPr>
            <a:spLocks noGrp="1"/>
          </p:cNvSpPr>
          <p:nvPr>
            <p:ph sz="quarter" idx="14"/>
          </p:nvPr>
        </p:nvSpPr>
        <p:spPr>
          <a:xfrm>
            <a:off x="4901184"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8" name="Content Placeholder 30"/>
          <p:cNvSpPr>
            <a:spLocks noGrp="1"/>
          </p:cNvSpPr>
          <p:nvPr>
            <p:ph sz="quarter" idx="13"/>
          </p:nvPr>
        </p:nvSpPr>
        <p:spPr>
          <a:xfrm>
            <a:off x="352426"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27" name="Title 26"/>
          <p:cNvSpPr>
            <a:spLocks noGrp="1"/>
          </p:cNvSpPr>
          <p:nvPr>
            <p:ph type="title"/>
          </p:nvPr>
        </p:nvSpPr>
        <p:spPr/>
        <p:txBody>
          <a:bodyPr/>
          <a:lstStyle/>
          <a:p>
            <a:r>
              <a:rPr lang="cs-CZ" smtClean="0"/>
              <a:t>Kliknutím lze upravit styl.</a:t>
            </a:r>
            <a:endParaRPr lang="en-US" dirty="0"/>
          </a:p>
        </p:txBody>
      </p:sp>
      <p:sp>
        <p:nvSpPr>
          <p:cNvPr id="20" name="Date Placeholder 19"/>
          <p:cNvSpPr>
            <a:spLocks noGrp="1"/>
          </p:cNvSpPr>
          <p:nvPr>
            <p:ph type="dt" sz="half" idx="15"/>
          </p:nvPr>
        </p:nvSpPr>
        <p:spPr/>
        <p:txBody>
          <a:bodyPr/>
          <a:lstStyle/>
          <a:p>
            <a:fld id="{EC21A4D6-579E-44B2-A492-CF7C3816D9A6}" type="datetimeFigureOut">
              <a:rPr lang="cs-CZ" smtClean="0"/>
              <a:t>31.1.2013</a:t>
            </a:fld>
            <a:endParaRPr lang="cs-CZ"/>
          </a:p>
        </p:txBody>
      </p:sp>
      <p:sp>
        <p:nvSpPr>
          <p:cNvPr id="25" name="Slide Number Placeholder 24"/>
          <p:cNvSpPr>
            <a:spLocks noGrp="1"/>
          </p:cNvSpPr>
          <p:nvPr>
            <p:ph type="sldNum" sz="quarter" idx="16"/>
          </p:nvPr>
        </p:nvSpPr>
        <p:spPr/>
        <p:txBody>
          <a:bodyPr/>
          <a:lstStyle/>
          <a:p>
            <a:fld id="{54F02944-53C6-404C-9695-B07CE4548543}" type="slidenum">
              <a:rPr lang="cs-CZ" smtClean="0"/>
              <a:t>‹#›</a:t>
            </a:fld>
            <a:endParaRPr lang="cs-CZ"/>
          </a:p>
        </p:txBody>
      </p:sp>
      <p:sp>
        <p:nvSpPr>
          <p:cNvPr id="26" name="Footer Placeholder 25"/>
          <p:cNvSpPr>
            <a:spLocks noGrp="1"/>
          </p:cNvSpPr>
          <p:nvPr>
            <p:ph type="ftr" sz="quarter" idx="17"/>
          </p:nvPr>
        </p:nvSpPr>
        <p:spPr/>
        <p:txBody>
          <a:bodyPr/>
          <a:lstStyle/>
          <a:p>
            <a:endParaRPr lang="cs-CZ"/>
          </a:p>
        </p:txBody>
      </p:sp>
    </p:spTree>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13" name="Rectangle 12"/>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 Placeholder 3"/>
          <p:cNvSpPr>
            <a:spLocks noGrp="1"/>
          </p:cNvSpPr>
          <p:nvPr>
            <p:ph type="body" sz="half" idx="2"/>
          </p:nvPr>
        </p:nvSpPr>
        <p:spPr>
          <a:xfrm>
            <a:off x="352426"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19" name="Text Placeholder 3"/>
          <p:cNvSpPr>
            <a:spLocks noGrp="1"/>
          </p:cNvSpPr>
          <p:nvPr>
            <p:ph type="body" sz="half" idx="15"/>
          </p:nvPr>
        </p:nvSpPr>
        <p:spPr>
          <a:xfrm>
            <a:off x="4900613"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22" name="Content Placeholder 11"/>
          <p:cNvSpPr>
            <a:spLocks noGrp="1"/>
          </p:cNvSpPr>
          <p:nvPr>
            <p:ph sz="quarter" idx="14"/>
          </p:nvPr>
        </p:nvSpPr>
        <p:spPr>
          <a:xfrm>
            <a:off x="4900613"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28" name="Content Placeholder 30"/>
          <p:cNvSpPr>
            <a:spLocks noGrp="1"/>
          </p:cNvSpPr>
          <p:nvPr>
            <p:ph sz="quarter" idx="13"/>
          </p:nvPr>
        </p:nvSpPr>
        <p:spPr>
          <a:xfrm>
            <a:off x="352426"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30" name="Title 29"/>
          <p:cNvSpPr>
            <a:spLocks noGrp="1"/>
          </p:cNvSpPr>
          <p:nvPr>
            <p:ph type="title"/>
          </p:nvPr>
        </p:nvSpPr>
        <p:spPr/>
        <p:txBody>
          <a:bodyPr/>
          <a:lstStyle/>
          <a:p>
            <a:r>
              <a:rPr lang="cs-CZ" smtClean="0"/>
              <a:t>Kliknutím lze upravit styl.</a:t>
            </a:r>
            <a:endParaRPr lang="en-US"/>
          </a:p>
        </p:txBody>
      </p:sp>
      <p:sp>
        <p:nvSpPr>
          <p:cNvPr id="20" name="Date Placeholder 19"/>
          <p:cNvSpPr>
            <a:spLocks noGrp="1"/>
          </p:cNvSpPr>
          <p:nvPr>
            <p:ph type="dt" sz="half" idx="16"/>
          </p:nvPr>
        </p:nvSpPr>
        <p:spPr/>
        <p:txBody>
          <a:bodyPr/>
          <a:lstStyle/>
          <a:p>
            <a:fld id="{EC21A4D6-579E-44B2-A492-CF7C3816D9A6}" type="datetimeFigureOut">
              <a:rPr lang="cs-CZ" smtClean="0"/>
              <a:t>31.1.2013</a:t>
            </a:fld>
            <a:endParaRPr lang="cs-CZ"/>
          </a:p>
        </p:txBody>
      </p:sp>
      <p:sp>
        <p:nvSpPr>
          <p:cNvPr id="24" name="Slide Number Placeholder 23"/>
          <p:cNvSpPr>
            <a:spLocks noGrp="1"/>
          </p:cNvSpPr>
          <p:nvPr>
            <p:ph type="sldNum" sz="quarter" idx="17"/>
          </p:nvPr>
        </p:nvSpPr>
        <p:spPr/>
        <p:txBody>
          <a:bodyPr/>
          <a:lstStyle/>
          <a:p>
            <a:fld id="{54F02944-53C6-404C-9695-B07CE4548543}" type="slidenum">
              <a:rPr lang="cs-CZ" smtClean="0"/>
              <a:t>‹#›</a:t>
            </a:fld>
            <a:endParaRPr lang="cs-CZ"/>
          </a:p>
        </p:txBody>
      </p:sp>
      <p:sp>
        <p:nvSpPr>
          <p:cNvPr id="29" name="Footer Placeholder 28"/>
          <p:cNvSpPr>
            <a:spLocks noGrp="1"/>
          </p:cNvSpPr>
          <p:nvPr>
            <p:ph type="ftr" sz="quarter" idx="18"/>
          </p:nvPr>
        </p:nvSpPr>
        <p:spPr/>
        <p:txBody>
          <a:bodyPr/>
          <a:lstStyle/>
          <a:p>
            <a:endParaRPr lang="cs-CZ"/>
          </a:p>
        </p:txBody>
      </p:sp>
    </p:spTree>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ate Placeholder 10"/>
          <p:cNvSpPr>
            <a:spLocks noGrp="1"/>
          </p:cNvSpPr>
          <p:nvPr>
            <p:ph type="dt" sz="half" idx="10"/>
          </p:nvPr>
        </p:nvSpPr>
        <p:spPr/>
        <p:txBody>
          <a:bodyPr/>
          <a:lstStyle/>
          <a:p>
            <a:fld id="{EC21A4D6-579E-44B2-A492-CF7C3816D9A6}" type="datetimeFigureOut">
              <a:rPr lang="cs-CZ" smtClean="0"/>
              <a:t>31.1.2013</a:t>
            </a:fld>
            <a:endParaRPr lang="cs-CZ"/>
          </a:p>
        </p:txBody>
      </p:sp>
      <p:sp>
        <p:nvSpPr>
          <p:cNvPr id="14" name="Slide Number Placeholder 13"/>
          <p:cNvSpPr>
            <a:spLocks noGrp="1"/>
          </p:cNvSpPr>
          <p:nvPr>
            <p:ph type="sldNum" sz="quarter" idx="11"/>
          </p:nvPr>
        </p:nvSpPr>
        <p:spPr/>
        <p:txBody>
          <a:bodyPr/>
          <a:lstStyle/>
          <a:p>
            <a:fld id="{54F02944-53C6-404C-9695-B07CE4548543}" type="slidenum">
              <a:rPr lang="cs-CZ" smtClean="0"/>
              <a:t>‹#›</a:t>
            </a:fld>
            <a:endParaRPr lang="cs-CZ"/>
          </a:p>
        </p:txBody>
      </p:sp>
      <p:sp>
        <p:nvSpPr>
          <p:cNvPr id="18" name="Footer Placeholder 17"/>
          <p:cNvSpPr>
            <a:spLocks noGrp="1"/>
          </p:cNvSpPr>
          <p:nvPr>
            <p:ph type="ftr" sz="quarter" idx="12"/>
          </p:nvPr>
        </p:nvSpPr>
        <p:spPr/>
        <p:txBody>
          <a:bodyPr/>
          <a:lstStyle/>
          <a:p>
            <a:endParaRPr lang="cs-CZ"/>
          </a:p>
        </p:txBody>
      </p:sp>
      <p:sp>
        <p:nvSpPr>
          <p:cNvPr id="15" name="Title 14"/>
          <p:cNvSpPr>
            <a:spLocks noGrp="1"/>
          </p:cNvSpPr>
          <p:nvPr>
            <p:ph type="title"/>
          </p:nvPr>
        </p:nvSpPr>
        <p:spPr/>
        <p:txBody>
          <a:bodyPr/>
          <a:lstStyle/>
          <a:p>
            <a:r>
              <a:rPr lang="cs-CZ" smtClean="0"/>
              <a:t>Kliknutím lze upravit styl.</a:t>
            </a:r>
            <a:endParaRPr lang="en-US"/>
          </a:p>
        </p:txBody>
      </p:sp>
    </p:spTree>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6"/>
          <p:cNvSpPr>
            <a:spLocks noGrp="1"/>
          </p:cNvSpPr>
          <p:nvPr>
            <p:ph type="dt" sz="half" idx="10"/>
          </p:nvPr>
        </p:nvSpPr>
        <p:spPr/>
        <p:txBody>
          <a:bodyPr/>
          <a:lstStyle/>
          <a:p>
            <a:fld id="{EC21A4D6-579E-44B2-A492-CF7C3816D9A6}" type="datetimeFigureOut">
              <a:rPr lang="cs-CZ" smtClean="0"/>
              <a:t>31.1.2013</a:t>
            </a:fld>
            <a:endParaRPr lang="cs-CZ"/>
          </a:p>
        </p:txBody>
      </p:sp>
      <p:sp>
        <p:nvSpPr>
          <p:cNvPr id="12" name="Slide Number Placeholder 11"/>
          <p:cNvSpPr>
            <a:spLocks noGrp="1"/>
          </p:cNvSpPr>
          <p:nvPr>
            <p:ph type="sldNum" sz="quarter" idx="11"/>
          </p:nvPr>
        </p:nvSpPr>
        <p:spPr/>
        <p:txBody>
          <a:bodyPr/>
          <a:lstStyle/>
          <a:p>
            <a:fld id="{54F02944-53C6-404C-9695-B07CE4548543}" type="slidenum">
              <a:rPr lang="cs-CZ" smtClean="0"/>
              <a:t>‹#›</a:t>
            </a:fld>
            <a:endParaRPr lang="cs-CZ"/>
          </a:p>
        </p:txBody>
      </p:sp>
      <p:sp>
        <p:nvSpPr>
          <p:cNvPr id="13" name="Footer Placeholder 12"/>
          <p:cNvSpPr>
            <a:spLocks noGrp="1"/>
          </p:cNvSpPr>
          <p:nvPr>
            <p:ph type="ftr" sz="quarter" idx="12"/>
          </p:nvPr>
        </p:nvSpPr>
        <p:spPr/>
        <p:txBody>
          <a:bodyPr/>
          <a:lstStyle/>
          <a:p>
            <a:endParaRPr lang="cs-CZ"/>
          </a:p>
        </p:txBody>
      </p:sp>
    </p:spTree>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Title 23"/>
          <p:cNvSpPr>
            <a:spLocks noGrp="1"/>
          </p:cNvSpPr>
          <p:nvPr>
            <p:ph type="title"/>
          </p:nvPr>
        </p:nvSpPr>
        <p:spPr/>
        <p:txBody>
          <a:bodyPr/>
          <a:lstStyle/>
          <a:p>
            <a:r>
              <a:rPr lang="cs-CZ" smtClean="0"/>
              <a:t>Kliknutím lze upravit styl.</a:t>
            </a:r>
            <a:endParaRPr lang="en-US"/>
          </a:p>
        </p:txBody>
      </p:sp>
      <p:sp>
        <p:nvSpPr>
          <p:cNvPr id="11" name="Text Placeholder 3"/>
          <p:cNvSpPr>
            <a:spLocks noGrp="1"/>
          </p:cNvSpPr>
          <p:nvPr>
            <p:ph type="body" sz="half" idx="2"/>
          </p:nvPr>
        </p:nvSpPr>
        <p:spPr>
          <a:xfrm>
            <a:off x="352426" y="1463040"/>
            <a:ext cx="3381375" cy="3967162"/>
          </a:xfrm>
        </p:spPr>
        <p:txBody>
          <a:bodyPr>
            <a:normAutofit/>
          </a:bodyPr>
          <a:lstStyle>
            <a:lvl1pPr marL="0" indent="0">
              <a:lnSpc>
                <a:spcPct val="150000"/>
              </a:lnSpc>
              <a:buNone/>
              <a:defRPr sz="1600" b="0" i="1" spc="0" baseline="0">
                <a:solidFill>
                  <a:schemeClr val="tx2"/>
                </a:solidFill>
                <a:latin typeface="+mn-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16" name="Content Placeholder 11"/>
          <p:cNvSpPr>
            <a:spLocks noGrp="1"/>
          </p:cNvSpPr>
          <p:nvPr>
            <p:ph sz="quarter" idx="14"/>
          </p:nvPr>
        </p:nvSpPr>
        <p:spPr>
          <a:xfrm>
            <a:off x="4105275" y="1463040"/>
            <a:ext cx="4681538" cy="3968496"/>
          </a:xfrm>
        </p:spPr>
        <p:txBody>
          <a:bodyPr>
            <a:normAutofit/>
          </a:bodyPr>
          <a:lstStyle>
            <a:lvl1pPr>
              <a:defRPr sz="1600"/>
            </a:lvl1pPr>
            <a:lvl2pPr>
              <a:defRPr sz="1600"/>
            </a:lvl2pPr>
            <a:lvl3pPr>
              <a:defRPr sz="1600"/>
            </a:lvl3pPr>
            <a:lvl4pPr>
              <a:defRPr sz="1600"/>
            </a:lvl4pPr>
            <a:lvl5pPr>
              <a:defRPr sz="1600"/>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3" name="Date Placeholder 12"/>
          <p:cNvSpPr>
            <a:spLocks noGrp="1"/>
          </p:cNvSpPr>
          <p:nvPr>
            <p:ph type="dt" sz="half" idx="15"/>
          </p:nvPr>
        </p:nvSpPr>
        <p:spPr/>
        <p:txBody>
          <a:bodyPr/>
          <a:lstStyle/>
          <a:p>
            <a:fld id="{EC21A4D6-579E-44B2-A492-CF7C3816D9A6}" type="datetimeFigureOut">
              <a:rPr lang="cs-CZ" smtClean="0"/>
              <a:t>31.1.2013</a:t>
            </a:fld>
            <a:endParaRPr lang="cs-CZ"/>
          </a:p>
        </p:txBody>
      </p:sp>
      <p:sp>
        <p:nvSpPr>
          <p:cNvPr id="18" name="Slide Number Placeholder 17"/>
          <p:cNvSpPr>
            <a:spLocks noGrp="1"/>
          </p:cNvSpPr>
          <p:nvPr>
            <p:ph type="sldNum" sz="quarter" idx="16"/>
          </p:nvPr>
        </p:nvSpPr>
        <p:spPr/>
        <p:txBody>
          <a:bodyPr/>
          <a:lstStyle/>
          <a:p>
            <a:fld id="{54F02944-53C6-404C-9695-B07CE4548543}" type="slidenum">
              <a:rPr lang="cs-CZ" smtClean="0"/>
              <a:t>‹#›</a:t>
            </a:fld>
            <a:endParaRPr lang="cs-CZ"/>
          </a:p>
        </p:txBody>
      </p:sp>
      <p:sp>
        <p:nvSpPr>
          <p:cNvPr id="20" name="Footer Placeholder 19"/>
          <p:cNvSpPr>
            <a:spLocks noGrp="1"/>
          </p:cNvSpPr>
          <p:nvPr>
            <p:ph type="ftr" sz="quarter" idx="17"/>
          </p:nvPr>
        </p:nvSpPr>
        <p:spPr/>
        <p:txBody>
          <a:bodyPr/>
          <a:lstStyle/>
          <a:p>
            <a:endParaRPr lang="cs-CZ"/>
          </a:p>
        </p:txBody>
      </p:sp>
    </p:spTree>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5229224" y="0"/>
            <a:ext cx="3914775" cy="5657850"/>
          </a:xfrm>
        </p:spPr>
        <p:txBody>
          <a:bodyPr anchor="ctr" anchorCtr="0"/>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25" name="Text Placeholder 24"/>
          <p:cNvSpPr>
            <a:spLocks noGrp="1"/>
          </p:cNvSpPr>
          <p:nvPr>
            <p:ph type="body" sz="quarter" idx="13"/>
          </p:nvPr>
        </p:nvSpPr>
        <p:spPr>
          <a:xfrm>
            <a:off x="352426" y="1600199"/>
            <a:ext cx="4572000" cy="3593237"/>
          </a:xfrm>
        </p:spPr>
        <p:txBody>
          <a:bodyPr>
            <a:normAutofit/>
          </a:bodyPr>
          <a:lstStyle>
            <a:lvl1pPr marL="0" indent="0">
              <a:lnSpc>
                <a:spcPct val="150000"/>
              </a:lnSpc>
              <a:spcBef>
                <a:spcPts val="0"/>
              </a:spcBef>
              <a:buNone/>
              <a:defRPr sz="1600" i="1">
                <a:solidFill>
                  <a:schemeClr val="tx1"/>
                </a:solidFill>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lvl="0"/>
            <a:r>
              <a:rPr lang="cs-CZ" smtClean="0"/>
              <a:t>Kliknutím lze upravit styly předlohy textu.</a:t>
            </a:r>
          </a:p>
        </p:txBody>
      </p:sp>
      <p:sp>
        <p:nvSpPr>
          <p:cNvPr id="11" name="Rectangle 10"/>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itle Placeholder 1"/>
          <p:cNvSpPr>
            <a:spLocks noGrp="1"/>
          </p:cNvSpPr>
          <p:nvPr>
            <p:ph type="title"/>
          </p:nvPr>
        </p:nvSpPr>
        <p:spPr>
          <a:xfrm>
            <a:off x="352425" y="275208"/>
            <a:ext cx="4572000" cy="1324992"/>
          </a:xfrm>
          <a:prstGeom prst="rect">
            <a:avLst/>
          </a:prstGeom>
        </p:spPr>
        <p:txBody>
          <a:bodyPr vert="horz" lIns="91440" tIns="45720" rIns="91440" bIns="45720" rtlCol="0" anchor="b" anchorCtr="0">
            <a:normAutofit/>
          </a:bodyPr>
          <a:lstStyle/>
          <a:p>
            <a:r>
              <a:rPr lang="cs-CZ" smtClean="0"/>
              <a:t>Kliknutím lze upravit styl.</a:t>
            </a:r>
            <a:endParaRPr lang="en-US" dirty="0"/>
          </a:p>
        </p:txBody>
      </p:sp>
      <p:sp>
        <p:nvSpPr>
          <p:cNvPr id="13" name="Date Placeholder 12"/>
          <p:cNvSpPr>
            <a:spLocks noGrp="1"/>
          </p:cNvSpPr>
          <p:nvPr>
            <p:ph type="dt" sz="half" idx="14"/>
          </p:nvPr>
        </p:nvSpPr>
        <p:spPr/>
        <p:txBody>
          <a:bodyPr/>
          <a:lstStyle/>
          <a:p>
            <a:fld id="{EC21A4D6-579E-44B2-A492-CF7C3816D9A6}" type="datetimeFigureOut">
              <a:rPr lang="cs-CZ" smtClean="0"/>
              <a:t>31.1.2013</a:t>
            </a:fld>
            <a:endParaRPr lang="cs-CZ"/>
          </a:p>
        </p:txBody>
      </p:sp>
      <p:sp>
        <p:nvSpPr>
          <p:cNvPr id="20" name="Slide Number Placeholder 19"/>
          <p:cNvSpPr>
            <a:spLocks noGrp="1"/>
          </p:cNvSpPr>
          <p:nvPr>
            <p:ph type="sldNum" sz="quarter" idx="15"/>
          </p:nvPr>
        </p:nvSpPr>
        <p:spPr/>
        <p:txBody>
          <a:bodyPr/>
          <a:lstStyle/>
          <a:p>
            <a:fld id="{54F02944-53C6-404C-9695-B07CE4548543}" type="slidenum">
              <a:rPr lang="cs-CZ" smtClean="0"/>
              <a:t>‹#›</a:t>
            </a:fld>
            <a:endParaRPr lang="cs-CZ"/>
          </a:p>
        </p:txBody>
      </p:sp>
      <p:sp>
        <p:nvSpPr>
          <p:cNvPr id="21" name="Footer Placeholder 20"/>
          <p:cNvSpPr>
            <a:spLocks noGrp="1"/>
          </p:cNvSpPr>
          <p:nvPr>
            <p:ph type="ftr" sz="quarter" idx="16"/>
          </p:nvPr>
        </p:nvSpPr>
        <p:spPr/>
        <p:txBody>
          <a:bodyPr/>
          <a:lstStyle/>
          <a:p>
            <a:endParaRPr lang="cs-CZ"/>
          </a:p>
        </p:txBody>
      </p:sp>
    </p:spTree>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EC21A4D6-579E-44B2-A492-CF7C3816D9A6}" type="datetimeFigureOut">
              <a:rPr lang="cs-CZ" smtClean="0"/>
              <a:t>31.1.2013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54F02944-53C6-404C-9695-B07CE4548543}" type="slidenum">
              <a:rPr lang="cs-CZ" smtClean="0"/>
              <a:t>‹#›</a:t>
            </a:fld>
            <a:endParaRPr lang="cs-CZ"/>
          </a:p>
        </p:txBody>
      </p:sp>
    </p:spTree>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EC21A4D6-579E-44B2-A492-CF7C3816D9A6}" type="datetimeFigureOut">
              <a:rPr lang="cs-CZ" smtClean="0"/>
              <a:t>31.1.2013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54F02944-53C6-404C-9695-B07CE4548543}" type="slidenum">
              <a:rPr lang="cs-CZ" smtClean="0"/>
              <a:t>‹#›</a:t>
            </a:fld>
            <a:endParaRPr lang="cs-CZ"/>
          </a:p>
        </p:txBody>
      </p:sp>
    </p:spTree>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21A4D6-579E-44B2-A492-CF7C3816D9A6}" type="datetimeFigureOut">
              <a:rPr lang="cs-CZ" smtClean="0"/>
              <a:t>31.1.2013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F02944-53C6-404C-9695-B07CE4548543}" type="slidenum">
              <a:rPr lang="cs-CZ" smtClean="0"/>
              <a:t>‹#›</a:t>
            </a:fld>
            <a:endParaRPr lang="cs-CZ"/>
          </a:p>
        </p:txBody>
      </p:sp>
    </p:spTree>
    <p:extLst>
      <p:ext uri="{BB962C8B-B14F-4D97-AF65-F5344CB8AC3E}">
        <p14:creationId xmlns:p14="http://schemas.microsoft.com/office/powerpoint/2010/main" val="42174837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2426" y="228600"/>
            <a:ext cx="7680960" cy="1066800"/>
          </a:xfrm>
          <a:prstGeom prst="rect">
            <a:avLst/>
          </a:prstGeom>
        </p:spPr>
        <p:txBody>
          <a:bodyPr vert="horz" lIns="91440" tIns="45720" rIns="91440" bIns="45720" rtlCol="0" anchor="b" anchorCtr="0">
            <a:normAutofit/>
          </a:bodyPr>
          <a:lstStyle/>
          <a:p>
            <a:r>
              <a:rPr lang="cs-CZ" smtClean="0"/>
              <a:t>Kliknutím lze upravit styl.</a:t>
            </a:r>
            <a:endParaRPr lang="en-US" dirty="0"/>
          </a:p>
        </p:txBody>
      </p:sp>
      <p:sp>
        <p:nvSpPr>
          <p:cNvPr id="3" name="Text Placeholder 2"/>
          <p:cNvSpPr>
            <a:spLocks noGrp="1"/>
          </p:cNvSpPr>
          <p:nvPr>
            <p:ph type="body" idx="1"/>
          </p:nvPr>
        </p:nvSpPr>
        <p:spPr>
          <a:xfrm>
            <a:off x="352426" y="1463040"/>
            <a:ext cx="7680960" cy="434340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352426" y="6543676"/>
            <a:ext cx="1466850" cy="247650"/>
          </a:xfrm>
          <a:prstGeom prst="rect">
            <a:avLst/>
          </a:prstGeom>
        </p:spPr>
        <p:txBody>
          <a:bodyPr vert="horz" lIns="91440" tIns="45720" rIns="91440" bIns="45720" rtlCol="0" anchor="ctr">
            <a:normAutofit/>
          </a:bodyPr>
          <a:lstStyle>
            <a:lvl1pPr algn="l">
              <a:defRPr sz="1000" b="1">
                <a:solidFill>
                  <a:schemeClr val="tx1">
                    <a:alpha val="65000"/>
                  </a:schemeClr>
                </a:solidFill>
              </a:defRPr>
            </a:lvl1pPr>
          </a:lstStyle>
          <a:p>
            <a:fld id="{EC21A4D6-579E-44B2-A492-CF7C3816D9A6}" type="datetimeFigureOut">
              <a:rPr lang="cs-CZ" smtClean="0"/>
              <a:t>31.1.2013</a:t>
            </a:fld>
            <a:endParaRPr lang="cs-CZ"/>
          </a:p>
        </p:txBody>
      </p:sp>
      <p:sp>
        <p:nvSpPr>
          <p:cNvPr id="5" name="Footer Placeholder 4"/>
          <p:cNvSpPr>
            <a:spLocks noGrp="1"/>
          </p:cNvSpPr>
          <p:nvPr>
            <p:ph type="ftr" sz="quarter" idx="3"/>
          </p:nvPr>
        </p:nvSpPr>
        <p:spPr>
          <a:xfrm>
            <a:off x="1809749" y="6543676"/>
            <a:ext cx="4086225" cy="247650"/>
          </a:xfrm>
          <a:prstGeom prst="rect">
            <a:avLst/>
          </a:prstGeom>
        </p:spPr>
        <p:txBody>
          <a:bodyPr vert="horz" lIns="91440" tIns="45720" rIns="91440" bIns="45720" rtlCol="0" anchor="ctr">
            <a:normAutofit/>
          </a:bodyPr>
          <a:lstStyle>
            <a:lvl1pPr algn="l">
              <a:defRPr sz="1000" b="1" i="1">
                <a:solidFill>
                  <a:schemeClr val="tx1">
                    <a:alpha val="65000"/>
                  </a:schemeClr>
                </a:solidFill>
              </a:defRPr>
            </a:lvl1pPr>
          </a:lstStyle>
          <a:p>
            <a:endParaRPr lang="cs-CZ"/>
          </a:p>
        </p:txBody>
      </p:sp>
      <p:sp>
        <p:nvSpPr>
          <p:cNvPr id="6" name="Slide Number Placeholder 5"/>
          <p:cNvSpPr>
            <a:spLocks noGrp="1"/>
          </p:cNvSpPr>
          <p:nvPr>
            <p:ph type="sldNum" sz="quarter" idx="4"/>
          </p:nvPr>
        </p:nvSpPr>
        <p:spPr>
          <a:xfrm>
            <a:off x="7886700" y="6543676"/>
            <a:ext cx="876300" cy="247650"/>
          </a:xfrm>
          <a:prstGeom prst="rect">
            <a:avLst/>
          </a:prstGeom>
        </p:spPr>
        <p:txBody>
          <a:bodyPr vert="horz" lIns="91440" tIns="45720" rIns="91440" bIns="45720" rtlCol="0" anchor="ctr">
            <a:normAutofit/>
          </a:bodyPr>
          <a:lstStyle>
            <a:lvl1pPr algn="r">
              <a:defRPr sz="1000" b="1">
                <a:solidFill>
                  <a:schemeClr val="tx1">
                    <a:alpha val="65000"/>
                  </a:schemeClr>
                </a:solidFill>
              </a:defRPr>
            </a:lvl1pPr>
          </a:lstStyle>
          <a:p>
            <a:fld id="{54F02944-53C6-404C-9695-B07CE4548543}" type="slidenum">
              <a:rPr lang="cs-CZ" smtClean="0"/>
              <a:t>‹#›</a:t>
            </a:fld>
            <a:endParaRPr lang="cs-CZ"/>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xStyles>
    <p:title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p:titleStyle>
    <p:body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7.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emf"/><Relationship Id="rId1" Type="http://schemas.openxmlformats.org/officeDocument/2006/relationships/slideLayout" Target="../slideLayouts/slideLayout17.xml"/><Relationship Id="rId5" Type="http://schemas.openxmlformats.org/officeDocument/2006/relationships/image" Target="../media/image12.png"/><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9.emf"/><Relationship Id="rId1" Type="http://schemas.openxmlformats.org/officeDocument/2006/relationships/slideLayout" Target="../slideLayouts/slideLayout17.xml"/><Relationship Id="rId5" Type="http://schemas.openxmlformats.org/officeDocument/2006/relationships/image" Target="../media/image15.png"/><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hyperlink" Target="http://i.idnes.cz/12/121/cl6/BRM47b105_koncentrAk.jpg" TargetMode="External"/><Relationship Id="rId13" Type="http://schemas.openxmlformats.org/officeDocument/2006/relationships/hyperlink" Target="http://www.odaha.com/sites/default/files/kahttp:/www.ustrcr.cz/data/images/projekty/vzdelavaci/antologie/tema1a.jpgrel-polacek.jpg" TargetMode="External"/><Relationship Id="rId18" Type="http://schemas.openxmlformats.org/officeDocument/2006/relationships/hyperlink" Target="http://www.office.microsoft.com/" TargetMode="External"/><Relationship Id="rId3" Type="http://schemas.openxmlformats.org/officeDocument/2006/relationships/hyperlink" Target="http://crazy-world1.blog.cz/0611/koncentracni-tabor-nejvetsi-hnus-ba-svete" TargetMode="External"/><Relationship Id="rId7" Type="http://schemas.openxmlformats.org/officeDocument/2006/relationships/hyperlink" Target="http://forum.valka.cz/files/dachau_2_100.jpg" TargetMode="External"/><Relationship Id="rId12" Type="http://schemas.openxmlformats.org/officeDocument/2006/relationships/hyperlink" Target="http://www.ustrcr.cz/data/images/projekty/vzdelavaci/antologie/tema1a.jpg" TargetMode="External"/><Relationship Id="rId17" Type="http://schemas.openxmlformats.org/officeDocument/2006/relationships/hyperlink" Target="http://i.lidovky.cz/09/122/lnc460/ANI2fdd47_34310.JPG" TargetMode="External"/><Relationship Id="rId2" Type="http://schemas.openxmlformats.org/officeDocument/2006/relationships/notesSlide" Target="../notesSlides/notesSlide2.xml"/><Relationship Id="rId16" Type="http://schemas.openxmlformats.org/officeDocument/2006/relationships/hyperlink" Target="http://www.deathcamps.org/reinhard/pic/vrba.jpg" TargetMode="External"/><Relationship Id="rId1" Type="http://schemas.openxmlformats.org/officeDocument/2006/relationships/slideLayout" Target="../slideLayouts/slideLayout7.xml"/><Relationship Id="rId6" Type="http://schemas.openxmlformats.org/officeDocument/2006/relationships/hyperlink" Target="http://www.humanart.cz/user/1586/art/st/1586-1241708656.jpg" TargetMode="External"/><Relationship Id="rId11" Type="http://schemas.openxmlformats.org/officeDocument/2006/relationships/hyperlink" Target="http://www.knihovnaslany.cz/wp-content/gallery/kalendarium/vancura-vladislav-4.jpg" TargetMode="External"/><Relationship Id="rId5" Type="http://schemas.openxmlformats.org/officeDocument/2006/relationships/hyperlink" Target="http://www.holocaust.cz/web_data/images/camps/ravensbrueck/ushmm15010.jpg" TargetMode="External"/><Relationship Id="rId15" Type="http://schemas.openxmlformats.org/officeDocument/2006/relationships/hyperlink" Target="http://nd01.jxs.cz/807/261/da98ec8abd_19209019_o2.jpg" TargetMode="External"/><Relationship Id="rId10" Type="http://schemas.openxmlformats.org/officeDocument/2006/relationships/hyperlink" Target="http://www.odaha.com/sites/default/files/josef-capek.jpg" TargetMode="External"/><Relationship Id="rId4" Type="http://schemas.openxmlformats.org/officeDocument/2006/relationships/hyperlink" Target="http://www.holocaust.cz/web_data/icons/maps/camps_basic.gif" TargetMode="External"/><Relationship Id="rId9" Type="http://schemas.openxmlformats.org/officeDocument/2006/relationships/hyperlink" Target="http://t3.gstatic.com/images?q=tbn:ANd9GcQXdKamQEapWQMg2T_cSg0khxL8SO97KG4VTxMKBHjqG4w5KJyAlg" TargetMode="External"/><Relationship Id="rId14" Type="http://schemas.openxmlformats.org/officeDocument/2006/relationships/hyperlink" Target="http://img.radio.cz/pictures/hudebnici/hasler_karelx.jpg" TargetMode="Externa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314" name="Podnadpis 2"/>
          <p:cNvSpPr>
            <a:spLocks noGrp="1"/>
          </p:cNvSpPr>
          <p:nvPr>
            <p:ph type="subTitle" idx="1"/>
          </p:nvPr>
        </p:nvSpPr>
        <p:spPr>
          <a:xfrm>
            <a:off x="571500" y="908721"/>
            <a:ext cx="7929563" cy="5449218"/>
          </a:xfrm>
        </p:spPr>
        <p:txBody>
          <a:bodyPr/>
          <a:lstStyle/>
          <a:p>
            <a:pPr algn="l">
              <a:defRPr/>
            </a:pPr>
            <a:endParaRPr lang="cs-CZ" sz="2000" dirty="0" smtClean="0"/>
          </a:p>
          <a:p>
            <a:pPr algn="l">
              <a:defRPr/>
            </a:pPr>
            <a:r>
              <a:rPr lang="cs-CZ" sz="2800" dirty="0" smtClean="0">
                <a:solidFill>
                  <a:schemeClr val="tx1"/>
                </a:solidFill>
              </a:rPr>
              <a:t>Název školy:  Základní škola Karla Klíče Hostinné</a:t>
            </a:r>
          </a:p>
          <a:p>
            <a:pPr algn="l">
              <a:defRPr/>
            </a:pPr>
            <a:r>
              <a:rPr lang="cs-CZ" sz="2800" dirty="0" smtClean="0">
                <a:solidFill>
                  <a:schemeClr val="tx1"/>
                </a:solidFill>
              </a:rPr>
              <a:t>Autor:  Mgr. Lenka Kudrnová</a:t>
            </a:r>
          </a:p>
          <a:p>
            <a:pPr algn="l">
              <a:defRPr/>
            </a:pPr>
            <a:r>
              <a:rPr lang="cs-CZ" sz="2800" dirty="0" smtClean="0">
                <a:solidFill>
                  <a:schemeClr val="tx1"/>
                </a:solidFill>
              </a:rPr>
              <a:t>Název:</a:t>
            </a:r>
            <a:r>
              <a:rPr lang="cs-CZ" sz="2800" dirty="0" smtClean="0"/>
              <a:t> </a:t>
            </a:r>
            <a:r>
              <a:rPr lang="cs-CZ" sz="2800" dirty="0" smtClean="0">
                <a:solidFill>
                  <a:schemeClr val="tx1"/>
                </a:solidFill>
              </a:rPr>
              <a:t>VY_32_INOVACE_05_B</a:t>
            </a:r>
            <a:r>
              <a:rPr lang="cs-CZ" sz="2800" dirty="0" smtClean="0">
                <a:solidFill>
                  <a:schemeClr val="tx1"/>
                </a:solidFill>
                <a:latin typeface="Arial" charset="0"/>
              </a:rPr>
              <a:t>_16 Několik Čechů umučených v koncentračních táborech</a:t>
            </a:r>
            <a:endParaRPr lang="cs-CZ" sz="2800" dirty="0" smtClean="0">
              <a:solidFill>
                <a:schemeClr val="tx1"/>
              </a:solidFill>
              <a:latin typeface="Arial" charset="0"/>
            </a:endParaRPr>
          </a:p>
          <a:p>
            <a:pPr algn="l">
              <a:defRPr/>
            </a:pPr>
            <a:r>
              <a:rPr lang="cs-CZ" sz="2800" dirty="0" smtClean="0">
                <a:solidFill>
                  <a:schemeClr val="tx1"/>
                </a:solidFill>
              </a:rPr>
              <a:t>Téma: Dějepis 9. ročník </a:t>
            </a:r>
            <a:r>
              <a:rPr lang="cs-CZ" sz="2800" dirty="0">
                <a:solidFill>
                  <a:schemeClr val="tx1"/>
                </a:solidFill>
              </a:rPr>
              <a:t> </a:t>
            </a:r>
            <a:endParaRPr lang="cs-CZ" sz="2800" dirty="0" smtClean="0">
              <a:solidFill>
                <a:schemeClr val="tx1"/>
              </a:solidFill>
            </a:endParaRPr>
          </a:p>
          <a:p>
            <a:pPr algn="l">
              <a:defRPr/>
            </a:pPr>
            <a:r>
              <a:rPr lang="cs-CZ" sz="2800" dirty="0" smtClean="0">
                <a:solidFill>
                  <a:schemeClr val="tx1"/>
                </a:solidFill>
              </a:rPr>
              <a:t>Číslo projektu: CZ.1.07/1.4.00/21.2131</a:t>
            </a:r>
          </a:p>
          <a:p>
            <a:pPr algn="l">
              <a:defRPr/>
            </a:pPr>
            <a:endParaRPr lang="cs-CZ" sz="2000" dirty="0" smtClean="0"/>
          </a:p>
          <a:p>
            <a:pPr algn="l">
              <a:defRPr/>
            </a:pPr>
            <a:endParaRPr lang="cs-CZ" sz="2000" dirty="0" smtClean="0"/>
          </a:p>
          <a:p>
            <a:pPr algn="l">
              <a:defRPr/>
            </a:pPr>
            <a:endParaRPr lang="cs-CZ" sz="2000" dirty="0" smtClean="0"/>
          </a:p>
          <a:p>
            <a:pPr algn="l">
              <a:defRPr/>
            </a:pPr>
            <a:endParaRPr lang="cs-CZ" sz="2000" dirty="0" smtClean="0"/>
          </a:p>
          <a:p>
            <a:pPr algn="l">
              <a:defRPr/>
            </a:pPr>
            <a:endParaRPr lang="cs-CZ" sz="2000" dirty="0" smtClean="0"/>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7313" y="4786313"/>
            <a:ext cx="6472237" cy="125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14002121"/>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p:txBody>
          <a:bodyPr/>
          <a:lstStyle/>
          <a:p>
            <a:r>
              <a:rPr lang="cs-CZ" dirty="0" smtClean="0"/>
              <a:t>Mgr. Lenka Kudrnová</a:t>
            </a:r>
            <a:endParaRPr lang="cs-CZ" dirty="0"/>
          </a:p>
        </p:txBody>
      </p:sp>
      <p:sp>
        <p:nvSpPr>
          <p:cNvPr id="2" name="Nadpis 1"/>
          <p:cNvSpPr>
            <a:spLocks noGrp="1"/>
          </p:cNvSpPr>
          <p:nvPr>
            <p:ph type="title"/>
          </p:nvPr>
        </p:nvSpPr>
        <p:spPr/>
        <p:txBody>
          <a:bodyPr>
            <a:normAutofit fontScale="90000"/>
          </a:bodyPr>
          <a:lstStyle/>
          <a:p>
            <a:r>
              <a:rPr lang="cs-CZ" dirty="0" smtClean="0"/>
              <a:t>Několik Čechů umučených v koncentračních táborech</a:t>
            </a:r>
            <a:endParaRPr lang="cs-CZ" dirty="0"/>
          </a:p>
        </p:txBody>
      </p:sp>
    </p:spTree>
    <p:extLst>
      <p:ext uri="{BB962C8B-B14F-4D97-AF65-F5344CB8AC3E}">
        <p14:creationId xmlns:p14="http://schemas.microsoft.com/office/powerpoint/2010/main" val="778191892"/>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sz="quarter" idx="13"/>
          </p:nvPr>
        </p:nvSpPr>
        <p:spPr>
          <a:xfrm>
            <a:off x="352426" y="1463040"/>
            <a:ext cx="8468046" cy="5062304"/>
          </a:xfrm>
        </p:spPr>
        <p:txBody>
          <a:bodyPr>
            <a:noAutofit/>
          </a:bodyPr>
          <a:lstStyle/>
          <a:p>
            <a:pPr marL="342900" indent="-342900">
              <a:buFont typeface="Arial" pitchFamily="34" charset="0"/>
              <a:buChar char="•"/>
            </a:pPr>
            <a:r>
              <a:rPr lang="cs-CZ" sz="2200" dirty="0" smtClean="0"/>
              <a:t> </a:t>
            </a:r>
            <a:r>
              <a:rPr lang="cs-CZ" sz="2200" dirty="0"/>
              <a:t>místo sloužící k </a:t>
            </a:r>
            <a:r>
              <a:rPr lang="cs-CZ" sz="2200" dirty="0">
                <a:solidFill>
                  <a:srgbClr val="FF0000"/>
                </a:solidFill>
              </a:rPr>
              <a:t>hromadné internaci nebo věznění lidí</a:t>
            </a:r>
            <a:r>
              <a:rPr lang="cs-CZ" sz="2200" dirty="0"/>
              <a:t>, kteří sem jsou umísťováni i </a:t>
            </a:r>
            <a:r>
              <a:rPr lang="cs-CZ" sz="2200" dirty="0">
                <a:solidFill>
                  <a:srgbClr val="FF0000"/>
                </a:solidFill>
              </a:rPr>
              <a:t>bez řádného soudu nebo jiného právního </a:t>
            </a:r>
            <a:r>
              <a:rPr lang="cs-CZ" sz="2200" dirty="0" smtClean="0">
                <a:solidFill>
                  <a:srgbClr val="FF0000"/>
                </a:solidFill>
              </a:rPr>
              <a:t>důvodu</a:t>
            </a:r>
          </a:p>
          <a:p>
            <a:pPr marL="342900" indent="-342900">
              <a:buFont typeface="Arial" pitchFamily="34" charset="0"/>
              <a:buChar char="•"/>
            </a:pPr>
            <a:r>
              <a:rPr lang="cs-CZ" sz="2200" dirty="0" smtClean="0"/>
              <a:t>mezi </a:t>
            </a:r>
            <a:r>
              <a:rPr lang="cs-CZ" sz="2200" dirty="0"/>
              <a:t>lety 1933–1945 založili nacisté </a:t>
            </a:r>
            <a:r>
              <a:rPr lang="cs-CZ" sz="2200" dirty="0">
                <a:solidFill>
                  <a:srgbClr val="FF0000"/>
                </a:solidFill>
              </a:rPr>
              <a:t>kolem 20 000 různých táborů</a:t>
            </a:r>
            <a:r>
              <a:rPr lang="cs-CZ" sz="2200" dirty="0"/>
              <a:t>, kde věznili milióny </a:t>
            </a:r>
            <a:r>
              <a:rPr lang="cs-CZ" sz="2200" dirty="0" smtClean="0"/>
              <a:t>obětí</a:t>
            </a:r>
          </a:p>
          <a:p>
            <a:pPr marL="342900" indent="-342900">
              <a:buFont typeface="Arial" pitchFamily="34" charset="0"/>
              <a:buChar char="•"/>
            </a:pPr>
            <a:r>
              <a:rPr lang="cs-CZ" sz="2200" dirty="0" smtClean="0"/>
              <a:t>tábory </a:t>
            </a:r>
            <a:r>
              <a:rPr lang="cs-CZ" sz="2200" dirty="0"/>
              <a:t>byly používány pro řadu účelů: byly to </a:t>
            </a:r>
            <a:r>
              <a:rPr lang="cs-CZ" sz="2200" dirty="0">
                <a:solidFill>
                  <a:srgbClr val="FF0000"/>
                </a:solidFill>
              </a:rPr>
              <a:t>pracovní tábory</a:t>
            </a:r>
            <a:r>
              <a:rPr lang="cs-CZ" sz="2200" dirty="0"/>
              <a:t>, </a:t>
            </a:r>
            <a:r>
              <a:rPr lang="cs-CZ" sz="2200" dirty="0">
                <a:solidFill>
                  <a:srgbClr val="FF0000"/>
                </a:solidFill>
              </a:rPr>
              <a:t>tranzitní (průchozí) tábory</a:t>
            </a:r>
            <a:r>
              <a:rPr lang="cs-CZ" sz="2200" dirty="0"/>
              <a:t>, kde lidé pouze čekali na další transport, a také </a:t>
            </a:r>
            <a:r>
              <a:rPr lang="cs-CZ" sz="2200" dirty="0">
                <a:solidFill>
                  <a:srgbClr val="FF0000"/>
                </a:solidFill>
              </a:rPr>
              <a:t>tábory vyhlazovací </a:t>
            </a:r>
            <a:r>
              <a:rPr lang="cs-CZ" sz="2200" dirty="0"/>
              <a:t>určené výhradně pro hromadné </a:t>
            </a:r>
            <a:r>
              <a:rPr lang="cs-CZ" sz="2200" dirty="0" smtClean="0"/>
              <a:t>vraždění</a:t>
            </a:r>
          </a:p>
          <a:p>
            <a:pPr marL="342900" indent="-342900">
              <a:buFont typeface="Arial" pitchFamily="34" charset="0"/>
              <a:buChar char="•"/>
            </a:pPr>
            <a:r>
              <a:rPr lang="cs-CZ" sz="2200" dirty="0" smtClean="0"/>
              <a:t>již v </a:t>
            </a:r>
            <a:r>
              <a:rPr lang="cs-CZ" sz="2200" dirty="0"/>
              <a:t>prvních letech nacistické vlády byly koncentrační tábory určeny především pro politické odpůrce </a:t>
            </a:r>
            <a:r>
              <a:rPr lang="cs-CZ" sz="2200" dirty="0" smtClean="0"/>
              <a:t>režimu, </a:t>
            </a:r>
            <a:r>
              <a:rPr lang="cs-CZ" sz="2200" dirty="0"/>
              <a:t>zejména komunisty a sociální demokraty, ale také pro homosexuály, Romy, Svědky </a:t>
            </a:r>
            <a:r>
              <a:rPr lang="cs-CZ" sz="2200" dirty="0" smtClean="0"/>
              <a:t>Jehovovy, </a:t>
            </a:r>
            <a:r>
              <a:rPr lang="cs-CZ" sz="2200" dirty="0"/>
              <a:t>mezi vězněnými bylo samozřejmě nemalé procento </a:t>
            </a:r>
            <a:r>
              <a:rPr lang="cs-CZ" sz="2200" dirty="0" smtClean="0"/>
              <a:t>Židů</a:t>
            </a:r>
            <a:endParaRPr lang="cs-CZ" sz="2200" dirty="0"/>
          </a:p>
        </p:txBody>
      </p:sp>
      <p:sp>
        <p:nvSpPr>
          <p:cNvPr id="3" name="Nadpis 2"/>
          <p:cNvSpPr>
            <a:spLocks noGrp="1"/>
          </p:cNvSpPr>
          <p:nvPr>
            <p:ph type="title"/>
          </p:nvPr>
        </p:nvSpPr>
        <p:spPr/>
        <p:txBody>
          <a:bodyPr/>
          <a:lstStyle/>
          <a:p>
            <a:pPr algn="ctr"/>
            <a:r>
              <a:rPr lang="cs-CZ" dirty="0" smtClean="0"/>
              <a:t>Koncentrační tábory</a:t>
            </a:r>
            <a:endParaRPr lang="cs-CZ" dirty="0"/>
          </a:p>
        </p:txBody>
      </p:sp>
    </p:spTree>
    <p:extLst>
      <p:ext uri="{BB962C8B-B14F-4D97-AF65-F5344CB8AC3E}">
        <p14:creationId xmlns:p14="http://schemas.microsoft.com/office/powerpoint/2010/main" val="2535103544"/>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0" end="0"/>
                                            </p:txEl>
                                          </p:spTgt>
                                        </p:tgtEl>
                                        <p:attrNameLst>
                                          <p:attrName>style.visibility</p:attrName>
                                        </p:attrNameLst>
                                      </p:cBhvr>
                                      <p:to>
                                        <p:strVal val="visible"/>
                                      </p:to>
                                    </p:set>
                                    <p:animEffect transition="in" filter="fade">
                                      <p:cBhvr>
                                        <p:cTn id="14" dur="1000"/>
                                        <p:tgtEl>
                                          <p:spTgt spid="2">
                                            <p:txEl>
                                              <p:pRg st="0" end="0"/>
                                            </p:txEl>
                                          </p:spTgt>
                                        </p:tgtEl>
                                      </p:cBhvr>
                                    </p:animEffect>
                                    <p:anim calcmode="lin" valueType="num">
                                      <p:cBhvr>
                                        <p:cTn id="15"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1" end="1"/>
                                            </p:txEl>
                                          </p:spTgt>
                                        </p:tgtEl>
                                        <p:attrNameLst>
                                          <p:attrName>style.visibility</p:attrName>
                                        </p:attrNameLst>
                                      </p:cBhvr>
                                      <p:to>
                                        <p:strVal val="visible"/>
                                      </p:to>
                                    </p:set>
                                    <p:animEffect transition="in" filter="fade">
                                      <p:cBhvr>
                                        <p:cTn id="21" dur="1000"/>
                                        <p:tgtEl>
                                          <p:spTgt spid="2">
                                            <p:txEl>
                                              <p:pRg st="1" end="1"/>
                                            </p:txEl>
                                          </p:spTgt>
                                        </p:tgtEl>
                                      </p:cBhvr>
                                    </p:animEffect>
                                    <p:anim calcmode="lin" valueType="num">
                                      <p:cBhvr>
                                        <p:cTn id="22"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2" end="2"/>
                                            </p:txEl>
                                          </p:spTgt>
                                        </p:tgtEl>
                                        <p:attrNameLst>
                                          <p:attrName>style.visibility</p:attrName>
                                        </p:attrNameLst>
                                      </p:cBhvr>
                                      <p:to>
                                        <p:strVal val="visible"/>
                                      </p:to>
                                    </p:set>
                                    <p:animEffect transition="in" filter="fade">
                                      <p:cBhvr>
                                        <p:cTn id="28" dur="1000"/>
                                        <p:tgtEl>
                                          <p:spTgt spid="2">
                                            <p:txEl>
                                              <p:pRg st="2" end="2"/>
                                            </p:txEl>
                                          </p:spTgt>
                                        </p:tgtEl>
                                      </p:cBhvr>
                                    </p:animEffect>
                                    <p:anim calcmode="lin" valueType="num">
                                      <p:cBhvr>
                                        <p:cTn id="29"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
                                            <p:txEl>
                                              <p:pRg st="3" end="3"/>
                                            </p:txEl>
                                          </p:spTgt>
                                        </p:tgtEl>
                                        <p:attrNameLst>
                                          <p:attrName>style.visibility</p:attrName>
                                        </p:attrNameLst>
                                      </p:cBhvr>
                                      <p:to>
                                        <p:strVal val="visible"/>
                                      </p:to>
                                    </p:set>
                                    <p:animEffect transition="in" filter="fade">
                                      <p:cBhvr>
                                        <p:cTn id="35" dur="1000"/>
                                        <p:tgtEl>
                                          <p:spTgt spid="2">
                                            <p:txEl>
                                              <p:pRg st="3" end="3"/>
                                            </p:txEl>
                                          </p:spTgt>
                                        </p:tgtEl>
                                      </p:cBhvr>
                                    </p:animEffect>
                                    <p:anim calcmode="lin" valueType="num">
                                      <p:cBhvr>
                                        <p:cTn id="36"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sz="quarter" idx="13"/>
          </p:nvPr>
        </p:nvSpPr>
        <p:spPr/>
        <p:txBody>
          <a:bodyPr>
            <a:normAutofit lnSpcReduction="10000"/>
          </a:bodyPr>
          <a:lstStyle/>
          <a:p>
            <a:pPr marL="342900" indent="-342900">
              <a:buFont typeface="Arial" pitchFamily="34" charset="0"/>
              <a:buChar char="•"/>
            </a:pPr>
            <a:r>
              <a:rPr lang="cs-CZ" sz="2400" dirty="0" smtClean="0"/>
              <a:t>prvním založeným táborem byl v </a:t>
            </a:r>
            <a:r>
              <a:rPr lang="cs-CZ" sz="2400" dirty="0" smtClean="0">
                <a:solidFill>
                  <a:srgbClr val="FF0000"/>
                </a:solidFill>
              </a:rPr>
              <a:t>1933 </a:t>
            </a:r>
            <a:r>
              <a:rPr lang="cs-CZ" sz="2400" dirty="0" err="1" smtClean="0">
                <a:solidFill>
                  <a:srgbClr val="FF0000"/>
                </a:solidFill>
              </a:rPr>
              <a:t>Dachau</a:t>
            </a:r>
            <a:endParaRPr lang="cs-CZ" sz="2400" dirty="0">
              <a:solidFill>
                <a:srgbClr val="FF0000"/>
              </a:solidFill>
            </a:endParaRPr>
          </a:p>
          <a:p>
            <a:pPr marL="342900" indent="-342900">
              <a:buFont typeface="Arial" pitchFamily="34" charset="0"/>
              <a:buChar char="•"/>
            </a:pPr>
            <a:r>
              <a:rPr lang="cs-CZ" sz="2400" dirty="0" smtClean="0"/>
              <a:t>mezi nejvýznamnější </a:t>
            </a:r>
            <a:r>
              <a:rPr lang="cs-CZ" sz="2400" dirty="0" smtClean="0">
                <a:solidFill>
                  <a:srgbClr val="FF0000"/>
                </a:solidFill>
              </a:rPr>
              <a:t>vyhlazovac</a:t>
            </a:r>
            <a:r>
              <a:rPr lang="cs-CZ" sz="2400" dirty="0" smtClean="0"/>
              <a:t>í tábory řadíme: </a:t>
            </a:r>
            <a:r>
              <a:rPr lang="cs-CZ" sz="2400" dirty="0" err="1" smtClean="0"/>
              <a:t>Chelmno</a:t>
            </a:r>
            <a:r>
              <a:rPr lang="cs-CZ" sz="2400" dirty="0" smtClean="0"/>
              <a:t>, </a:t>
            </a:r>
            <a:r>
              <a:rPr lang="cs-CZ" sz="2400" dirty="0" err="1" smtClean="0"/>
              <a:t>Belzec</a:t>
            </a:r>
            <a:r>
              <a:rPr lang="cs-CZ" sz="2400" dirty="0" smtClean="0"/>
              <a:t>, </a:t>
            </a:r>
            <a:r>
              <a:rPr lang="cs-CZ" sz="2400" dirty="0" err="1" smtClean="0"/>
              <a:t>Sobibor</a:t>
            </a:r>
            <a:r>
              <a:rPr lang="cs-CZ" sz="2400" dirty="0" smtClean="0"/>
              <a:t>, Treblinku, </a:t>
            </a:r>
            <a:r>
              <a:rPr lang="cs-CZ" sz="2400" dirty="0" err="1" smtClean="0">
                <a:solidFill>
                  <a:srgbClr val="FF0000"/>
                </a:solidFill>
              </a:rPr>
              <a:t>Březinku</a:t>
            </a:r>
            <a:r>
              <a:rPr lang="cs-CZ" sz="2400" dirty="0" smtClean="0">
                <a:solidFill>
                  <a:srgbClr val="FF0000"/>
                </a:solidFill>
              </a:rPr>
              <a:t> (Osvětim II)</a:t>
            </a:r>
          </a:p>
          <a:p>
            <a:pPr marL="342900" indent="-342900">
              <a:buFont typeface="Arial" pitchFamily="34" charset="0"/>
              <a:buChar char="•"/>
            </a:pPr>
            <a:r>
              <a:rPr lang="cs-CZ" sz="2400" dirty="0"/>
              <a:t>Židé (a Romové) z okupovaných zemí </a:t>
            </a:r>
            <a:r>
              <a:rPr lang="cs-CZ" sz="2400" dirty="0" smtClean="0"/>
              <a:t>byli </a:t>
            </a:r>
            <a:r>
              <a:rPr lang="cs-CZ" sz="2400" dirty="0"/>
              <a:t>nejprve deportováni do shromažďovacích a průchozích táborů – </a:t>
            </a:r>
            <a:r>
              <a:rPr lang="cs-CZ" sz="2400" dirty="0">
                <a:solidFill>
                  <a:srgbClr val="FF0000"/>
                </a:solidFill>
              </a:rPr>
              <a:t>ghett</a:t>
            </a:r>
            <a:r>
              <a:rPr lang="cs-CZ" sz="2400" dirty="0"/>
              <a:t> </a:t>
            </a:r>
            <a:r>
              <a:rPr lang="cs-CZ" sz="2400" dirty="0" smtClean="0"/>
              <a:t>,např.  </a:t>
            </a:r>
            <a:r>
              <a:rPr lang="cs-CZ" sz="2400" dirty="0"/>
              <a:t>Terezín v Protektorátu Čechy a </a:t>
            </a:r>
            <a:r>
              <a:rPr lang="cs-CZ" sz="2400" dirty="0" smtClean="0"/>
              <a:t>Morava</a:t>
            </a:r>
          </a:p>
          <a:p>
            <a:pPr marL="342900" indent="-342900">
              <a:buFont typeface="Arial" pitchFamily="34" charset="0"/>
              <a:buChar char="•"/>
            </a:pPr>
            <a:r>
              <a:rPr lang="cs-CZ" sz="2400" dirty="0" smtClean="0"/>
              <a:t>ghetta </a:t>
            </a:r>
            <a:r>
              <a:rPr lang="cs-CZ" sz="2400" dirty="0"/>
              <a:t>byla „přestupními stanicemi“ na cestě do „stanic konečných“ – vyhlazovacích táborů (či „táborů smrti“) na území </a:t>
            </a:r>
            <a:r>
              <a:rPr lang="cs-CZ" sz="2400" dirty="0" smtClean="0"/>
              <a:t>Polska</a:t>
            </a:r>
          </a:p>
          <a:p>
            <a:pPr marL="342900" indent="-342900">
              <a:buFont typeface="Arial" pitchFamily="34" charset="0"/>
              <a:buChar char="•"/>
            </a:pPr>
            <a:r>
              <a:rPr lang="cs-CZ" sz="2400" dirty="0"/>
              <a:t>v</a:t>
            </a:r>
            <a:r>
              <a:rPr lang="cs-CZ" sz="2400" dirty="0" smtClean="0"/>
              <a:t>yhlazovací </a:t>
            </a:r>
            <a:r>
              <a:rPr lang="cs-CZ" sz="2400" dirty="0"/>
              <a:t>tábory měly </a:t>
            </a:r>
            <a:r>
              <a:rPr lang="cs-CZ" sz="2400" dirty="0">
                <a:solidFill>
                  <a:srgbClr val="FF0000"/>
                </a:solidFill>
              </a:rPr>
              <a:t>zefektivnit masové </a:t>
            </a:r>
            <a:r>
              <a:rPr lang="cs-CZ" sz="2400" dirty="0" smtClean="0">
                <a:solidFill>
                  <a:srgbClr val="FF0000"/>
                </a:solidFill>
              </a:rPr>
              <a:t>vyvraždění </a:t>
            </a:r>
            <a:r>
              <a:rPr lang="cs-CZ" sz="2400" dirty="0"/>
              <a:t>židovského obyvatelstva </a:t>
            </a:r>
            <a:r>
              <a:rPr lang="cs-CZ" sz="2400" dirty="0" smtClean="0"/>
              <a:t>(holocaust)</a:t>
            </a:r>
            <a:endParaRPr lang="cs-CZ" sz="2400" dirty="0"/>
          </a:p>
        </p:txBody>
      </p:sp>
      <p:sp>
        <p:nvSpPr>
          <p:cNvPr id="3" name="Nadpis 2"/>
          <p:cNvSpPr>
            <a:spLocks noGrp="1"/>
          </p:cNvSpPr>
          <p:nvPr>
            <p:ph type="title"/>
          </p:nvPr>
        </p:nvSpPr>
        <p:spPr/>
        <p:txBody>
          <a:bodyPr/>
          <a:lstStyle/>
          <a:p>
            <a:pPr algn="ctr"/>
            <a:r>
              <a:rPr lang="cs-CZ" dirty="0"/>
              <a:t>Koncentrační tábory</a:t>
            </a:r>
          </a:p>
        </p:txBody>
      </p:sp>
    </p:spTree>
    <p:extLst>
      <p:ext uri="{BB962C8B-B14F-4D97-AF65-F5344CB8AC3E}">
        <p14:creationId xmlns:p14="http://schemas.microsoft.com/office/powerpoint/2010/main" val="1462307046"/>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0" end="0"/>
                                            </p:txEl>
                                          </p:spTgt>
                                        </p:tgtEl>
                                        <p:attrNameLst>
                                          <p:attrName>style.visibility</p:attrName>
                                        </p:attrNameLst>
                                      </p:cBhvr>
                                      <p:to>
                                        <p:strVal val="visible"/>
                                      </p:to>
                                    </p:set>
                                    <p:animEffect transition="in" filter="fade">
                                      <p:cBhvr>
                                        <p:cTn id="14" dur="1000"/>
                                        <p:tgtEl>
                                          <p:spTgt spid="2">
                                            <p:txEl>
                                              <p:pRg st="0" end="0"/>
                                            </p:txEl>
                                          </p:spTgt>
                                        </p:tgtEl>
                                      </p:cBhvr>
                                    </p:animEffect>
                                    <p:anim calcmode="lin" valueType="num">
                                      <p:cBhvr>
                                        <p:cTn id="15"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1" end="1"/>
                                            </p:txEl>
                                          </p:spTgt>
                                        </p:tgtEl>
                                        <p:attrNameLst>
                                          <p:attrName>style.visibility</p:attrName>
                                        </p:attrNameLst>
                                      </p:cBhvr>
                                      <p:to>
                                        <p:strVal val="visible"/>
                                      </p:to>
                                    </p:set>
                                    <p:animEffect transition="in" filter="fade">
                                      <p:cBhvr>
                                        <p:cTn id="21" dur="1000"/>
                                        <p:tgtEl>
                                          <p:spTgt spid="2">
                                            <p:txEl>
                                              <p:pRg st="1" end="1"/>
                                            </p:txEl>
                                          </p:spTgt>
                                        </p:tgtEl>
                                      </p:cBhvr>
                                    </p:animEffect>
                                    <p:anim calcmode="lin" valueType="num">
                                      <p:cBhvr>
                                        <p:cTn id="22"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2" end="2"/>
                                            </p:txEl>
                                          </p:spTgt>
                                        </p:tgtEl>
                                        <p:attrNameLst>
                                          <p:attrName>style.visibility</p:attrName>
                                        </p:attrNameLst>
                                      </p:cBhvr>
                                      <p:to>
                                        <p:strVal val="visible"/>
                                      </p:to>
                                    </p:set>
                                    <p:animEffect transition="in" filter="fade">
                                      <p:cBhvr>
                                        <p:cTn id="28" dur="1000"/>
                                        <p:tgtEl>
                                          <p:spTgt spid="2">
                                            <p:txEl>
                                              <p:pRg st="2" end="2"/>
                                            </p:txEl>
                                          </p:spTgt>
                                        </p:tgtEl>
                                      </p:cBhvr>
                                    </p:animEffect>
                                    <p:anim calcmode="lin" valueType="num">
                                      <p:cBhvr>
                                        <p:cTn id="29"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
                                            <p:txEl>
                                              <p:pRg st="3" end="3"/>
                                            </p:txEl>
                                          </p:spTgt>
                                        </p:tgtEl>
                                        <p:attrNameLst>
                                          <p:attrName>style.visibility</p:attrName>
                                        </p:attrNameLst>
                                      </p:cBhvr>
                                      <p:to>
                                        <p:strVal val="visible"/>
                                      </p:to>
                                    </p:set>
                                    <p:animEffect transition="in" filter="fade">
                                      <p:cBhvr>
                                        <p:cTn id="35" dur="1000"/>
                                        <p:tgtEl>
                                          <p:spTgt spid="2">
                                            <p:txEl>
                                              <p:pRg st="3" end="3"/>
                                            </p:txEl>
                                          </p:spTgt>
                                        </p:tgtEl>
                                      </p:cBhvr>
                                    </p:animEffect>
                                    <p:anim calcmode="lin" valueType="num">
                                      <p:cBhvr>
                                        <p:cTn id="36"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2">
                                            <p:txEl>
                                              <p:pRg st="4" end="4"/>
                                            </p:txEl>
                                          </p:spTgt>
                                        </p:tgtEl>
                                        <p:attrNameLst>
                                          <p:attrName>style.visibility</p:attrName>
                                        </p:attrNameLst>
                                      </p:cBhvr>
                                      <p:to>
                                        <p:strVal val="visible"/>
                                      </p:to>
                                    </p:set>
                                    <p:animEffect transition="in" filter="fade">
                                      <p:cBhvr>
                                        <p:cTn id="42" dur="1000"/>
                                        <p:tgtEl>
                                          <p:spTgt spid="2">
                                            <p:txEl>
                                              <p:pRg st="4" end="4"/>
                                            </p:txEl>
                                          </p:spTgt>
                                        </p:tgtEl>
                                      </p:cBhvr>
                                    </p:animEffect>
                                    <p:anim calcmode="lin" valueType="num">
                                      <p:cBhvr>
                                        <p:cTn id="43"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a:t>Koncentrační tábory</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1412776"/>
            <a:ext cx="6653213" cy="52597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14751800"/>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1026"/>
                                        </p:tgtEl>
                                        <p:attrNameLst>
                                          <p:attrName>style.visibility</p:attrName>
                                        </p:attrNameLst>
                                      </p:cBhvr>
                                      <p:to>
                                        <p:strVal val="visible"/>
                                      </p:to>
                                    </p:set>
                                    <p:animEffect transition="in" filter="circle(in)">
                                      <p:cBhvr>
                                        <p:cTn id="14"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p:txBody>
          <a:bodyPr/>
          <a:lstStyle/>
          <a:p>
            <a:pPr algn="ctr"/>
            <a:r>
              <a:rPr lang="cs-CZ" dirty="0"/>
              <a:t>Koncentrační tábory</a:t>
            </a:r>
          </a:p>
        </p:txBody>
      </p:sp>
      <p:pic>
        <p:nvPicPr>
          <p:cNvPr id="2051"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b="13133"/>
          <a:stretch/>
        </p:blipFill>
        <p:spPr bwMode="auto">
          <a:xfrm>
            <a:off x="22417" y="1340768"/>
            <a:ext cx="4922520" cy="25600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79921" y="3900773"/>
            <a:ext cx="4740593" cy="29572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ovéPole 4"/>
          <p:cNvSpPr txBox="1"/>
          <p:nvPr/>
        </p:nvSpPr>
        <p:spPr>
          <a:xfrm>
            <a:off x="4974134" y="1772816"/>
            <a:ext cx="3410677" cy="830997"/>
          </a:xfrm>
          <a:prstGeom prst="rect">
            <a:avLst/>
          </a:prstGeom>
          <a:noFill/>
        </p:spPr>
        <p:txBody>
          <a:bodyPr wrap="none" rtlCol="0">
            <a:spAutoFit/>
          </a:bodyPr>
          <a:lstStyle/>
          <a:p>
            <a:r>
              <a:rPr lang="cs-CZ" sz="2400" dirty="0" smtClean="0"/>
              <a:t>Jeden z baráků – Osvětim</a:t>
            </a:r>
          </a:p>
          <a:p>
            <a:r>
              <a:rPr lang="cs-CZ" sz="2400" dirty="0" err="1" smtClean="0"/>
              <a:t>Březinka</a:t>
            </a:r>
            <a:endParaRPr lang="cs-CZ" sz="2400" dirty="0"/>
          </a:p>
        </p:txBody>
      </p:sp>
      <p:sp>
        <p:nvSpPr>
          <p:cNvPr id="6" name="TextovéPole 5"/>
          <p:cNvSpPr txBox="1"/>
          <p:nvPr/>
        </p:nvSpPr>
        <p:spPr>
          <a:xfrm>
            <a:off x="818821" y="5148553"/>
            <a:ext cx="3539752" cy="461665"/>
          </a:xfrm>
          <a:prstGeom prst="rect">
            <a:avLst/>
          </a:prstGeom>
          <a:noFill/>
        </p:spPr>
        <p:txBody>
          <a:bodyPr wrap="none" rtlCol="0">
            <a:spAutoFit/>
          </a:bodyPr>
          <a:lstStyle/>
          <a:p>
            <a:r>
              <a:rPr lang="cs-CZ" sz="2400" dirty="0" smtClean="0"/>
              <a:t>Spalovací pece krematoria</a:t>
            </a:r>
            <a:endParaRPr lang="cs-CZ" sz="2400" dirty="0"/>
          </a:p>
        </p:txBody>
      </p:sp>
    </p:spTree>
    <p:extLst>
      <p:ext uri="{BB962C8B-B14F-4D97-AF65-F5344CB8AC3E}">
        <p14:creationId xmlns:p14="http://schemas.microsoft.com/office/powerpoint/2010/main" val="116975769"/>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2051"/>
                                        </p:tgtEl>
                                        <p:attrNameLst>
                                          <p:attrName>style.visibility</p:attrName>
                                        </p:attrNameLst>
                                      </p:cBhvr>
                                      <p:to>
                                        <p:strVal val="visible"/>
                                      </p:to>
                                    </p:set>
                                    <p:animEffect transition="in" filter="circle(in)">
                                      <p:cBhvr>
                                        <p:cTn id="14" dur="2000"/>
                                        <p:tgtEl>
                                          <p:spTgt spid="2051"/>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nodeType="clickEffect">
                                  <p:stCondLst>
                                    <p:cond delay="0"/>
                                  </p:stCondLst>
                                  <p:childTnLst>
                                    <p:set>
                                      <p:cBhvr>
                                        <p:cTn id="25" dur="1" fill="hold">
                                          <p:stCondLst>
                                            <p:cond delay="0"/>
                                          </p:stCondLst>
                                        </p:cTn>
                                        <p:tgtEl>
                                          <p:spTgt spid="2053"/>
                                        </p:tgtEl>
                                        <p:attrNameLst>
                                          <p:attrName>style.visibility</p:attrName>
                                        </p:attrNameLst>
                                      </p:cBhvr>
                                      <p:to>
                                        <p:strVal val="visible"/>
                                      </p:to>
                                    </p:set>
                                    <p:animEffect transition="in" filter="circle(in)">
                                      <p:cBhvr>
                                        <p:cTn id="26" dur="2000"/>
                                        <p:tgtEl>
                                          <p:spTgt spid="2053"/>
                                        </p:tgtEl>
                                      </p:cBhvr>
                                    </p:animEffect>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circle(in)">
                                      <p:cBhvr>
                                        <p:cTn id="31"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a:t>Koncentrační tábory</a:t>
            </a:r>
          </a:p>
        </p:txBody>
      </p:sp>
      <p:pic>
        <p:nvPicPr>
          <p:cNvPr id="3" name="Picture 4"/>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3398" t="6139" r="5163" b="4569"/>
          <a:stretch/>
        </p:blipFill>
        <p:spPr bwMode="auto">
          <a:xfrm>
            <a:off x="197590" y="1740977"/>
            <a:ext cx="4488873" cy="29648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34585"/>
          <a:stretch/>
        </p:blipFill>
        <p:spPr bwMode="auto">
          <a:xfrm>
            <a:off x="4686463" y="2587383"/>
            <a:ext cx="4286250" cy="21184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47864" y="4705850"/>
            <a:ext cx="3105722" cy="20855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ovéPole 4"/>
          <p:cNvSpPr txBox="1"/>
          <p:nvPr/>
        </p:nvSpPr>
        <p:spPr>
          <a:xfrm>
            <a:off x="4686463" y="1740977"/>
            <a:ext cx="1933543" cy="461665"/>
          </a:xfrm>
          <a:prstGeom prst="rect">
            <a:avLst/>
          </a:prstGeom>
          <a:noFill/>
        </p:spPr>
        <p:txBody>
          <a:bodyPr wrap="none" rtlCol="0">
            <a:spAutoFit/>
          </a:bodyPr>
          <a:lstStyle/>
          <a:p>
            <a:r>
              <a:rPr lang="cs-CZ" sz="2400" dirty="0" smtClean="0"/>
              <a:t>Oběti </a:t>
            </a:r>
            <a:r>
              <a:rPr lang="cs-CZ" sz="2400" dirty="0" err="1" smtClean="0"/>
              <a:t>Dachau</a:t>
            </a:r>
            <a:endParaRPr lang="cs-CZ" sz="2400" dirty="0"/>
          </a:p>
        </p:txBody>
      </p:sp>
      <p:sp>
        <p:nvSpPr>
          <p:cNvPr id="6" name="TextovéPole 5"/>
          <p:cNvSpPr txBox="1"/>
          <p:nvPr/>
        </p:nvSpPr>
        <p:spPr>
          <a:xfrm>
            <a:off x="6453586" y="4759717"/>
            <a:ext cx="2603470" cy="461665"/>
          </a:xfrm>
          <a:prstGeom prst="rect">
            <a:avLst/>
          </a:prstGeom>
          <a:noFill/>
        </p:spPr>
        <p:txBody>
          <a:bodyPr wrap="none" rtlCol="0">
            <a:spAutoFit/>
          </a:bodyPr>
          <a:lstStyle/>
          <a:p>
            <a:r>
              <a:rPr lang="cs-CZ" sz="2400" dirty="0" smtClean="0"/>
              <a:t>Tábor </a:t>
            </a:r>
            <a:r>
              <a:rPr lang="cs-CZ" sz="2400" dirty="0" err="1" smtClean="0"/>
              <a:t>Ravensbrück</a:t>
            </a:r>
            <a:endParaRPr lang="cs-CZ" sz="2400" dirty="0"/>
          </a:p>
        </p:txBody>
      </p:sp>
      <p:sp>
        <p:nvSpPr>
          <p:cNvPr id="7" name="TextovéPole 6"/>
          <p:cNvSpPr txBox="1"/>
          <p:nvPr/>
        </p:nvSpPr>
        <p:spPr>
          <a:xfrm>
            <a:off x="752410" y="4895349"/>
            <a:ext cx="2595454" cy="461665"/>
          </a:xfrm>
          <a:prstGeom prst="rect">
            <a:avLst/>
          </a:prstGeom>
          <a:noFill/>
        </p:spPr>
        <p:txBody>
          <a:bodyPr wrap="none" rtlCol="0">
            <a:spAutoFit/>
          </a:bodyPr>
          <a:lstStyle/>
          <a:p>
            <a:r>
              <a:rPr lang="cs-CZ" sz="2400" dirty="0" smtClean="0"/>
              <a:t>Táborová uniforma</a:t>
            </a:r>
            <a:endParaRPr lang="cs-CZ" sz="2400" dirty="0"/>
          </a:p>
        </p:txBody>
      </p:sp>
    </p:spTree>
    <p:extLst>
      <p:ext uri="{BB962C8B-B14F-4D97-AF65-F5344CB8AC3E}">
        <p14:creationId xmlns:p14="http://schemas.microsoft.com/office/powerpoint/2010/main" val="3049430002"/>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circle(in)">
                                      <p:cBhvr>
                                        <p:cTn id="28" dur="2000"/>
                                        <p:tgtEl>
                                          <p:spTgt spid="4"/>
                                        </p:tgtEl>
                                      </p:cBhvr>
                                    </p:animEffect>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1000"/>
                                        <p:tgtEl>
                                          <p:spTgt spid="6"/>
                                        </p:tgtEl>
                                      </p:cBhvr>
                                    </p:animEffect>
                                    <p:anim calcmode="lin" valueType="num">
                                      <p:cBhvr>
                                        <p:cTn id="34" dur="1000" fill="hold"/>
                                        <p:tgtEl>
                                          <p:spTgt spid="6"/>
                                        </p:tgtEl>
                                        <p:attrNameLst>
                                          <p:attrName>ppt_x</p:attrName>
                                        </p:attrNameLst>
                                      </p:cBhvr>
                                      <p:tavLst>
                                        <p:tav tm="0">
                                          <p:val>
                                            <p:strVal val="#ppt_x"/>
                                          </p:val>
                                        </p:tav>
                                        <p:tav tm="100000">
                                          <p:val>
                                            <p:strVal val="#ppt_x"/>
                                          </p:val>
                                        </p:tav>
                                      </p:tavLst>
                                    </p:anim>
                                    <p:anim calcmode="lin" valueType="num">
                                      <p:cBhvr>
                                        <p:cTn id="3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6" presetClass="entr" presetSubtype="16" fill="hold" nodeType="clickEffect">
                                  <p:stCondLst>
                                    <p:cond delay="0"/>
                                  </p:stCondLst>
                                  <p:childTnLst>
                                    <p:set>
                                      <p:cBhvr>
                                        <p:cTn id="39" dur="1" fill="hold">
                                          <p:stCondLst>
                                            <p:cond delay="0"/>
                                          </p:stCondLst>
                                        </p:cTn>
                                        <p:tgtEl>
                                          <p:spTgt spid="3074"/>
                                        </p:tgtEl>
                                        <p:attrNameLst>
                                          <p:attrName>style.visibility</p:attrName>
                                        </p:attrNameLst>
                                      </p:cBhvr>
                                      <p:to>
                                        <p:strVal val="visible"/>
                                      </p:to>
                                    </p:set>
                                    <p:animEffect transition="in" filter="circle(in)">
                                      <p:cBhvr>
                                        <p:cTn id="40" dur="2000"/>
                                        <p:tgtEl>
                                          <p:spTgt spid="3074"/>
                                        </p:tgtEl>
                                      </p:cBhvr>
                                    </p:animEffect>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7"/>
                                        </p:tgtEl>
                                        <p:attrNameLst>
                                          <p:attrName>style.visibility</p:attrName>
                                        </p:attrNameLst>
                                      </p:cBhvr>
                                      <p:to>
                                        <p:strVal val="visible"/>
                                      </p:to>
                                    </p:set>
                                    <p:animEffect transition="in" filter="fade">
                                      <p:cBhvr>
                                        <p:cTn id="45" dur="1000"/>
                                        <p:tgtEl>
                                          <p:spTgt spid="7"/>
                                        </p:tgtEl>
                                      </p:cBhvr>
                                    </p:animEffect>
                                    <p:anim calcmode="lin" valueType="num">
                                      <p:cBhvr>
                                        <p:cTn id="46" dur="1000" fill="hold"/>
                                        <p:tgtEl>
                                          <p:spTgt spid="7"/>
                                        </p:tgtEl>
                                        <p:attrNameLst>
                                          <p:attrName>ppt_x</p:attrName>
                                        </p:attrNameLst>
                                      </p:cBhvr>
                                      <p:tavLst>
                                        <p:tav tm="0">
                                          <p:val>
                                            <p:strVal val="#ppt_x"/>
                                          </p:val>
                                        </p:tav>
                                        <p:tav tm="100000">
                                          <p:val>
                                            <p:strVal val="#ppt_x"/>
                                          </p:val>
                                        </p:tav>
                                      </p:tavLst>
                                    </p:anim>
                                    <p:anim calcmode="lin" valueType="num">
                                      <p:cBhvr>
                                        <p:cTn id="4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sz="quarter" idx="13"/>
          </p:nvPr>
        </p:nvSpPr>
        <p:spPr/>
        <p:txBody>
          <a:bodyPr>
            <a:normAutofit lnSpcReduction="10000"/>
          </a:bodyPr>
          <a:lstStyle/>
          <a:p>
            <a:r>
              <a:rPr lang="cs-CZ" sz="2400" dirty="0">
                <a:solidFill>
                  <a:srgbClr val="FFFF00"/>
                </a:solidFill>
              </a:rPr>
              <a:t>"Oznamuji vám, že jste sem nepřišli do sanatoria, nýbrž do německého koncentračního tábora, ze kterého není jiného východu než komínem. Komu se to nelíbí, může jít hned do drátů vysokého napětí. Jsou-li v transportu </a:t>
            </a:r>
            <a:r>
              <a:rPr lang="cs-CZ" sz="2400" dirty="0" smtClean="0">
                <a:solidFill>
                  <a:srgbClr val="FFFF00"/>
                </a:solidFill>
              </a:rPr>
              <a:t>Židé</a:t>
            </a:r>
            <a:r>
              <a:rPr lang="cs-CZ" sz="2400" dirty="0">
                <a:solidFill>
                  <a:srgbClr val="FFFF00"/>
                </a:solidFill>
              </a:rPr>
              <a:t>, nemají právo žít déle než dva týdny, knězi jeden měsíc, ostatní tři měsíce."</a:t>
            </a:r>
          </a:p>
          <a:p>
            <a:r>
              <a:rPr lang="cs-CZ" sz="2400" dirty="0"/>
              <a:t>Z uvítací řeči esesáka </a:t>
            </a:r>
            <a:r>
              <a:rPr lang="cs-CZ" sz="2400" dirty="0" err="1"/>
              <a:t>Pritsche</a:t>
            </a:r>
            <a:r>
              <a:rPr lang="cs-CZ" sz="2400" dirty="0"/>
              <a:t>, velitele tábora Osvětim I</a:t>
            </a:r>
            <a:r>
              <a:rPr lang="cs-CZ" sz="2400" dirty="0" smtClean="0"/>
              <a:t>.</a:t>
            </a:r>
          </a:p>
          <a:p>
            <a:pPr marL="342900" indent="-342900">
              <a:buFont typeface="Arial" pitchFamily="34" charset="0"/>
              <a:buChar char="•"/>
            </a:pPr>
            <a:r>
              <a:rPr lang="cs-CZ" sz="2400" dirty="0" smtClean="0"/>
              <a:t>uvnitř </a:t>
            </a:r>
            <a:r>
              <a:rPr lang="cs-CZ" sz="2400" dirty="0"/>
              <a:t>bloku byly tříposchoďové </a:t>
            </a:r>
            <a:r>
              <a:rPr lang="cs-CZ" sz="2400" dirty="0" smtClean="0"/>
              <a:t>palandy, kterým </a:t>
            </a:r>
            <a:r>
              <a:rPr lang="cs-CZ" sz="2400" dirty="0"/>
              <a:t>se říkalo "kóje" a bylo v nich </a:t>
            </a:r>
            <a:r>
              <a:rPr lang="cs-CZ" sz="2400" dirty="0">
                <a:solidFill>
                  <a:srgbClr val="FF0000"/>
                </a:solidFill>
              </a:rPr>
              <a:t>6-9 </a:t>
            </a:r>
            <a:r>
              <a:rPr lang="cs-CZ" sz="2400" dirty="0" smtClean="0">
                <a:solidFill>
                  <a:srgbClr val="FF0000"/>
                </a:solidFill>
              </a:rPr>
              <a:t>lidí</a:t>
            </a:r>
          </a:p>
          <a:p>
            <a:pPr marL="342900" indent="-342900">
              <a:buFont typeface="Arial" pitchFamily="34" charset="0"/>
              <a:buChar char="•"/>
            </a:pPr>
            <a:r>
              <a:rPr lang="cs-CZ" sz="2400" dirty="0" smtClean="0"/>
              <a:t>vězeň </a:t>
            </a:r>
            <a:r>
              <a:rPr lang="cs-CZ" sz="2400" dirty="0"/>
              <a:t>měl k dispozici asi </a:t>
            </a:r>
            <a:r>
              <a:rPr lang="cs-CZ" sz="2400" dirty="0">
                <a:solidFill>
                  <a:srgbClr val="FF0000"/>
                </a:solidFill>
              </a:rPr>
              <a:t>0,70 m2 </a:t>
            </a:r>
            <a:r>
              <a:rPr lang="cs-CZ" sz="2400" dirty="0"/>
              <a:t>"životního prostoru", ve kterém žil, jedl a spal a odkládal své </a:t>
            </a:r>
            <a:r>
              <a:rPr lang="cs-CZ" sz="2400" dirty="0" smtClean="0"/>
              <a:t>věci (později pro přeplňování táborů již jen 0,50)</a:t>
            </a:r>
            <a:endParaRPr lang="cs-CZ" sz="2400" dirty="0"/>
          </a:p>
        </p:txBody>
      </p:sp>
      <p:sp>
        <p:nvSpPr>
          <p:cNvPr id="3" name="Nadpis 2"/>
          <p:cNvSpPr>
            <a:spLocks noGrp="1"/>
          </p:cNvSpPr>
          <p:nvPr>
            <p:ph type="title"/>
          </p:nvPr>
        </p:nvSpPr>
        <p:spPr/>
        <p:txBody>
          <a:bodyPr/>
          <a:lstStyle/>
          <a:p>
            <a:pPr algn="ctr"/>
            <a:r>
              <a:rPr lang="cs-CZ" dirty="0" smtClean="0"/>
              <a:t>Život v koncentračním táboře</a:t>
            </a:r>
            <a:endParaRPr lang="cs-CZ" dirty="0"/>
          </a:p>
        </p:txBody>
      </p:sp>
    </p:spTree>
    <p:extLst>
      <p:ext uri="{BB962C8B-B14F-4D97-AF65-F5344CB8AC3E}">
        <p14:creationId xmlns:p14="http://schemas.microsoft.com/office/powerpoint/2010/main" val="2662441801"/>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0" end="0"/>
                                            </p:txEl>
                                          </p:spTgt>
                                        </p:tgtEl>
                                        <p:attrNameLst>
                                          <p:attrName>style.visibility</p:attrName>
                                        </p:attrNameLst>
                                      </p:cBhvr>
                                      <p:to>
                                        <p:strVal val="visible"/>
                                      </p:to>
                                    </p:set>
                                    <p:animEffect transition="in" filter="fade">
                                      <p:cBhvr>
                                        <p:cTn id="14" dur="1000"/>
                                        <p:tgtEl>
                                          <p:spTgt spid="2">
                                            <p:txEl>
                                              <p:pRg st="0" end="0"/>
                                            </p:txEl>
                                          </p:spTgt>
                                        </p:tgtEl>
                                      </p:cBhvr>
                                    </p:animEffect>
                                    <p:anim calcmode="lin" valueType="num">
                                      <p:cBhvr>
                                        <p:cTn id="15"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1" end="1"/>
                                            </p:txEl>
                                          </p:spTgt>
                                        </p:tgtEl>
                                        <p:attrNameLst>
                                          <p:attrName>style.visibility</p:attrName>
                                        </p:attrNameLst>
                                      </p:cBhvr>
                                      <p:to>
                                        <p:strVal val="visible"/>
                                      </p:to>
                                    </p:set>
                                    <p:animEffect transition="in" filter="fade">
                                      <p:cBhvr>
                                        <p:cTn id="21" dur="1000"/>
                                        <p:tgtEl>
                                          <p:spTgt spid="2">
                                            <p:txEl>
                                              <p:pRg st="1" end="1"/>
                                            </p:txEl>
                                          </p:spTgt>
                                        </p:tgtEl>
                                      </p:cBhvr>
                                    </p:animEffect>
                                    <p:anim calcmode="lin" valueType="num">
                                      <p:cBhvr>
                                        <p:cTn id="22"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2" end="2"/>
                                            </p:txEl>
                                          </p:spTgt>
                                        </p:tgtEl>
                                        <p:attrNameLst>
                                          <p:attrName>style.visibility</p:attrName>
                                        </p:attrNameLst>
                                      </p:cBhvr>
                                      <p:to>
                                        <p:strVal val="visible"/>
                                      </p:to>
                                    </p:set>
                                    <p:animEffect transition="in" filter="fade">
                                      <p:cBhvr>
                                        <p:cTn id="28" dur="1000"/>
                                        <p:tgtEl>
                                          <p:spTgt spid="2">
                                            <p:txEl>
                                              <p:pRg st="2" end="2"/>
                                            </p:txEl>
                                          </p:spTgt>
                                        </p:tgtEl>
                                      </p:cBhvr>
                                    </p:animEffect>
                                    <p:anim calcmode="lin" valueType="num">
                                      <p:cBhvr>
                                        <p:cTn id="29"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
                                            <p:txEl>
                                              <p:pRg st="3" end="3"/>
                                            </p:txEl>
                                          </p:spTgt>
                                        </p:tgtEl>
                                        <p:attrNameLst>
                                          <p:attrName>style.visibility</p:attrName>
                                        </p:attrNameLst>
                                      </p:cBhvr>
                                      <p:to>
                                        <p:strVal val="visible"/>
                                      </p:to>
                                    </p:set>
                                    <p:animEffect transition="in" filter="fade">
                                      <p:cBhvr>
                                        <p:cTn id="35" dur="1000"/>
                                        <p:tgtEl>
                                          <p:spTgt spid="2">
                                            <p:txEl>
                                              <p:pRg st="3" end="3"/>
                                            </p:txEl>
                                          </p:spTgt>
                                        </p:tgtEl>
                                      </p:cBhvr>
                                    </p:animEffect>
                                    <p:anim calcmode="lin" valueType="num">
                                      <p:cBhvr>
                                        <p:cTn id="36"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sz="quarter" idx="13"/>
          </p:nvPr>
        </p:nvSpPr>
        <p:spPr/>
        <p:txBody>
          <a:bodyPr>
            <a:normAutofit/>
          </a:bodyPr>
          <a:lstStyle/>
          <a:p>
            <a:pPr marL="342900" indent="-342900">
              <a:buFont typeface="Arial" pitchFamily="34" charset="0"/>
              <a:buChar char="•"/>
            </a:pPr>
            <a:r>
              <a:rPr lang="cs-CZ" sz="2400" dirty="0" smtClean="0"/>
              <a:t>v bloku </a:t>
            </a:r>
            <a:r>
              <a:rPr lang="cs-CZ" sz="2400" dirty="0"/>
              <a:t>bývalo </a:t>
            </a:r>
            <a:r>
              <a:rPr lang="cs-CZ" sz="2400" dirty="0">
                <a:solidFill>
                  <a:srgbClr val="FF0000"/>
                </a:solidFill>
              </a:rPr>
              <a:t>1000, někdy až 7200 </a:t>
            </a:r>
            <a:r>
              <a:rPr lang="cs-CZ" sz="2400" dirty="0" smtClean="0"/>
              <a:t>lidí</a:t>
            </a:r>
          </a:p>
          <a:p>
            <a:pPr marL="342900" indent="-342900">
              <a:buFont typeface="Arial" pitchFamily="34" charset="0"/>
              <a:buChar char="•"/>
            </a:pPr>
            <a:r>
              <a:rPr lang="cs-CZ" sz="2400" dirty="0" smtClean="0"/>
              <a:t>nábytek </a:t>
            </a:r>
            <a:r>
              <a:rPr lang="cs-CZ" sz="2400" dirty="0"/>
              <a:t>žádný nebyl, sedělo se na </a:t>
            </a:r>
            <a:r>
              <a:rPr lang="cs-CZ" sz="2400" dirty="0" smtClean="0"/>
              <a:t>palandách</a:t>
            </a:r>
          </a:p>
          <a:p>
            <a:pPr marL="342900" indent="-342900">
              <a:buFont typeface="Arial" pitchFamily="34" charset="0"/>
              <a:buChar char="•"/>
            </a:pPr>
            <a:r>
              <a:rPr lang="cs-CZ" sz="2400" dirty="0" smtClean="0"/>
              <a:t>dvě </a:t>
            </a:r>
            <a:r>
              <a:rPr lang="cs-CZ" sz="2400" dirty="0"/>
              <a:t>spodní palandy byly však tak nízké, že se na nich dalo jen </a:t>
            </a:r>
            <a:r>
              <a:rPr lang="cs-CZ" sz="2400" dirty="0" smtClean="0"/>
              <a:t>ležet</a:t>
            </a:r>
          </a:p>
          <a:p>
            <a:pPr marL="342900" indent="-342900">
              <a:buFont typeface="Arial" pitchFamily="34" charset="0"/>
              <a:buChar char="•"/>
            </a:pPr>
            <a:r>
              <a:rPr lang="cs-CZ" sz="2400" dirty="0" smtClean="0"/>
              <a:t>ve </a:t>
            </a:r>
            <a:r>
              <a:rPr lang="cs-CZ" sz="2400" dirty="0"/>
              <a:t>středu bloku ihned proti vchodu byl malý prostor, kde se vydávalo jídlo, a tam byla také umístěna dvoje </a:t>
            </a:r>
            <a:r>
              <a:rPr lang="cs-CZ" sz="2400" dirty="0" smtClean="0"/>
              <a:t>kamna</a:t>
            </a:r>
          </a:p>
          <a:p>
            <a:pPr marL="342900" indent="-342900">
              <a:buFont typeface="Arial" pitchFamily="34" charset="0"/>
              <a:buChar char="•"/>
            </a:pPr>
            <a:r>
              <a:rPr lang="cs-CZ" sz="2400" dirty="0" smtClean="0"/>
              <a:t>zatopilo-li </a:t>
            </a:r>
            <a:r>
              <a:rPr lang="cs-CZ" sz="2400" dirty="0"/>
              <a:t>se v nich, šel kouř kanálem do </a:t>
            </a:r>
            <a:r>
              <a:rPr lang="cs-CZ" sz="2400" dirty="0" smtClean="0"/>
              <a:t>komínů, topení </a:t>
            </a:r>
            <a:r>
              <a:rPr lang="cs-CZ" sz="2400" dirty="0"/>
              <a:t>bylo ovšem nedostatečné a palivo si museli vězňové opatřovat </a:t>
            </a:r>
            <a:r>
              <a:rPr lang="cs-CZ" sz="2400" dirty="0" smtClean="0"/>
              <a:t>sami</a:t>
            </a:r>
            <a:endParaRPr lang="cs-CZ" sz="2400" dirty="0"/>
          </a:p>
        </p:txBody>
      </p:sp>
      <p:sp>
        <p:nvSpPr>
          <p:cNvPr id="3" name="Nadpis 2"/>
          <p:cNvSpPr>
            <a:spLocks noGrp="1"/>
          </p:cNvSpPr>
          <p:nvPr>
            <p:ph type="title"/>
          </p:nvPr>
        </p:nvSpPr>
        <p:spPr/>
        <p:txBody>
          <a:bodyPr/>
          <a:lstStyle/>
          <a:p>
            <a:pPr algn="ctr"/>
            <a:r>
              <a:rPr lang="cs-CZ" dirty="0"/>
              <a:t>Život v koncentračním táboře</a:t>
            </a:r>
          </a:p>
        </p:txBody>
      </p:sp>
    </p:spTree>
    <p:extLst>
      <p:ext uri="{BB962C8B-B14F-4D97-AF65-F5344CB8AC3E}">
        <p14:creationId xmlns:p14="http://schemas.microsoft.com/office/powerpoint/2010/main" val="1643134880"/>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0" end="0"/>
                                            </p:txEl>
                                          </p:spTgt>
                                        </p:tgtEl>
                                        <p:attrNameLst>
                                          <p:attrName>style.visibility</p:attrName>
                                        </p:attrNameLst>
                                      </p:cBhvr>
                                      <p:to>
                                        <p:strVal val="visible"/>
                                      </p:to>
                                    </p:set>
                                    <p:animEffect transition="in" filter="fade">
                                      <p:cBhvr>
                                        <p:cTn id="14" dur="1000"/>
                                        <p:tgtEl>
                                          <p:spTgt spid="2">
                                            <p:txEl>
                                              <p:pRg st="0" end="0"/>
                                            </p:txEl>
                                          </p:spTgt>
                                        </p:tgtEl>
                                      </p:cBhvr>
                                    </p:animEffect>
                                    <p:anim calcmode="lin" valueType="num">
                                      <p:cBhvr>
                                        <p:cTn id="15"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1" end="1"/>
                                            </p:txEl>
                                          </p:spTgt>
                                        </p:tgtEl>
                                        <p:attrNameLst>
                                          <p:attrName>style.visibility</p:attrName>
                                        </p:attrNameLst>
                                      </p:cBhvr>
                                      <p:to>
                                        <p:strVal val="visible"/>
                                      </p:to>
                                    </p:set>
                                    <p:animEffect transition="in" filter="fade">
                                      <p:cBhvr>
                                        <p:cTn id="21" dur="1000"/>
                                        <p:tgtEl>
                                          <p:spTgt spid="2">
                                            <p:txEl>
                                              <p:pRg st="1" end="1"/>
                                            </p:txEl>
                                          </p:spTgt>
                                        </p:tgtEl>
                                      </p:cBhvr>
                                    </p:animEffect>
                                    <p:anim calcmode="lin" valueType="num">
                                      <p:cBhvr>
                                        <p:cTn id="22"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2" end="2"/>
                                            </p:txEl>
                                          </p:spTgt>
                                        </p:tgtEl>
                                        <p:attrNameLst>
                                          <p:attrName>style.visibility</p:attrName>
                                        </p:attrNameLst>
                                      </p:cBhvr>
                                      <p:to>
                                        <p:strVal val="visible"/>
                                      </p:to>
                                    </p:set>
                                    <p:animEffect transition="in" filter="fade">
                                      <p:cBhvr>
                                        <p:cTn id="28" dur="1000"/>
                                        <p:tgtEl>
                                          <p:spTgt spid="2">
                                            <p:txEl>
                                              <p:pRg st="2" end="2"/>
                                            </p:txEl>
                                          </p:spTgt>
                                        </p:tgtEl>
                                      </p:cBhvr>
                                    </p:animEffect>
                                    <p:anim calcmode="lin" valueType="num">
                                      <p:cBhvr>
                                        <p:cTn id="29"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
                                            <p:txEl>
                                              <p:pRg st="3" end="3"/>
                                            </p:txEl>
                                          </p:spTgt>
                                        </p:tgtEl>
                                        <p:attrNameLst>
                                          <p:attrName>style.visibility</p:attrName>
                                        </p:attrNameLst>
                                      </p:cBhvr>
                                      <p:to>
                                        <p:strVal val="visible"/>
                                      </p:to>
                                    </p:set>
                                    <p:animEffect transition="in" filter="fade">
                                      <p:cBhvr>
                                        <p:cTn id="35" dur="1000"/>
                                        <p:tgtEl>
                                          <p:spTgt spid="2">
                                            <p:txEl>
                                              <p:pRg st="3" end="3"/>
                                            </p:txEl>
                                          </p:spTgt>
                                        </p:tgtEl>
                                      </p:cBhvr>
                                    </p:animEffect>
                                    <p:anim calcmode="lin" valueType="num">
                                      <p:cBhvr>
                                        <p:cTn id="36"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2">
                                            <p:txEl>
                                              <p:pRg st="4" end="4"/>
                                            </p:txEl>
                                          </p:spTgt>
                                        </p:tgtEl>
                                        <p:attrNameLst>
                                          <p:attrName>style.visibility</p:attrName>
                                        </p:attrNameLst>
                                      </p:cBhvr>
                                      <p:to>
                                        <p:strVal val="visible"/>
                                      </p:to>
                                    </p:set>
                                    <p:animEffect transition="in" filter="fade">
                                      <p:cBhvr>
                                        <p:cTn id="42" dur="1000"/>
                                        <p:tgtEl>
                                          <p:spTgt spid="2">
                                            <p:txEl>
                                              <p:pRg st="4" end="4"/>
                                            </p:txEl>
                                          </p:spTgt>
                                        </p:tgtEl>
                                      </p:cBhvr>
                                    </p:animEffect>
                                    <p:anim calcmode="lin" valueType="num">
                                      <p:cBhvr>
                                        <p:cTn id="43"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sz="quarter" idx="13"/>
          </p:nvPr>
        </p:nvSpPr>
        <p:spPr/>
        <p:txBody>
          <a:bodyPr>
            <a:normAutofit lnSpcReduction="10000"/>
          </a:bodyPr>
          <a:lstStyle/>
          <a:p>
            <a:pPr marL="342900" indent="-342900">
              <a:buFont typeface="Arial" pitchFamily="34" charset="0"/>
              <a:buChar char="•"/>
            </a:pPr>
            <a:r>
              <a:rPr lang="cs-CZ" sz="2400" dirty="0" smtClean="0"/>
              <a:t>v </a:t>
            </a:r>
            <a:r>
              <a:rPr lang="cs-CZ" sz="2400" dirty="0"/>
              <a:t>bloku </a:t>
            </a:r>
            <a:r>
              <a:rPr lang="cs-CZ" sz="2400" dirty="0">
                <a:solidFill>
                  <a:srgbClr val="FF0000"/>
                </a:solidFill>
              </a:rPr>
              <a:t>nebyl vodovod, umyvárna ani záchod</a:t>
            </a:r>
            <a:r>
              <a:rPr lang="cs-CZ" sz="2400" dirty="0"/>
              <a:t>; byly umístěny v jiných barácích vzdálených i přes 200 </a:t>
            </a:r>
            <a:r>
              <a:rPr lang="cs-CZ" sz="2400" dirty="0" smtClean="0"/>
              <a:t>metrů</a:t>
            </a:r>
          </a:p>
          <a:p>
            <a:pPr marL="342900" indent="-342900">
              <a:buFont typeface="Arial" pitchFamily="34" charset="0"/>
              <a:buChar char="•"/>
            </a:pPr>
            <a:r>
              <a:rPr lang="cs-CZ" sz="2400" dirty="0" smtClean="0"/>
              <a:t>  bylo </a:t>
            </a:r>
            <a:r>
              <a:rPr lang="cs-CZ" sz="2400" dirty="0"/>
              <a:t>přísně zakázáno vycházet v noci z bloku, a proto byly vzadu, mezi spícími vězni, umístěny dvě kádě na výkaly, které často </a:t>
            </a:r>
            <a:r>
              <a:rPr lang="cs-CZ" sz="2400" dirty="0" smtClean="0"/>
              <a:t>přetékaly</a:t>
            </a:r>
          </a:p>
          <a:p>
            <a:pPr marL="342900" indent="-342900">
              <a:buFont typeface="Arial" pitchFamily="34" charset="0"/>
              <a:buChar char="•"/>
            </a:pPr>
            <a:r>
              <a:rPr lang="cs-CZ" sz="2400" dirty="0" smtClean="0"/>
              <a:t>umývárny byly </a:t>
            </a:r>
            <a:r>
              <a:rPr lang="cs-CZ" sz="2400" dirty="0"/>
              <a:t>skoro prázdné</a:t>
            </a:r>
            <a:r>
              <a:rPr lang="cs-CZ" sz="2400" dirty="0" smtClean="0"/>
              <a:t>, většina </a:t>
            </a:r>
            <a:r>
              <a:rPr lang="cs-CZ" sz="2400" dirty="0"/>
              <a:t>vězňů se </a:t>
            </a:r>
            <a:r>
              <a:rPr lang="cs-CZ" sz="2400" dirty="0" smtClean="0"/>
              <a:t>nemyla</a:t>
            </a:r>
          </a:p>
          <a:p>
            <a:pPr marL="342900" indent="-342900">
              <a:buFont typeface="Arial" pitchFamily="34" charset="0"/>
              <a:buChar char="•"/>
            </a:pPr>
            <a:r>
              <a:rPr lang="cs-CZ" sz="2400" dirty="0" smtClean="0">
                <a:solidFill>
                  <a:srgbClr val="FF0000"/>
                </a:solidFill>
              </a:rPr>
              <a:t>jeden </a:t>
            </a:r>
            <a:r>
              <a:rPr lang="cs-CZ" sz="2400" dirty="0">
                <a:solidFill>
                  <a:srgbClr val="FF0000"/>
                </a:solidFill>
              </a:rPr>
              <a:t>vodovodní kohoutek </a:t>
            </a:r>
            <a:r>
              <a:rPr lang="cs-CZ" sz="2400" dirty="0"/>
              <a:t>na záchodě </a:t>
            </a:r>
            <a:r>
              <a:rPr lang="cs-CZ" sz="2400" dirty="0">
                <a:solidFill>
                  <a:srgbClr val="FF0000"/>
                </a:solidFill>
              </a:rPr>
              <a:t>sloužil celému </a:t>
            </a:r>
            <a:r>
              <a:rPr lang="cs-CZ" sz="2400" dirty="0" smtClean="0">
                <a:solidFill>
                  <a:srgbClr val="FF0000"/>
                </a:solidFill>
              </a:rPr>
              <a:t>táboru</a:t>
            </a:r>
            <a:r>
              <a:rPr lang="cs-CZ" sz="2400" dirty="0" smtClean="0"/>
              <a:t>, čistotní </a:t>
            </a:r>
            <a:r>
              <a:rPr lang="cs-CZ" sz="2400" dirty="0"/>
              <a:t>se umývali v misce, z které </a:t>
            </a:r>
            <a:r>
              <a:rPr lang="cs-CZ" sz="2400" dirty="0" smtClean="0"/>
              <a:t>jedli</a:t>
            </a:r>
          </a:p>
          <a:p>
            <a:pPr marL="342900" indent="-342900">
              <a:buFont typeface="Arial" pitchFamily="34" charset="0"/>
              <a:buChar char="•"/>
            </a:pPr>
            <a:r>
              <a:rPr lang="cs-CZ" sz="2400" dirty="0" smtClean="0"/>
              <a:t>hlavní </a:t>
            </a:r>
            <a:r>
              <a:rPr lang="cs-CZ" sz="2400" dirty="0"/>
              <a:t>příčinou tělesného vyčerpání, chorob a umírání vězňů byla nejenom špinavá a nedostatečná strava, ale přímo </a:t>
            </a:r>
            <a:r>
              <a:rPr lang="cs-CZ" sz="2400" dirty="0" smtClean="0">
                <a:solidFill>
                  <a:srgbClr val="FF0000"/>
                </a:solidFill>
              </a:rPr>
              <a:t>hlad</a:t>
            </a:r>
            <a:r>
              <a:rPr lang="cs-CZ" sz="2400" dirty="0" smtClean="0"/>
              <a:t> (stravou byla řídká polévka z hnijícího tuřínu a 50 g chleba na den)</a:t>
            </a:r>
            <a:endParaRPr lang="cs-CZ" sz="2400" dirty="0"/>
          </a:p>
        </p:txBody>
      </p:sp>
      <p:sp>
        <p:nvSpPr>
          <p:cNvPr id="3" name="Nadpis 2"/>
          <p:cNvSpPr>
            <a:spLocks noGrp="1"/>
          </p:cNvSpPr>
          <p:nvPr>
            <p:ph type="title"/>
          </p:nvPr>
        </p:nvSpPr>
        <p:spPr/>
        <p:txBody>
          <a:bodyPr/>
          <a:lstStyle/>
          <a:p>
            <a:pPr algn="ctr"/>
            <a:r>
              <a:rPr lang="cs-CZ" dirty="0"/>
              <a:t>Život v koncentračním táboře</a:t>
            </a:r>
          </a:p>
        </p:txBody>
      </p:sp>
    </p:spTree>
    <p:extLst>
      <p:ext uri="{BB962C8B-B14F-4D97-AF65-F5344CB8AC3E}">
        <p14:creationId xmlns:p14="http://schemas.microsoft.com/office/powerpoint/2010/main" val="1963912462"/>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sz="quarter" idx="13"/>
          </p:nvPr>
        </p:nvSpPr>
        <p:spPr/>
        <p:txBody>
          <a:bodyPr>
            <a:normAutofit lnSpcReduction="10000"/>
          </a:bodyPr>
          <a:lstStyle/>
          <a:p>
            <a:pPr marL="342900" indent="-342900">
              <a:buFont typeface="Arial" pitchFamily="34" charset="0"/>
              <a:buChar char="•"/>
            </a:pPr>
            <a:r>
              <a:rPr lang="cs-CZ" sz="2400" dirty="0" smtClean="0"/>
              <a:t>s vězni bylo zacházeno jako </a:t>
            </a:r>
            <a:r>
              <a:rPr lang="cs-CZ" sz="2400" dirty="0" smtClean="0">
                <a:solidFill>
                  <a:srgbClr val="FF0000"/>
                </a:solidFill>
              </a:rPr>
              <a:t>s otroky </a:t>
            </a:r>
            <a:r>
              <a:rPr lang="cs-CZ" sz="2400" dirty="0" smtClean="0"/>
              <a:t>– většinu dne byli podrobeni velmi těžké a vyčerpávající </a:t>
            </a:r>
            <a:r>
              <a:rPr lang="cs-CZ" sz="2400" dirty="0" smtClean="0">
                <a:solidFill>
                  <a:srgbClr val="FF0000"/>
                </a:solidFill>
              </a:rPr>
              <a:t>práci</a:t>
            </a:r>
            <a:r>
              <a:rPr lang="cs-CZ" sz="2400" dirty="0" smtClean="0"/>
              <a:t> (kamenolom, výroba v továrnách apod.)</a:t>
            </a:r>
          </a:p>
          <a:p>
            <a:pPr marL="342900" indent="-342900">
              <a:buFont typeface="Arial" pitchFamily="34" charset="0"/>
              <a:buChar char="•"/>
            </a:pPr>
            <a:r>
              <a:rPr lang="cs-CZ" sz="2400" dirty="0" smtClean="0"/>
              <a:t>byly mnohokráte během dne </a:t>
            </a:r>
            <a:r>
              <a:rPr lang="cs-CZ" sz="2400" dirty="0" smtClean="0">
                <a:solidFill>
                  <a:srgbClr val="FF0000"/>
                </a:solidFill>
              </a:rPr>
              <a:t>podrobeni nástupům </a:t>
            </a:r>
            <a:r>
              <a:rPr lang="cs-CZ" sz="2400" dirty="0" smtClean="0"/>
              <a:t>a přepočítávání, které mnohdy trvalo i několik hodin</a:t>
            </a:r>
          </a:p>
          <a:p>
            <a:pPr marL="342900" indent="-342900">
              <a:buFont typeface="Arial" pitchFamily="34" charset="0"/>
              <a:buChar char="•"/>
            </a:pPr>
            <a:r>
              <a:rPr lang="cs-CZ" sz="2400" dirty="0" smtClean="0"/>
              <a:t>byli </a:t>
            </a:r>
            <a:r>
              <a:rPr lang="cs-CZ" sz="2400" dirty="0" smtClean="0">
                <a:solidFill>
                  <a:srgbClr val="FF0000"/>
                </a:solidFill>
              </a:rPr>
              <a:t>týráni, mučeni, ponižováni</a:t>
            </a:r>
            <a:r>
              <a:rPr lang="cs-CZ" sz="2400" dirty="0" smtClean="0"/>
              <a:t>, velmi často přihlíželi veřejným popravám svých druhů</a:t>
            </a:r>
          </a:p>
          <a:p>
            <a:pPr marL="342900" indent="-342900">
              <a:buFont typeface="Arial" pitchFamily="34" charset="0"/>
              <a:buChar char="•"/>
            </a:pPr>
            <a:r>
              <a:rPr lang="cs-CZ" sz="2400" dirty="0" smtClean="0"/>
              <a:t>konaly se na nich </a:t>
            </a:r>
            <a:r>
              <a:rPr lang="cs-CZ" sz="2400" dirty="0" smtClean="0">
                <a:solidFill>
                  <a:srgbClr val="FF0000"/>
                </a:solidFill>
              </a:rPr>
              <a:t>pseudovědecké lékařské pokusy </a:t>
            </a:r>
            <a:r>
              <a:rPr lang="cs-CZ" sz="2400" dirty="0" smtClean="0"/>
              <a:t>(</a:t>
            </a:r>
            <a:r>
              <a:rPr lang="cs-CZ" sz="2400" dirty="0" err="1" smtClean="0"/>
              <a:t>Mengele</a:t>
            </a:r>
            <a:r>
              <a:rPr lang="cs-CZ" sz="2400" dirty="0" smtClean="0"/>
              <a:t> na dvojčatech, jinde se např. testovaly různé způsoby usmrcení dospělých mužů)</a:t>
            </a:r>
          </a:p>
          <a:p>
            <a:pPr marL="342900" indent="-342900">
              <a:buFont typeface="Arial" pitchFamily="34" charset="0"/>
              <a:buChar char="•"/>
            </a:pPr>
            <a:r>
              <a:rPr lang="cs-CZ" sz="2400" dirty="0" smtClean="0"/>
              <a:t>pro nedostatečnou hygienu často řádily </a:t>
            </a:r>
            <a:r>
              <a:rPr lang="cs-CZ" sz="2400" dirty="0" smtClean="0">
                <a:solidFill>
                  <a:srgbClr val="FF0000"/>
                </a:solidFill>
              </a:rPr>
              <a:t>epidemie</a:t>
            </a:r>
            <a:r>
              <a:rPr lang="cs-CZ" sz="2400" dirty="0" smtClean="0"/>
              <a:t> – tyfus, úplavice</a:t>
            </a:r>
            <a:endParaRPr lang="cs-CZ" sz="2400" dirty="0"/>
          </a:p>
        </p:txBody>
      </p:sp>
      <p:sp>
        <p:nvSpPr>
          <p:cNvPr id="3" name="Nadpis 2"/>
          <p:cNvSpPr>
            <a:spLocks noGrp="1"/>
          </p:cNvSpPr>
          <p:nvPr>
            <p:ph type="title"/>
          </p:nvPr>
        </p:nvSpPr>
        <p:spPr/>
        <p:txBody>
          <a:bodyPr/>
          <a:lstStyle/>
          <a:p>
            <a:pPr algn="ctr"/>
            <a:r>
              <a:rPr lang="cs-CZ" dirty="0"/>
              <a:t>Život v koncentračním táboře</a:t>
            </a:r>
          </a:p>
        </p:txBody>
      </p:sp>
    </p:spTree>
    <p:extLst>
      <p:ext uri="{BB962C8B-B14F-4D97-AF65-F5344CB8AC3E}">
        <p14:creationId xmlns:p14="http://schemas.microsoft.com/office/powerpoint/2010/main" val="3360904063"/>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87624" y="228600"/>
            <a:ext cx="6845762" cy="1066800"/>
          </a:xfrm>
        </p:spPr>
        <p:txBody>
          <a:bodyPr>
            <a:normAutofit fontScale="90000"/>
          </a:bodyPr>
          <a:lstStyle/>
          <a:p>
            <a:pPr algn="ctr"/>
            <a:r>
              <a:rPr lang="cs-CZ" dirty="0" smtClean="0"/>
              <a:t>Označení vězňů</a:t>
            </a:r>
            <a:br>
              <a:rPr lang="cs-CZ" dirty="0" smtClean="0"/>
            </a:br>
            <a:r>
              <a:rPr lang="cs-CZ" sz="3200" dirty="0" smtClean="0"/>
              <a:t>Víš, komu patří jaký trojúhelník?</a:t>
            </a:r>
            <a:endParaRPr lang="cs-CZ" sz="3200" dirty="0"/>
          </a:p>
        </p:txBody>
      </p:sp>
      <p:pic>
        <p:nvPicPr>
          <p:cNvPr id="3"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3568" y="32329"/>
            <a:ext cx="1222643" cy="12226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ovnoramenný trojúhelník 3"/>
          <p:cNvSpPr>
            <a:spLocks/>
          </p:cNvSpPr>
          <p:nvPr/>
        </p:nvSpPr>
        <p:spPr>
          <a:xfrm rot="10800000">
            <a:off x="2580378" y="3284984"/>
            <a:ext cx="1348344" cy="1349837"/>
          </a:xfrm>
          <a:prstGeom prst="triangle">
            <a:avLst/>
          </a:prstGeom>
          <a:solidFill>
            <a:srgbClr val="FF33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Rovnoramenný trojúhelník 4"/>
          <p:cNvSpPr>
            <a:spLocks/>
          </p:cNvSpPr>
          <p:nvPr/>
        </p:nvSpPr>
        <p:spPr>
          <a:xfrm rot="10800000">
            <a:off x="1015061" y="4797152"/>
            <a:ext cx="1348344" cy="1349837"/>
          </a:xfrm>
          <a:prstGeom prst="triangl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Rovnoramenný trojúhelník 5"/>
          <p:cNvSpPr>
            <a:spLocks/>
          </p:cNvSpPr>
          <p:nvPr/>
        </p:nvSpPr>
        <p:spPr>
          <a:xfrm rot="10800000">
            <a:off x="6012160" y="3284984"/>
            <a:ext cx="1348344" cy="1349837"/>
          </a:xfrm>
          <a:prstGeom prst="triangle">
            <a:avLst/>
          </a:prstGeom>
          <a:solidFill>
            <a:srgbClr val="0033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Rovnoramenný trojúhelník 6"/>
          <p:cNvSpPr>
            <a:spLocks/>
          </p:cNvSpPr>
          <p:nvPr/>
        </p:nvSpPr>
        <p:spPr>
          <a:xfrm rot="10800000">
            <a:off x="1015061" y="1456239"/>
            <a:ext cx="1348344" cy="1349837"/>
          </a:xfrm>
          <a:prstGeom prst="triangle">
            <a:avLst/>
          </a:prstGeom>
          <a:solidFill>
            <a:srgbClr val="660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Rovnoramenný trojúhelník 7"/>
          <p:cNvSpPr>
            <a:spLocks/>
          </p:cNvSpPr>
          <p:nvPr/>
        </p:nvSpPr>
        <p:spPr>
          <a:xfrm rot="10800000">
            <a:off x="4139952" y="1422493"/>
            <a:ext cx="1348344" cy="1349837"/>
          </a:xfrm>
          <a:prstGeom prst="triangl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Rovnoramenný trojúhelník 8"/>
          <p:cNvSpPr>
            <a:spLocks/>
          </p:cNvSpPr>
          <p:nvPr/>
        </p:nvSpPr>
        <p:spPr>
          <a:xfrm rot="10800000">
            <a:off x="7164288" y="1456238"/>
            <a:ext cx="1348344" cy="1349837"/>
          </a:xfrm>
          <a:prstGeom prst="triangl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Rovnoramenný trojúhelník 9"/>
          <p:cNvSpPr>
            <a:spLocks/>
          </p:cNvSpPr>
          <p:nvPr/>
        </p:nvSpPr>
        <p:spPr>
          <a:xfrm rot="10800000">
            <a:off x="4329213" y="4922854"/>
            <a:ext cx="1348344" cy="1349837"/>
          </a:xfrm>
          <a:prstGeom prst="triangl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1" name="Rovnoramenný trojúhelník 10"/>
          <p:cNvSpPr>
            <a:spLocks/>
          </p:cNvSpPr>
          <p:nvPr/>
        </p:nvSpPr>
        <p:spPr>
          <a:xfrm rot="10800000">
            <a:off x="7164288" y="4922855"/>
            <a:ext cx="1348344" cy="1349837"/>
          </a:xfrm>
          <a:prstGeom prst="triangle">
            <a:avLst/>
          </a:prstGeom>
          <a:solidFill>
            <a:srgbClr val="6633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TextovéPole 11"/>
          <p:cNvSpPr txBox="1"/>
          <p:nvPr/>
        </p:nvSpPr>
        <p:spPr>
          <a:xfrm>
            <a:off x="1294889" y="3069462"/>
            <a:ext cx="755335" cy="461665"/>
          </a:xfrm>
          <a:prstGeom prst="rect">
            <a:avLst/>
          </a:prstGeom>
          <a:noFill/>
        </p:spPr>
        <p:txBody>
          <a:bodyPr wrap="none" rtlCol="0">
            <a:spAutoFit/>
          </a:bodyPr>
          <a:lstStyle/>
          <a:p>
            <a:r>
              <a:rPr lang="cs-CZ" sz="2400" dirty="0" smtClean="0"/>
              <a:t>Židé</a:t>
            </a:r>
            <a:endParaRPr lang="cs-CZ" sz="2400" dirty="0"/>
          </a:p>
        </p:txBody>
      </p:sp>
      <p:sp>
        <p:nvSpPr>
          <p:cNvPr id="13" name="TextovéPole 12"/>
          <p:cNvSpPr txBox="1"/>
          <p:nvPr/>
        </p:nvSpPr>
        <p:spPr>
          <a:xfrm>
            <a:off x="4329212" y="2806076"/>
            <a:ext cx="1558440" cy="830997"/>
          </a:xfrm>
          <a:prstGeom prst="rect">
            <a:avLst/>
          </a:prstGeom>
          <a:noFill/>
        </p:spPr>
        <p:txBody>
          <a:bodyPr wrap="none" rtlCol="0">
            <a:spAutoFit/>
          </a:bodyPr>
          <a:lstStyle/>
          <a:p>
            <a:r>
              <a:rPr lang="cs-CZ" sz="2400" dirty="0" smtClean="0"/>
              <a:t>Asociálové</a:t>
            </a:r>
          </a:p>
          <a:p>
            <a:r>
              <a:rPr lang="cs-CZ" sz="2400" dirty="0" smtClean="0"/>
              <a:t>Romové</a:t>
            </a:r>
            <a:endParaRPr lang="cs-CZ" sz="2400" dirty="0"/>
          </a:p>
        </p:txBody>
      </p:sp>
      <p:sp>
        <p:nvSpPr>
          <p:cNvPr id="14" name="TextovéPole 13"/>
          <p:cNvSpPr txBox="1"/>
          <p:nvPr/>
        </p:nvSpPr>
        <p:spPr>
          <a:xfrm>
            <a:off x="7283301" y="6312198"/>
            <a:ext cx="1175322" cy="461665"/>
          </a:xfrm>
          <a:prstGeom prst="rect">
            <a:avLst/>
          </a:prstGeom>
          <a:noFill/>
        </p:spPr>
        <p:txBody>
          <a:bodyPr wrap="none" rtlCol="0">
            <a:spAutoFit/>
          </a:bodyPr>
          <a:lstStyle/>
          <a:p>
            <a:r>
              <a:rPr lang="cs-CZ" sz="2400" dirty="0" smtClean="0"/>
              <a:t>Zločinci</a:t>
            </a:r>
            <a:endParaRPr lang="cs-CZ" sz="2400" dirty="0"/>
          </a:p>
        </p:txBody>
      </p:sp>
      <p:sp>
        <p:nvSpPr>
          <p:cNvPr id="15" name="TextovéPole 14"/>
          <p:cNvSpPr txBox="1"/>
          <p:nvPr/>
        </p:nvSpPr>
        <p:spPr>
          <a:xfrm>
            <a:off x="631581" y="6233475"/>
            <a:ext cx="2231701" cy="461665"/>
          </a:xfrm>
          <a:prstGeom prst="rect">
            <a:avLst/>
          </a:prstGeom>
          <a:noFill/>
        </p:spPr>
        <p:txBody>
          <a:bodyPr wrap="none" rtlCol="0">
            <a:spAutoFit/>
          </a:bodyPr>
          <a:lstStyle/>
          <a:p>
            <a:r>
              <a:rPr lang="cs-CZ" sz="2400" dirty="0" smtClean="0"/>
              <a:t>Homosexuálové</a:t>
            </a:r>
            <a:endParaRPr lang="cs-CZ" sz="2400" dirty="0"/>
          </a:p>
        </p:txBody>
      </p:sp>
      <p:sp>
        <p:nvSpPr>
          <p:cNvPr id="16" name="TextovéPole 15"/>
          <p:cNvSpPr txBox="1"/>
          <p:nvPr/>
        </p:nvSpPr>
        <p:spPr>
          <a:xfrm>
            <a:off x="2779753" y="4797150"/>
            <a:ext cx="1148969" cy="461665"/>
          </a:xfrm>
          <a:prstGeom prst="rect">
            <a:avLst/>
          </a:prstGeom>
          <a:noFill/>
        </p:spPr>
        <p:txBody>
          <a:bodyPr wrap="none" rtlCol="0">
            <a:spAutoFit/>
          </a:bodyPr>
          <a:lstStyle/>
          <a:p>
            <a:r>
              <a:rPr lang="cs-CZ" sz="2400" dirty="0" smtClean="0"/>
              <a:t>Političtí</a:t>
            </a:r>
            <a:endParaRPr lang="cs-CZ" sz="2400" dirty="0"/>
          </a:p>
        </p:txBody>
      </p:sp>
      <p:sp>
        <p:nvSpPr>
          <p:cNvPr id="17" name="TextovéPole 16"/>
          <p:cNvSpPr txBox="1"/>
          <p:nvPr/>
        </p:nvSpPr>
        <p:spPr>
          <a:xfrm>
            <a:off x="6023741" y="4659418"/>
            <a:ext cx="1419363" cy="830997"/>
          </a:xfrm>
          <a:prstGeom prst="rect">
            <a:avLst/>
          </a:prstGeom>
          <a:noFill/>
        </p:spPr>
        <p:txBody>
          <a:bodyPr wrap="none" rtlCol="0">
            <a:spAutoFit/>
          </a:bodyPr>
          <a:lstStyle/>
          <a:p>
            <a:r>
              <a:rPr lang="cs-CZ" sz="2400" dirty="0" smtClean="0"/>
              <a:t>Svědkové</a:t>
            </a:r>
          </a:p>
          <a:p>
            <a:r>
              <a:rPr lang="cs-CZ" sz="2400" dirty="0" smtClean="0"/>
              <a:t>Jehovovi</a:t>
            </a:r>
            <a:endParaRPr lang="cs-CZ" sz="2400" dirty="0"/>
          </a:p>
        </p:txBody>
      </p:sp>
      <p:sp>
        <p:nvSpPr>
          <p:cNvPr id="18" name="TextovéPole 17"/>
          <p:cNvSpPr txBox="1"/>
          <p:nvPr/>
        </p:nvSpPr>
        <p:spPr>
          <a:xfrm>
            <a:off x="4488518" y="6292288"/>
            <a:ext cx="1239827" cy="461665"/>
          </a:xfrm>
          <a:prstGeom prst="rect">
            <a:avLst/>
          </a:prstGeom>
          <a:noFill/>
        </p:spPr>
        <p:txBody>
          <a:bodyPr wrap="none" rtlCol="0">
            <a:spAutoFit/>
          </a:bodyPr>
          <a:lstStyle/>
          <a:p>
            <a:r>
              <a:rPr lang="cs-CZ" sz="2400" dirty="0" smtClean="0"/>
              <a:t>Romové</a:t>
            </a:r>
            <a:endParaRPr lang="cs-CZ" sz="2400" dirty="0"/>
          </a:p>
        </p:txBody>
      </p:sp>
      <p:sp>
        <p:nvSpPr>
          <p:cNvPr id="19" name="TextovéPole 18"/>
          <p:cNvSpPr txBox="1"/>
          <p:nvPr/>
        </p:nvSpPr>
        <p:spPr>
          <a:xfrm>
            <a:off x="7838460" y="6523120"/>
            <a:ext cx="184731" cy="461665"/>
          </a:xfrm>
          <a:prstGeom prst="rect">
            <a:avLst/>
          </a:prstGeom>
          <a:noFill/>
        </p:spPr>
        <p:txBody>
          <a:bodyPr wrap="none" rtlCol="0">
            <a:spAutoFit/>
          </a:bodyPr>
          <a:lstStyle/>
          <a:p>
            <a:endParaRPr lang="cs-CZ" sz="2400" dirty="0"/>
          </a:p>
        </p:txBody>
      </p:sp>
      <p:sp>
        <p:nvSpPr>
          <p:cNvPr id="20" name="TextovéPole 19"/>
          <p:cNvSpPr txBox="1"/>
          <p:nvPr/>
        </p:nvSpPr>
        <p:spPr>
          <a:xfrm>
            <a:off x="7443104" y="2807533"/>
            <a:ext cx="1633781" cy="830997"/>
          </a:xfrm>
          <a:prstGeom prst="rect">
            <a:avLst/>
          </a:prstGeom>
          <a:noFill/>
        </p:spPr>
        <p:txBody>
          <a:bodyPr wrap="none" rtlCol="0">
            <a:spAutoFit/>
          </a:bodyPr>
          <a:lstStyle/>
          <a:p>
            <a:r>
              <a:rPr lang="cs-CZ" sz="2400" dirty="0" smtClean="0"/>
              <a:t>Bez státní</a:t>
            </a:r>
          </a:p>
          <a:p>
            <a:r>
              <a:rPr lang="cs-CZ" sz="2400" dirty="0" smtClean="0"/>
              <a:t>příslušnosti</a:t>
            </a:r>
            <a:endParaRPr lang="cs-CZ" sz="2400" dirty="0"/>
          </a:p>
        </p:txBody>
      </p:sp>
    </p:spTree>
    <p:extLst>
      <p:ext uri="{BB962C8B-B14F-4D97-AF65-F5344CB8AC3E}">
        <p14:creationId xmlns:p14="http://schemas.microsoft.com/office/powerpoint/2010/main" val="1114374154"/>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fade">
                                      <p:cBhvr>
                                        <p:cTn id="28" dur="1000"/>
                                        <p:tgtEl>
                                          <p:spTgt spid="12"/>
                                        </p:tgtEl>
                                      </p:cBhvr>
                                    </p:animEffect>
                                    <p:anim calcmode="lin" valueType="num">
                                      <p:cBhvr>
                                        <p:cTn id="29" dur="1000" fill="hold"/>
                                        <p:tgtEl>
                                          <p:spTgt spid="12"/>
                                        </p:tgtEl>
                                        <p:attrNameLst>
                                          <p:attrName>ppt_x</p:attrName>
                                        </p:attrNameLst>
                                      </p:cBhvr>
                                      <p:tavLst>
                                        <p:tav tm="0">
                                          <p:val>
                                            <p:strVal val="#ppt_x"/>
                                          </p:val>
                                        </p:tav>
                                        <p:tav tm="100000">
                                          <p:val>
                                            <p:strVal val="#ppt_x"/>
                                          </p:val>
                                        </p:tav>
                                      </p:tavLst>
                                    </p:anim>
                                    <p:anim calcmode="lin" valueType="num">
                                      <p:cBhvr>
                                        <p:cTn id="30"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1000"/>
                                        <p:tgtEl>
                                          <p:spTgt spid="8"/>
                                        </p:tgtEl>
                                      </p:cBhvr>
                                    </p:animEffect>
                                    <p:anim calcmode="lin" valueType="num">
                                      <p:cBhvr>
                                        <p:cTn id="36" dur="1000" fill="hold"/>
                                        <p:tgtEl>
                                          <p:spTgt spid="8"/>
                                        </p:tgtEl>
                                        <p:attrNameLst>
                                          <p:attrName>ppt_x</p:attrName>
                                        </p:attrNameLst>
                                      </p:cBhvr>
                                      <p:tavLst>
                                        <p:tav tm="0">
                                          <p:val>
                                            <p:strVal val="#ppt_x"/>
                                          </p:val>
                                        </p:tav>
                                        <p:tav tm="100000">
                                          <p:val>
                                            <p:strVal val="#ppt_x"/>
                                          </p:val>
                                        </p:tav>
                                      </p:tavLst>
                                    </p:anim>
                                    <p:anim calcmode="lin" valueType="num">
                                      <p:cBhvr>
                                        <p:cTn id="3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fade">
                                      <p:cBhvr>
                                        <p:cTn id="42" dur="1000"/>
                                        <p:tgtEl>
                                          <p:spTgt spid="13"/>
                                        </p:tgtEl>
                                      </p:cBhvr>
                                    </p:animEffect>
                                    <p:anim calcmode="lin" valueType="num">
                                      <p:cBhvr>
                                        <p:cTn id="43" dur="1000" fill="hold"/>
                                        <p:tgtEl>
                                          <p:spTgt spid="13"/>
                                        </p:tgtEl>
                                        <p:attrNameLst>
                                          <p:attrName>ppt_x</p:attrName>
                                        </p:attrNameLst>
                                      </p:cBhvr>
                                      <p:tavLst>
                                        <p:tav tm="0">
                                          <p:val>
                                            <p:strVal val="#ppt_x"/>
                                          </p:val>
                                        </p:tav>
                                        <p:tav tm="100000">
                                          <p:val>
                                            <p:strVal val="#ppt_x"/>
                                          </p:val>
                                        </p:tav>
                                      </p:tavLst>
                                    </p:anim>
                                    <p:anim calcmode="lin" valueType="num">
                                      <p:cBhvr>
                                        <p:cTn id="44"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9"/>
                                        </p:tgtEl>
                                        <p:attrNameLst>
                                          <p:attrName>style.visibility</p:attrName>
                                        </p:attrNameLst>
                                      </p:cBhvr>
                                      <p:to>
                                        <p:strVal val="visible"/>
                                      </p:to>
                                    </p:set>
                                    <p:animEffect transition="in" filter="fade">
                                      <p:cBhvr>
                                        <p:cTn id="49" dur="1000"/>
                                        <p:tgtEl>
                                          <p:spTgt spid="9"/>
                                        </p:tgtEl>
                                      </p:cBhvr>
                                    </p:animEffect>
                                    <p:anim calcmode="lin" valueType="num">
                                      <p:cBhvr>
                                        <p:cTn id="50" dur="1000" fill="hold"/>
                                        <p:tgtEl>
                                          <p:spTgt spid="9"/>
                                        </p:tgtEl>
                                        <p:attrNameLst>
                                          <p:attrName>ppt_x</p:attrName>
                                        </p:attrNameLst>
                                      </p:cBhvr>
                                      <p:tavLst>
                                        <p:tav tm="0">
                                          <p:val>
                                            <p:strVal val="#ppt_x"/>
                                          </p:val>
                                        </p:tav>
                                        <p:tav tm="100000">
                                          <p:val>
                                            <p:strVal val="#ppt_x"/>
                                          </p:val>
                                        </p:tav>
                                      </p:tavLst>
                                    </p:anim>
                                    <p:anim calcmode="lin" valueType="num">
                                      <p:cBhvr>
                                        <p:cTn id="5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20"/>
                                        </p:tgtEl>
                                        <p:attrNameLst>
                                          <p:attrName>style.visibility</p:attrName>
                                        </p:attrNameLst>
                                      </p:cBhvr>
                                      <p:to>
                                        <p:strVal val="visible"/>
                                      </p:to>
                                    </p:set>
                                    <p:animEffect transition="in" filter="fade">
                                      <p:cBhvr>
                                        <p:cTn id="56" dur="1000"/>
                                        <p:tgtEl>
                                          <p:spTgt spid="20"/>
                                        </p:tgtEl>
                                      </p:cBhvr>
                                    </p:animEffect>
                                    <p:anim calcmode="lin" valueType="num">
                                      <p:cBhvr>
                                        <p:cTn id="57" dur="1000" fill="hold"/>
                                        <p:tgtEl>
                                          <p:spTgt spid="20"/>
                                        </p:tgtEl>
                                        <p:attrNameLst>
                                          <p:attrName>ppt_x</p:attrName>
                                        </p:attrNameLst>
                                      </p:cBhvr>
                                      <p:tavLst>
                                        <p:tav tm="0">
                                          <p:val>
                                            <p:strVal val="#ppt_x"/>
                                          </p:val>
                                        </p:tav>
                                        <p:tav tm="100000">
                                          <p:val>
                                            <p:strVal val="#ppt_x"/>
                                          </p:val>
                                        </p:tav>
                                      </p:tavLst>
                                    </p:anim>
                                    <p:anim calcmode="lin" valueType="num">
                                      <p:cBhvr>
                                        <p:cTn id="58"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6"/>
                                        </p:tgtEl>
                                        <p:attrNameLst>
                                          <p:attrName>style.visibility</p:attrName>
                                        </p:attrNameLst>
                                      </p:cBhvr>
                                      <p:to>
                                        <p:strVal val="visible"/>
                                      </p:to>
                                    </p:set>
                                    <p:animEffect transition="in" filter="fade">
                                      <p:cBhvr>
                                        <p:cTn id="63" dur="1000"/>
                                        <p:tgtEl>
                                          <p:spTgt spid="6"/>
                                        </p:tgtEl>
                                      </p:cBhvr>
                                    </p:animEffect>
                                    <p:anim calcmode="lin" valueType="num">
                                      <p:cBhvr>
                                        <p:cTn id="64" dur="1000" fill="hold"/>
                                        <p:tgtEl>
                                          <p:spTgt spid="6"/>
                                        </p:tgtEl>
                                        <p:attrNameLst>
                                          <p:attrName>ppt_x</p:attrName>
                                        </p:attrNameLst>
                                      </p:cBhvr>
                                      <p:tavLst>
                                        <p:tav tm="0">
                                          <p:val>
                                            <p:strVal val="#ppt_x"/>
                                          </p:val>
                                        </p:tav>
                                        <p:tav tm="100000">
                                          <p:val>
                                            <p:strVal val="#ppt_x"/>
                                          </p:val>
                                        </p:tav>
                                      </p:tavLst>
                                    </p:anim>
                                    <p:anim calcmode="lin" valueType="num">
                                      <p:cBhvr>
                                        <p:cTn id="6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17"/>
                                        </p:tgtEl>
                                        <p:attrNameLst>
                                          <p:attrName>style.visibility</p:attrName>
                                        </p:attrNameLst>
                                      </p:cBhvr>
                                      <p:to>
                                        <p:strVal val="visible"/>
                                      </p:to>
                                    </p:set>
                                    <p:animEffect transition="in" filter="fade">
                                      <p:cBhvr>
                                        <p:cTn id="70" dur="1000"/>
                                        <p:tgtEl>
                                          <p:spTgt spid="17"/>
                                        </p:tgtEl>
                                      </p:cBhvr>
                                    </p:animEffect>
                                    <p:anim calcmode="lin" valueType="num">
                                      <p:cBhvr>
                                        <p:cTn id="71" dur="1000" fill="hold"/>
                                        <p:tgtEl>
                                          <p:spTgt spid="17"/>
                                        </p:tgtEl>
                                        <p:attrNameLst>
                                          <p:attrName>ppt_x</p:attrName>
                                        </p:attrNameLst>
                                      </p:cBhvr>
                                      <p:tavLst>
                                        <p:tav tm="0">
                                          <p:val>
                                            <p:strVal val="#ppt_x"/>
                                          </p:val>
                                        </p:tav>
                                        <p:tav tm="100000">
                                          <p:val>
                                            <p:strVal val="#ppt_x"/>
                                          </p:val>
                                        </p:tav>
                                      </p:tavLst>
                                    </p:anim>
                                    <p:anim calcmode="lin" valueType="num">
                                      <p:cBhvr>
                                        <p:cTn id="7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gtEl>
                                        <p:attrNameLst>
                                          <p:attrName>style.visibility</p:attrName>
                                        </p:attrNameLst>
                                      </p:cBhvr>
                                      <p:to>
                                        <p:strVal val="visible"/>
                                      </p:to>
                                    </p:set>
                                    <p:animEffect transition="in" filter="fade">
                                      <p:cBhvr>
                                        <p:cTn id="77" dur="1000"/>
                                        <p:tgtEl>
                                          <p:spTgt spid="4"/>
                                        </p:tgtEl>
                                      </p:cBhvr>
                                    </p:animEffect>
                                    <p:anim calcmode="lin" valueType="num">
                                      <p:cBhvr>
                                        <p:cTn id="78" dur="1000" fill="hold"/>
                                        <p:tgtEl>
                                          <p:spTgt spid="4"/>
                                        </p:tgtEl>
                                        <p:attrNameLst>
                                          <p:attrName>ppt_x</p:attrName>
                                        </p:attrNameLst>
                                      </p:cBhvr>
                                      <p:tavLst>
                                        <p:tav tm="0">
                                          <p:val>
                                            <p:strVal val="#ppt_x"/>
                                          </p:val>
                                        </p:tav>
                                        <p:tav tm="100000">
                                          <p:val>
                                            <p:strVal val="#ppt_x"/>
                                          </p:val>
                                        </p:tav>
                                      </p:tavLst>
                                    </p:anim>
                                    <p:anim calcmode="lin" valueType="num">
                                      <p:cBhvr>
                                        <p:cTn id="7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16"/>
                                        </p:tgtEl>
                                        <p:attrNameLst>
                                          <p:attrName>style.visibility</p:attrName>
                                        </p:attrNameLst>
                                      </p:cBhvr>
                                      <p:to>
                                        <p:strVal val="visible"/>
                                      </p:to>
                                    </p:set>
                                    <p:animEffect transition="in" filter="fade">
                                      <p:cBhvr>
                                        <p:cTn id="84" dur="1000"/>
                                        <p:tgtEl>
                                          <p:spTgt spid="16"/>
                                        </p:tgtEl>
                                      </p:cBhvr>
                                    </p:animEffect>
                                    <p:anim calcmode="lin" valueType="num">
                                      <p:cBhvr>
                                        <p:cTn id="85" dur="1000" fill="hold"/>
                                        <p:tgtEl>
                                          <p:spTgt spid="16"/>
                                        </p:tgtEl>
                                        <p:attrNameLst>
                                          <p:attrName>ppt_x</p:attrName>
                                        </p:attrNameLst>
                                      </p:cBhvr>
                                      <p:tavLst>
                                        <p:tav tm="0">
                                          <p:val>
                                            <p:strVal val="#ppt_x"/>
                                          </p:val>
                                        </p:tav>
                                        <p:tav tm="100000">
                                          <p:val>
                                            <p:strVal val="#ppt_x"/>
                                          </p:val>
                                        </p:tav>
                                      </p:tavLst>
                                    </p:anim>
                                    <p:anim calcmode="lin" valueType="num">
                                      <p:cBhvr>
                                        <p:cTn id="86"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5"/>
                                        </p:tgtEl>
                                        <p:attrNameLst>
                                          <p:attrName>style.visibility</p:attrName>
                                        </p:attrNameLst>
                                      </p:cBhvr>
                                      <p:to>
                                        <p:strVal val="visible"/>
                                      </p:to>
                                    </p:set>
                                    <p:animEffect transition="in" filter="fade">
                                      <p:cBhvr>
                                        <p:cTn id="91" dur="1000"/>
                                        <p:tgtEl>
                                          <p:spTgt spid="5"/>
                                        </p:tgtEl>
                                      </p:cBhvr>
                                    </p:animEffect>
                                    <p:anim calcmode="lin" valueType="num">
                                      <p:cBhvr>
                                        <p:cTn id="92" dur="1000" fill="hold"/>
                                        <p:tgtEl>
                                          <p:spTgt spid="5"/>
                                        </p:tgtEl>
                                        <p:attrNameLst>
                                          <p:attrName>ppt_x</p:attrName>
                                        </p:attrNameLst>
                                      </p:cBhvr>
                                      <p:tavLst>
                                        <p:tav tm="0">
                                          <p:val>
                                            <p:strVal val="#ppt_x"/>
                                          </p:val>
                                        </p:tav>
                                        <p:tav tm="100000">
                                          <p:val>
                                            <p:strVal val="#ppt_x"/>
                                          </p:val>
                                        </p:tav>
                                      </p:tavLst>
                                    </p:anim>
                                    <p:anim calcmode="lin" valueType="num">
                                      <p:cBhvr>
                                        <p:cTn id="9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15"/>
                                        </p:tgtEl>
                                        <p:attrNameLst>
                                          <p:attrName>style.visibility</p:attrName>
                                        </p:attrNameLst>
                                      </p:cBhvr>
                                      <p:to>
                                        <p:strVal val="visible"/>
                                      </p:to>
                                    </p:set>
                                    <p:animEffect transition="in" filter="fade">
                                      <p:cBhvr>
                                        <p:cTn id="98" dur="1000"/>
                                        <p:tgtEl>
                                          <p:spTgt spid="15"/>
                                        </p:tgtEl>
                                      </p:cBhvr>
                                    </p:animEffect>
                                    <p:anim calcmode="lin" valueType="num">
                                      <p:cBhvr>
                                        <p:cTn id="99" dur="1000" fill="hold"/>
                                        <p:tgtEl>
                                          <p:spTgt spid="15"/>
                                        </p:tgtEl>
                                        <p:attrNameLst>
                                          <p:attrName>ppt_x</p:attrName>
                                        </p:attrNameLst>
                                      </p:cBhvr>
                                      <p:tavLst>
                                        <p:tav tm="0">
                                          <p:val>
                                            <p:strVal val="#ppt_x"/>
                                          </p:val>
                                        </p:tav>
                                        <p:tav tm="100000">
                                          <p:val>
                                            <p:strVal val="#ppt_x"/>
                                          </p:val>
                                        </p:tav>
                                      </p:tavLst>
                                    </p:anim>
                                    <p:anim calcmode="lin" valueType="num">
                                      <p:cBhvr>
                                        <p:cTn id="100"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grpId="0" nodeType="clickEffect">
                                  <p:stCondLst>
                                    <p:cond delay="0"/>
                                  </p:stCondLst>
                                  <p:childTnLst>
                                    <p:set>
                                      <p:cBhvr>
                                        <p:cTn id="104" dur="1" fill="hold">
                                          <p:stCondLst>
                                            <p:cond delay="0"/>
                                          </p:stCondLst>
                                        </p:cTn>
                                        <p:tgtEl>
                                          <p:spTgt spid="10"/>
                                        </p:tgtEl>
                                        <p:attrNameLst>
                                          <p:attrName>style.visibility</p:attrName>
                                        </p:attrNameLst>
                                      </p:cBhvr>
                                      <p:to>
                                        <p:strVal val="visible"/>
                                      </p:to>
                                    </p:set>
                                    <p:animEffect transition="in" filter="fade">
                                      <p:cBhvr>
                                        <p:cTn id="105" dur="1000"/>
                                        <p:tgtEl>
                                          <p:spTgt spid="10"/>
                                        </p:tgtEl>
                                      </p:cBhvr>
                                    </p:animEffect>
                                    <p:anim calcmode="lin" valueType="num">
                                      <p:cBhvr>
                                        <p:cTn id="106" dur="1000" fill="hold"/>
                                        <p:tgtEl>
                                          <p:spTgt spid="10"/>
                                        </p:tgtEl>
                                        <p:attrNameLst>
                                          <p:attrName>ppt_x</p:attrName>
                                        </p:attrNameLst>
                                      </p:cBhvr>
                                      <p:tavLst>
                                        <p:tav tm="0">
                                          <p:val>
                                            <p:strVal val="#ppt_x"/>
                                          </p:val>
                                        </p:tav>
                                        <p:tav tm="100000">
                                          <p:val>
                                            <p:strVal val="#ppt_x"/>
                                          </p:val>
                                        </p:tav>
                                      </p:tavLst>
                                    </p:anim>
                                    <p:anim calcmode="lin" valueType="num">
                                      <p:cBhvr>
                                        <p:cTn id="107"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18"/>
                                        </p:tgtEl>
                                        <p:attrNameLst>
                                          <p:attrName>style.visibility</p:attrName>
                                        </p:attrNameLst>
                                      </p:cBhvr>
                                      <p:to>
                                        <p:strVal val="visible"/>
                                      </p:to>
                                    </p:set>
                                    <p:animEffect transition="in" filter="fade">
                                      <p:cBhvr>
                                        <p:cTn id="112" dur="1000"/>
                                        <p:tgtEl>
                                          <p:spTgt spid="18"/>
                                        </p:tgtEl>
                                      </p:cBhvr>
                                    </p:animEffect>
                                    <p:anim calcmode="lin" valueType="num">
                                      <p:cBhvr>
                                        <p:cTn id="113" dur="1000" fill="hold"/>
                                        <p:tgtEl>
                                          <p:spTgt spid="18"/>
                                        </p:tgtEl>
                                        <p:attrNameLst>
                                          <p:attrName>ppt_x</p:attrName>
                                        </p:attrNameLst>
                                      </p:cBhvr>
                                      <p:tavLst>
                                        <p:tav tm="0">
                                          <p:val>
                                            <p:strVal val="#ppt_x"/>
                                          </p:val>
                                        </p:tav>
                                        <p:tav tm="100000">
                                          <p:val>
                                            <p:strVal val="#ppt_x"/>
                                          </p:val>
                                        </p:tav>
                                      </p:tavLst>
                                    </p:anim>
                                    <p:anim calcmode="lin" valueType="num">
                                      <p:cBhvr>
                                        <p:cTn id="114"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42" presetClass="entr" presetSubtype="0" fill="hold" grpId="0" nodeType="clickEffect">
                                  <p:stCondLst>
                                    <p:cond delay="0"/>
                                  </p:stCondLst>
                                  <p:childTnLst>
                                    <p:set>
                                      <p:cBhvr>
                                        <p:cTn id="118" dur="1" fill="hold">
                                          <p:stCondLst>
                                            <p:cond delay="0"/>
                                          </p:stCondLst>
                                        </p:cTn>
                                        <p:tgtEl>
                                          <p:spTgt spid="11"/>
                                        </p:tgtEl>
                                        <p:attrNameLst>
                                          <p:attrName>style.visibility</p:attrName>
                                        </p:attrNameLst>
                                      </p:cBhvr>
                                      <p:to>
                                        <p:strVal val="visible"/>
                                      </p:to>
                                    </p:set>
                                    <p:animEffect transition="in" filter="fade">
                                      <p:cBhvr>
                                        <p:cTn id="119" dur="1000"/>
                                        <p:tgtEl>
                                          <p:spTgt spid="11"/>
                                        </p:tgtEl>
                                      </p:cBhvr>
                                    </p:animEffect>
                                    <p:anim calcmode="lin" valueType="num">
                                      <p:cBhvr>
                                        <p:cTn id="120" dur="1000" fill="hold"/>
                                        <p:tgtEl>
                                          <p:spTgt spid="11"/>
                                        </p:tgtEl>
                                        <p:attrNameLst>
                                          <p:attrName>ppt_x</p:attrName>
                                        </p:attrNameLst>
                                      </p:cBhvr>
                                      <p:tavLst>
                                        <p:tav tm="0">
                                          <p:val>
                                            <p:strVal val="#ppt_x"/>
                                          </p:val>
                                        </p:tav>
                                        <p:tav tm="100000">
                                          <p:val>
                                            <p:strVal val="#ppt_x"/>
                                          </p:val>
                                        </p:tav>
                                      </p:tavLst>
                                    </p:anim>
                                    <p:anim calcmode="lin" valueType="num">
                                      <p:cBhvr>
                                        <p:cTn id="121"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22" fill="hold">
                      <p:stCondLst>
                        <p:cond delay="indefinite"/>
                      </p:stCondLst>
                      <p:childTnLst>
                        <p:par>
                          <p:cTn id="123" fill="hold">
                            <p:stCondLst>
                              <p:cond delay="0"/>
                            </p:stCondLst>
                            <p:childTnLst>
                              <p:par>
                                <p:cTn id="124" presetID="42" presetClass="entr" presetSubtype="0" fill="hold" grpId="0" nodeType="clickEffect">
                                  <p:stCondLst>
                                    <p:cond delay="0"/>
                                  </p:stCondLst>
                                  <p:childTnLst>
                                    <p:set>
                                      <p:cBhvr>
                                        <p:cTn id="125" dur="1" fill="hold">
                                          <p:stCondLst>
                                            <p:cond delay="0"/>
                                          </p:stCondLst>
                                        </p:cTn>
                                        <p:tgtEl>
                                          <p:spTgt spid="14"/>
                                        </p:tgtEl>
                                        <p:attrNameLst>
                                          <p:attrName>style.visibility</p:attrName>
                                        </p:attrNameLst>
                                      </p:cBhvr>
                                      <p:to>
                                        <p:strVal val="visible"/>
                                      </p:to>
                                    </p:set>
                                    <p:animEffect transition="in" filter="fade">
                                      <p:cBhvr>
                                        <p:cTn id="126" dur="1000"/>
                                        <p:tgtEl>
                                          <p:spTgt spid="14"/>
                                        </p:tgtEl>
                                      </p:cBhvr>
                                    </p:animEffect>
                                    <p:anim calcmode="lin" valueType="num">
                                      <p:cBhvr>
                                        <p:cTn id="127" dur="1000" fill="hold"/>
                                        <p:tgtEl>
                                          <p:spTgt spid="14"/>
                                        </p:tgtEl>
                                        <p:attrNameLst>
                                          <p:attrName>ppt_x</p:attrName>
                                        </p:attrNameLst>
                                      </p:cBhvr>
                                      <p:tavLst>
                                        <p:tav tm="0">
                                          <p:val>
                                            <p:strVal val="#ppt_x"/>
                                          </p:val>
                                        </p:tav>
                                        <p:tav tm="100000">
                                          <p:val>
                                            <p:strVal val="#ppt_x"/>
                                          </p:val>
                                        </p:tav>
                                      </p:tavLst>
                                    </p:anim>
                                    <p:anim calcmode="lin" valueType="num">
                                      <p:cBhvr>
                                        <p:cTn id="128"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42" presetClass="path" presetSubtype="0" accel="50000" decel="50000" fill="hold" grpId="1" nodeType="clickEffect">
                                  <p:stCondLst>
                                    <p:cond delay="0"/>
                                  </p:stCondLst>
                                  <p:childTnLst>
                                    <p:animMotion origin="layout" path="M -0.04271 -0.01505 L 0.51076 -0.19584 " pathEditMode="relative" rAng="0" ptsTypes="AA">
                                      <p:cBhvr>
                                        <p:cTn id="132" dur="2000" fill="hold"/>
                                        <p:tgtEl>
                                          <p:spTgt spid="12"/>
                                        </p:tgtEl>
                                        <p:attrNameLst>
                                          <p:attrName>ppt_x</p:attrName>
                                          <p:attrName>ppt_y</p:attrName>
                                        </p:attrNameLst>
                                      </p:cBhvr>
                                      <p:rCtr x="27674" y="-9051"/>
                                    </p:animMotion>
                                  </p:childTnLst>
                                </p:cTn>
                              </p:par>
                            </p:childTnLst>
                          </p:cTn>
                        </p:par>
                      </p:childTnLst>
                    </p:cTn>
                  </p:par>
                  <p:par>
                    <p:cTn id="133" fill="hold">
                      <p:stCondLst>
                        <p:cond delay="indefinite"/>
                      </p:stCondLst>
                      <p:childTnLst>
                        <p:par>
                          <p:cTn id="134" fill="hold">
                            <p:stCondLst>
                              <p:cond delay="0"/>
                            </p:stCondLst>
                            <p:childTnLst>
                              <p:par>
                                <p:cTn id="135" presetID="42" presetClass="path" presetSubtype="0" accel="50000" decel="50000" fill="hold" grpId="1" nodeType="clickEffect">
                                  <p:stCondLst>
                                    <p:cond delay="0"/>
                                  </p:stCondLst>
                                  <p:childTnLst>
                                    <p:animMotion origin="layout" path="M 1.11111E-6 -1.11111E-6 L -0.59618 -0.27384 " pathEditMode="relative" rAng="0" ptsTypes="AA">
                                      <p:cBhvr>
                                        <p:cTn id="136" dur="2000" fill="hold"/>
                                        <p:tgtEl>
                                          <p:spTgt spid="17"/>
                                        </p:tgtEl>
                                        <p:attrNameLst>
                                          <p:attrName>ppt_x</p:attrName>
                                          <p:attrName>ppt_y</p:attrName>
                                        </p:attrNameLst>
                                      </p:cBhvr>
                                      <p:rCtr x="-29809" y="-13704"/>
                                    </p:animMotion>
                                  </p:childTnLst>
                                </p:cTn>
                              </p:par>
                            </p:childTnLst>
                          </p:cTn>
                        </p:par>
                      </p:childTnLst>
                    </p:cTn>
                  </p:par>
                  <p:par>
                    <p:cTn id="137" fill="hold">
                      <p:stCondLst>
                        <p:cond delay="indefinite"/>
                      </p:stCondLst>
                      <p:childTnLst>
                        <p:par>
                          <p:cTn id="138" fill="hold">
                            <p:stCondLst>
                              <p:cond delay="0"/>
                            </p:stCondLst>
                            <p:childTnLst>
                              <p:par>
                                <p:cTn id="139" presetID="42" presetClass="path" presetSubtype="0" accel="50000" decel="50000" fill="hold" grpId="1" nodeType="clickEffect">
                                  <p:stCondLst>
                                    <p:cond delay="0"/>
                                  </p:stCondLst>
                                  <p:childTnLst>
                                    <p:animMotion origin="layout" path="M 0.01579 0.01945 L -0.12448 -0.21389 " pathEditMode="relative" rAng="0" ptsTypes="AA">
                                      <p:cBhvr>
                                        <p:cTn id="140" dur="2000" fill="hold"/>
                                        <p:tgtEl>
                                          <p:spTgt spid="14"/>
                                        </p:tgtEl>
                                        <p:attrNameLst>
                                          <p:attrName>ppt_x</p:attrName>
                                          <p:attrName>ppt_y</p:attrName>
                                        </p:attrNameLst>
                                      </p:cBhvr>
                                      <p:rCtr x="-7014" y="-11667"/>
                                    </p:animMotion>
                                  </p:childTnLst>
                                </p:cTn>
                              </p:par>
                            </p:childTnLst>
                          </p:cTn>
                        </p:par>
                      </p:childTnLst>
                    </p:cTn>
                  </p:par>
                  <p:par>
                    <p:cTn id="141" fill="hold">
                      <p:stCondLst>
                        <p:cond delay="indefinite"/>
                      </p:stCondLst>
                      <p:childTnLst>
                        <p:par>
                          <p:cTn id="142" fill="hold">
                            <p:stCondLst>
                              <p:cond delay="0"/>
                            </p:stCondLst>
                            <p:childTnLst>
                              <p:par>
                                <p:cTn id="143" presetID="42" presetClass="path" presetSubtype="0" accel="50000" decel="50000" fill="hold" grpId="1" nodeType="clickEffect">
                                  <p:stCondLst>
                                    <p:cond delay="0"/>
                                  </p:stCondLst>
                                  <p:childTnLst>
                                    <p:animMotion origin="layout" path="M 0.00643 0.01135 L 0.31806 0.02223 " pathEditMode="relative" rAng="0" ptsTypes="AA">
                                      <p:cBhvr>
                                        <p:cTn id="144" dur="2000" fill="hold"/>
                                        <p:tgtEl>
                                          <p:spTgt spid="18"/>
                                        </p:tgtEl>
                                        <p:attrNameLst>
                                          <p:attrName>ppt_x</p:attrName>
                                          <p:attrName>ppt_y</p:attrName>
                                        </p:attrNameLst>
                                      </p:cBhvr>
                                      <p:rCtr x="15573" y="532"/>
                                    </p:animMotion>
                                  </p:childTnLst>
                                </p:cTn>
                              </p:par>
                            </p:childTnLst>
                          </p:cTn>
                        </p:par>
                      </p:childTnLst>
                    </p:cTn>
                  </p:par>
                  <p:par>
                    <p:cTn id="145" fill="hold">
                      <p:stCondLst>
                        <p:cond delay="indefinite"/>
                      </p:stCondLst>
                      <p:childTnLst>
                        <p:par>
                          <p:cTn id="146" fill="hold">
                            <p:stCondLst>
                              <p:cond delay="0"/>
                            </p:stCondLst>
                            <p:childTnLst>
                              <p:par>
                                <p:cTn id="147" presetID="42" presetClass="path" presetSubtype="0" accel="50000" decel="50000" fill="hold" grpId="1" nodeType="clickEffect">
                                  <p:stCondLst>
                                    <p:cond delay="0"/>
                                  </p:stCondLst>
                                  <p:childTnLst>
                                    <p:animMotion origin="layout" path="M -5.55556E-7 4.07407E-6 L -0.11389 0.37685 " pathEditMode="relative" rAng="0" ptsTypes="AA">
                                      <p:cBhvr>
                                        <p:cTn id="148" dur="2000" fill="hold"/>
                                        <p:tgtEl>
                                          <p:spTgt spid="13"/>
                                        </p:tgtEl>
                                        <p:attrNameLst>
                                          <p:attrName>ppt_x</p:attrName>
                                          <p:attrName>ppt_y</p:attrName>
                                        </p:attrNameLst>
                                      </p:cBhvr>
                                      <p:rCtr x="-5694" y="18843"/>
                                    </p:animMotion>
                                  </p:childTnLst>
                                </p:cTn>
                              </p:par>
                            </p:childTnLst>
                          </p:cTn>
                        </p:par>
                      </p:childTnLst>
                    </p:cTn>
                  </p:par>
                  <p:par>
                    <p:cTn id="149" fill="hold">
                      <p:stCondLst>
                        <p:cond delay="indefinite"/>
                      </p:stCondLst>
                      <p:childTnLst>
                        <p:par>
                          <p:cTn id="150" fill="hold">
                            <p:stCondLst>
                              <p:cond delay="0"/>
                            </p:stCondLst>
                            <p:childTnLst>
                              <p:par>
                                <p:cTn id="151" presetID="42" presetClass="path" presetSubtype="0" accel="50000" decel="50000" fill="hold" grpId="1" nodeType="clickEffect">
                                  <p:stCondLst>
                                    <p:cond delay="0"/>
                                  </p:stCondLst>
                                  <p:childTnLst>
                                    <p:animMotion origin="layout" path="M 0.01146 0.02222 L 0.19184 -0.26343 " pathEditMode="relative" rAng="0" ptsTypes="AA">
                                      <p:cBhvr>
                                        <p:cTn id="152" dur="2000" fill="hold"/>
                                        <p:tgtEl>
                                          <p:spTgt spid="16"/>
                                        </p:tgtEl>
                                        <p:attrNameLst>
                                          <p:attrName>ppt_x</p:attrName>
                                          <p:attrName>ppt_y</p:attrName>
                                        </p:attrNameLst>
                                      </p:cBhvr>
                                      <p:rCtr x="9010" y="-14282"/>
                                    </p:animMotion>
                                  </p:childTnLst>
                                </p:cTn>
                              </p:par>
                            </p:childTnLst>
                          </p:cTn>
                        </p:par>
                      </p:childTnLst>
                    </p:cTn>
                  </p:par>
                  <p:par>
                    <p:cTn id="153" fill="hold">
                      <p:stCondLst>
                        <p:cond delay="indefinite"/>
                      </p:stCondLst>
                      <p:childTnLst>
                        <p:par>
                          <p:cTn id="154" fill="hold">
                            <p:stCondLst>
                              <p:cond delay="0"/>
                            </p:stCondLst>
                            <p:childTnLst>
                              <p:par>
                                <p:cTn id="155" presetID="42" presetClass="path" presetSubtype="0" accel="50000" decel="50000" fill="hold" grpId="1" nodeType="clickEffect">
                                  <p:stCondLst>
                                    <p:cond delay="0"/>
                                  </p:stCondLst>
                                  <p:childTnLst>
                                    <p:animMotion origin="layout" path="M 1.38889E-6 2.22222E-6 L 0.17066 -0.26759 " pathEditMode="relative" rAng="0" ptsTypes="AA">
                                      <p:cBhvr>
                                        <p:cTn id="156" dur="2000" fill="hold"/>
                                        <p:tgtEl>
                                          <p:spTgt spid="15"/>
                                        </p:tgtEl>
                                        <p:attrNameLst>
                                          <p:attrName>ppt_x</p:attrName>
                                          <p:attrName>ppt_y</p:attrName>
                                        </p:attrNameLst>
                                      </p:cBhvr>
                                      <p:rCtr x="8524" y="-13380"/>
                                    </p:animMotion>
                                  </p:childTnLst>
                                </p:cTn>
                              </p:par>
                            </p:childTnLst>
                          </p:cTn>
                        </p:par>
                      </p:childTnLst>
                    </p:cTn>
                  </p:par>
                  <p:par>
                    <p:cTn id="157" fill="hold">
                      <p:stCondLst>
                        <p:cond delay="indefinite"/>
                      </p:stCondLst>
                      <p:childTnLst>
                        <p:par>
                          <p:cTn id="158" fill="hold">
                            <p:stCondLst>
                              <p:cond delay="0"/>
                            </p:stCondLst>
                            <p:childTnLst>
                              <p:par>
                                <p:cTn id="159" presetID="42" presetClass="path" presetSubtype="0" accel="50000" decel="50000" fill="hold" grpId="1" nodeType="clickEffect">
                                  <p:stCondLst>
                                    <p:cond delay="0"/>
                                  </p:stCondLst>
                                  <p:childTnLst>
                                    <p:animMotion origin="layout" path="M 1.38889E-6 -0.00139 L -0.81285 0.36481 " pathEditMode="relative" rAng="0" ptsTypes="AA">
                                      <p:cBhvr>
                                        <p:cTn id="160" dur="2000" fill="hold"/>
                                        <p:tgtEl>
                                          <p:spTgt spid="20"/>
                                        </p:tgtEl>
                                        <p:attrNameLst>
                                          <p:attrName>ppt_x</p:attrName>
                                          <p:attrName>ppt_y</p:attrName>
                                        </p:attrNameLst>
                                      </p:cBhvr>
                                      <p:rCtr x="-40642" y="1831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animBg="1"/>
      <p:bldP spid="6" grpId="0" animBg="1"/>
      <p:bldP spid="7" grpId="0" animBg="1"/>
      <p:bldP spid="8" grpId="0" animBg="1"/>
      <p:bldP spid="9" grpId="0" animBg="1"/>
      <p:bldP spid="10" grpId="0" animBg="1"/>
      <p:bldP spid="11" grpId="0" animBg="1"/>
      <p:bldP spid="12" grpId="0"/>
      <p:bldP spid="12" grpId="1"/>
      <p:bldP spid="13" grpId="0"/>
      <p:bldP spid="13" grpId="1"/>
      <p:bldP spid="14" grpId="0"/>
      <p:bldP spid="14" grpId="1"/>
      <p:bldP spid="15" grpId="0"/>
      <p:bldP spid="15" grpId="1"/>
      <p:bldP spid="16" grpId="0"/>
      <p:bldP spid="16" grpId="1"/>
      <p:bldP spid="17" grpId="0"/>
      <p:bldP spid="17" grpId="1"/>
      <p:bldP spid="18" grpId="0"/>
      <p:bldP spid="18" grpId="1"/>
      <p:bldP spid="20" grpId="0"/>
      <p:bldP spid="20" grpId="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63688" y="260648"/>
            <a:ext cx="7133794" cy="1066800"/>
          </a:xfrm>
        </p:spPr>
        <p:txBody>
          <a:bodyPr>
            <a:normAutofit fontScale="90000"/>
          </a:bodyPr>
          <a:lstStyle/>
          <a:p>
            <a:pPr algn="ctr"/>
            <a:r>
              <a:rPr lang="cs-CZ" dirty="0" smtClean="0"/>
              <a:t>Češi umučení nacisty</a:t>
            </a:r>
            <a:br>
              <a:rPr lang="cs-CZ" dirty="0" smtClean="0"/>
            </a:br>
            <a:r>
              <a:rPr lang="cs-CZ" sz="2400" dirty="0" smtClean="0"/>
              <a:t>Poznáš, k jaké podobence patří popis osobnosti?</a:t>
            </a:r>
            <a:br>
              <a:rPr lang="cs-CZ" sz="2400" dirty="0" smtClean="0"/>
            </a:br>
            <a:r>
              <a:rPr lang="cs-CZ" sz="2400" dirty="0" smtClean="0"/>
              <a:t>Víš, o koho se jedná?</a:t>
            </a:r>
            <a:endParaRPr lang="cs-CZ" dirty="0"/>
          </a:p>
        </p:txBody>
      </p:sp>
      <p:pic>
        <p:nvPicPr>
          <p:cNvPr id="3"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7907" y="94105"/>
            <a:ext cx="1222643" cy="12226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9555" y="1628803"/>
            <a:ext cx="1597819" cy="21169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5063155" y="3745734"/>
            <a:ext cx="3855543" cy="2308324"/>
          </a:xfrm>
          <a:prstGeom prst="rect">
            <a:avLst/>
          </a:prstGeom>
          <a:noFill/>
        </p:spPr>
        <p:txBody>
          <a:bodyPr wrap="none" rtlCol="0">
            <a:spAutoFit/>
          </a:bodyPr>
          <a:lstStyle/>
          <a:p>
            <a:r>
              <a:rPr lang="cs-CZ" sz="2400" dirty="0" smtClean="0">
                <a:solidFill>
                  <a:srgbClr val="FF0000"/>
                </a:solidFill>
              </a:rPr>
              <a:t>Umučen</a:t>
            </a:r>
            <a:r>
              <a:rPr lang="cs-CZ" sz="2400" dirty="0" smtClean="0"/>
              <a:t> v koncentračním</a:t>
            </a:r>
          </a:p>
          <a:p>
            <a:r>
              <a:rPr lang="cs-CZ" sz="2400" dirty="0" smtClean="0"/>
              <a:t>táboře </a:t>
            </a:r>
            <a:r>
              <a:rPr lang="cs-CZ" sz="2400" dirty="0" smtClean="0">
                <a:solidFill>
                  <a:srgbClr val="FF0000"/>
                </a:solidFill>
              </a:rPr>
              <a:t>Bergen-</a:t>
            </a:r>
            <a:r>
              <a:rPr lang="cs-CZ" sz="2400" dirty="0" err="1" smtClean="0">
                <a:solidFill>
                  <a:srgbClr val="FF0000"/>
                </a:solidFill>
              </a:rPr>
              <a:t>Belzen</a:t>
            </a:r>
            <a:r>
              <a:rPr lang="cs-CZ" sz="2400" dirty="0" smtClean="0"/>
              <a:t>, </a:t>
            </a:r>
            <a:r>
              <a:rPr lang="cs-CZ" sz="2400" dirty="0" err="1" smtClean="0"/>
              <a:t>pobý</a:t>
            </a:r>
            <a:r>
              <a:rPr lang="cs-CZ" sz="2400" dirty="0" smtClean="0"/>
              <a:t>-</a:t>
            </a:r>
          </a:p>
          <a:p>
            <a:r>
              <a:rPr lang="cs-CZ" sz="2400" dirty="0" smtClean="0"/>
              <a:t>val také v </a:t>
            </a:r>
            <a:r>
              <a:rPr lang="cs-CZ" sz="2400" dirty="0" err="1" smtClean="0"/>
              <a:t>Dachau</a:t>
            </a:r>
            <a:r>
              <a:rPr lang="cs-CZ" sz="2400" dirty="0"/>
              <a:t> </a:t>
            </a:r>
            <a:r>
              <a:rPr lang="cs-CZ" sz="2400" dirty="0" smtClean="0"/>
              <a:t>a </a:t>
            </a:r>
          </a:p>
          <a:p>
            <a:r>
              <a:rPr lang="cs-CZ" sz="2400" dirty="0" smtClean="0"/>
              <a:t>Sachsenhausenu, významný</a:t>
            </a:r>
          </a:p>
          <a:p>
            <a:r>
              <a:rPr lang="cs-CZ" sz="2400" dirty="0" smtClean="0">
                <a:solidFill>
                  <a:srgbClr val="FF0000"/>
                </a:solidFill>
              </a:rPr>
              <a:t>český malíř, spisovatel a</a:t>
            </a:r>
          </a:p>
          <a:p>
            <a:r>
              <a:rPr lang="cs-CZ" sz="2400" dirty="0" smtClean="0">
                <a:solidFill>
                  <a:srgbClr val="FF0000"/>
                </a:solidFill>
              </a:rPr>
              <a:t>ilustrátor.</a:t>
            </a:r>
            <a:endParaRPr lang="cs-CZ" sz="2400" dirty="0">
              <a:solidFill>
                <a:srgbClr val="FF0000"/>
              </a:solidFill>
            </a:endParaRPr>
          </a:p>
        </p:txBody>
      </p:sp>
      <p:pic>
        <p:nvPicPr>
          <p:cNvPr id="6147"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b="10112"/>
          <a:stretch/>
        </p:blipFill>
        <p:spPr bwMode="auto">
          <a:xfrm>
            <a:off x="2657781" y="1571038"/>
            <a:ext cx="1657255" cy="21746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ovéPole 4"/>
          <p:cNvSpPr txBox="1"/>
          <p:nvPr/>
        </p:nvSpPr>
        <p:spPr>
          <a:xfrm>
            <a:off x="193520" y="4086059"/>
            <a:ext cx="3292889" cy="2308324"/>
          </a:xfrm>
          <a:prstGeom prst="rect">
            <a:avLst/>
          </a:prstGeom>
          <a:noFill/>
        </p:spPr>
        <p:txBody>
          <a:bodyPr wrap="none" rtlCol="0">
            <a:spAutoFit/>
          </a:bodyPr>
          <a:lstStyle/>
          <a:p>
            <a:r>
              <a:rPr lang="cs-CZ" sz="2400" dirty="0" smtClean="0"/>
              <a:t>Původním povoláním</a:t>
            </a:r>
          </a:p>
          <a:p>
            <a:r>
              <a:rPr lang="cs-CZ" sz="2400" dirty="0" smtClean="0"/>
              <a:t>lékař. Významný </a:t>
            </a:r>
            <a:r>
              <a:rPr lang="cs-CZ" sz="2400" dirty="0" err="1" smtClean="0">
                <a:solidFill>
                  <a:srgbClr val="FF0000"/>
                </a:solidFill>
              </a:rPr>
              <a:t>spiso</a:t>
            </a:r>
            <a:r>
              <a:rPr lang="cs-CZ" sz="2400" dirty="0" smtClean="0">
                <a:solidFill>
                  <a:srgbClr val="FF0000"/>
                </a:solidFill>
              </a:rPr>
              <a:t>-</a:t>
            </a:r>
          </a:p>
          <a:p>
            <a:r>
              <a:rPr lang="cs-CZ" sz="2400" dirty="0" err="1" smtClean="0">
                <a:solidFill>
                  <a:srgbClr val="FF0000"/>
                </a:solidFill>
              </a:rPr>
              <a:t>vatel</a:t>
            </a:r>
            <a:r>
              <a:rPr lang="cs-CZ" sz="2400" dirty="0" smtClean="0">
                <a:solidFill>
                  <a:srgbClr val="FF0000"/>
                </a:solidFill>
              </a:rPr>
              <a:t>, dramatik, režisér</a:t>
            </a:r>
            <a:r>
              <a:rPr lang="cs-CZ" sz="2400" dirty="0" smtClean="0"/>
              <a:t>.</a:t>
            </a:r>
          </a:p>
          <a:p>
            <a:r>
              <a:rPr lang="cs-CZ" sz="2400" dirty="0" smtClean="0"/>
              <a:t>Člen odboje, zatčen ges-</a:t>
            </a:r>
          </a:p>
          <a:p>
            <a:r>
              <a:rPr lang="cs-CZ" sz="2400" dirty="0" err="1" smtClean="0"/>
              <a:t>tapem</a:t>
            </a:r>
            <a:r>
              <a:rPr lang="cs-CZ" sz="2400" dirty="0" smtClean="0"/>
              <a:t> </a:t>
            </a:r>
            <a:r>
              <a:rPr lang="cs-CZ" sz="2400" dirty="0" smtClean="0">
                <a:solidFill>
                  <a:srgbClr val="FF0000"/>
                </a:solidFill>
              </a:rPr>
              <a:t>a popraven </a:t>
            </a:r>
            <a:r>
              <a:rPr lang="cs-CZ" sz="2400" dirty="0" smtClean="0"/>
              <a:t>v </a:t>
            </a:r>
            <a:r>
              <a:rPr lang="cs-CZ" sz="2400" dirty="0" err="1" smtClean="0"/>
              <a:t>Ko</a:t>
            </a:r>
            <a:r>
              <a:rPr lang="cs-CZ" sz="2400" dirty="0" smtClean="0"/>
              <a:t>-</a:t>
            </a:r>
          </a:p>
          <a:p>
            <a:r>
              <a:rPr lang="cs-CZ" sz="2400" dirty="0" err="1" smtClean="0"/>
              <a:t>bilisích</a:t>
            </a:r>
            <a:r>
              <a:rPr lang="cs-CZ" sz="2400" dirty="0" smtClean="0"/>
              <a:t>.</a:t>
            </a:r>
            <a:endParaRPr lang="cs-CZ" sz="2400" dirty="0"/>
          </a:p>
        </p:txBody>
      </p:sp>
      <p:pic>
        <p:nvPicPr>
          <p:cNvPr id="614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56321" y="4086059"/>
            <a:ext cx="1588389" cy="209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ovéPole 5"/>
          <p:cNvSpPr txBox="1"/>
          <p:nvPr/>
        </p:nvSpPr>
        <p:spPr>
          <a:xfrm>
            <a:off x="4499992" y="1571038"/>
            <a:ext cx="4288418" cy="1569660"/>
          </a:xfrm>
          <a:prstGeom prst="rect">
            <a:avLst/>
          </a:prstGeom>
          <a:noFill/>
        </p:spPr>
        <p:txBody>
          <a:bodyPr wrap="none" rtlCol="0">
            <a:spAutoFit/>
          </a:bodyPr>
          <a:lstStyle/>
          <a:p>
            <a:r>
              <a:rPr lang="cs-CZ" sz="2400" dirty="0" smtClean="0">
                <a:solidFill>
                  <a:srgbClr val="FF0000"/>
                </a:solidFill>
              </a:rPr>
              <a:t>Novinář, </a:t>
            </a:r>
            <a:r>
              <a:rPr lang="cs-CZ" sz="2400" dirty="0" err="1" smtClean="0">
                <a:solidFill>
                  <a:srgbClr val="FF0000"/>
                </a:solidFill>
              </a:rPr>
              <a:t>spisovate</a:t>
            </a:r>
            <a:r>
              <a:rPr lang="cs-CZ" sz="2400" dirty="0" err="1" smtClean="0"/>
              <a:t>l,komunis</a:t>
            </a:r>
            <a:r>
              <a:rPr lang="cs-CZ" sz="2400" dirty="0" smtClean="0"/>
              <a:t>-</a:t>
            </a:r>
          </a:p>
          <a:p>
            <a:r>
              <a:rPr lang="cs-CZ" sz="2400" dirty="0" err="1" smtClean="0"/>
              <a:t>tický</a:t>
            </a:r>
            <a:r>
              <a:rPr lang="cs-CZ" sz="2400" dirty="0" smtClean="0"/>
              <a:t> novinář. Vězněn na </a:t>
            </a:r>
            <a:r>
              <a:rPr lang="cs-CZ" sz="2400" dirty="0" err="1" smtClean="0"/>
              <a:t>Pankrá</a:t>
            </a:r>
            <a:r>
              <a:rPr lang="cs-CZ" sz="2400" dirty="0" smtClean="0"/>
              <a:t>-</a:t>
            </a:r>
          </a:p>
          <a:p>
            <a:r>
              <a:rPr lang="cs-CZ" sz="2400" dirty="0" err="1" smtClean="0"/>
              <a:t>ci</a:t>
            </a:r>
            <a:r>
              <a:rPr lang="cs-CZ" sz="2400" dirty="0" smtClean="0"/>
              <a:t>, </a:t>
            </a:r>
            <a:r>
              <a:rPr lang="cs-CZ" sz="2400" dirty="0" smtClean="0">
                <a:solidFill>
                  <a:srgbClr val="FF0000"/>
                </a:solidFill>
              </a:rPr>
              <a:t>popraven oběšením </a:t>
            </a:r>
            <a:r>
              <a:rPr lang="cs-CZ" sz="2400" dirty="0" smtClean="0"/>
              <a:t>v Ber-</a:t>
            </a:r>
          </a:p>
          <a:p>
            <a:r>
              <a:rPr lang="cs-CZ" sz="2400" dirty="0" smtClean="0"/>
              <a:t>líně. Nacistický kolaborant.</a:t>
            </a:r>
            <a:endParaRPr lang="cs-CZ" sz="2400" dirty="0"/>
          </a:p>
        </p:txBody>
      </p:sp>
      <p:sp>
        <p:nvSpPr>
          <p:cNvPr id="7" name="TextovéPole 6"/>
          <p:cNvSpPr txBox="1"/>
          <p:nvPr/>
        </p:nvSpPr>
        <p:spPr>
          <a:xfrm>
            <a:off x="4499992" y="3150361"/>
            <a:ext cx="1313758" cy="369332"/>
          </a:xfrm>
          <a:prstGeom prst="rect">
            <a:avLst/>
          </a:prstGeom>
          <a:noFill/>
        </p:spPr>
        <p:txBody>
          <a:bodyPr wrap="none" rtlCol="0">
            <a:spAutoFit/>
          </a:bodyPr>
          <a:lstStyle/>
          <a:p>
            <a:r>
              <a:rPr lang="cs-CZ" dirty="0" smtClean="0">
                <a:solidFill>
                  <a:srgbClr val="FF0000"/>
                </a:solidFill>
              </a:rPr>
              <a:t>Josef Čapek</a:t>
            </a:r>
            <a:endParaRPr lang="cs-CZ" dirty="0">
              <a:solidFill>
                <a:srgbClr val="FF0000"/>
              </a:solidFill>
            </a:endParaRPr>
          </a:p>
        </p:txBody>
      </p:sp>
      <p:sp>
        <p:nvSpPr>
          <p:cNvPr id="8" name="TextovéPole 7"/>
          <p:cNvSpPr txBox="1"/>
          <p:nvPr/>
        </p:nvSpPr>
        <p:spPr>
          <a:xfrm>
            <a:off x="708323" y="3758557"/>
            <a:ext cx="1260281" cy="369332"/>
          </a:xfrm>
          <a:prstGeom prst="rect">
            <a:avLst/>
          </a:prstGeom>
          <a:noFill/>
        </p:spPr>
        <p:txBody>
          <a:bodyPr wrap="none" rtlCol="0">
            <a:spAutoFit/>
          </a:bodyPr>
          <a:lstStyle/>
          <a:p>
            <a:r>
              <a:rPr lang="cs-CZ" dirty="0" smtClean="0">
                <a:solidFill>
                  <a:srgbClr val="FF0000"/>
                </a:solidFill>
              </a:rPr>
              <a:t>Julius Fučík</a:t>
            </a:r>
            <a:endParaRPr lang="cs-CZ" dirty="0">
              <a:solidFill>
                <a:srgbClr val="FF0000"/>
              </a:solidFill>
            </a:endParaRPr>
          </a:p>
        </p:txBody>
      </p:sp>
      <p:sp>
        <p:nvSpPr>
          <p:cNvPr id="9" name="TextovéPole 8"/>
          <p:cNvSpPr txBox="1"/>
          <p:nvPr/>
        </p:nvSpPr>
        <p:spPr>
          <a:xfrm>
            <a:off x="3147232" y="6212391"/>
            <a:ext cx="2206565" cy="369332"/>
          </a:xfrm>
          <a:prstGeom prst="rect">
            <a:avLst/>
          </a:prstGeom>
          <a:noFill/>
        </p:spPr>
        <p:txBody>
          <a:bodyPr wrap="square" rtlCol="0">
            <a:spAutoFit/>
          </a:bodyPr>
          <a:lstStyle/>
          <a:p>
            <a:r>
              <a:rPr lang="cs-CZ" dirty="0" smtClean="0">
                <a:solidFill>
                  <a:srgbClr val="FF0000"/>
                </a:solidFill>
              </a:rPr>
              <a:t>Vladislav Vančura</a:t>
            </a:r>
            <a:endParaRPr lang="cs-CZ" dirty="0">
              <a:solidFill>
                <a:srgbClr val="FF0000"/>
              </a:solidFill>
            </a:endParaRPr>
          </a:p>
        </p:txBody>
      </p:sp>
    </p:spTree>
    <p:extLst>
      <p:ext uri="{BB962C8B-B14F-4D97-AF65-F5344CB8AC3E}">
        <p14:creationId xmlns:p14="http://schemas.microsoft.com/office/powerpoint/2010/main" val="1170594279"/>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6146"/>
                                        </p:tgtEl>
                                        <p:attrNameLst>
                                          <p:attrName>style.visibility</p:attrName>
                                        </p:attrNameLst>
                                      </p:cBhvr>
                                      <p:to>
                                        <p:strVal val="visible"/>
                                      </p:to>
                                    </p:set>
                                    <p:animEffect transition="in" filter="circle(in)">
                                      <p:cBhvr>
                                        <p:cTn id="21" dur="2000"/>
                                        <p:tgtEl>
                                          <p:spTgt spid="6146"/>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nodeType="clickEffect">
                                  <p:stCondLst>
                                    <p:cond delay="0"/>
                                  </p:stCondLst>
                                  <p:childTnLst>
                                    <p:set>
                                      <p:cBhvr>
                                        <p:cTn id="25" dur="1" fill="hold">
                                          <p:stCondLst>
                                            <p:cond delay="0"/>
                                          </p:stCondLst>
                                        </p:cTn>
                                        <p:tgtEl>
                                          <p:spTgt spid="6147"/>
                                        </p:tgtEl>
                                        <p:attrNameLst>
                                          <p:attrName>style.visibility</p:attrName>
                                        </p:attrNameLst>
                                      </p:cBhvr>
                                      <p:to>
                                        <p:strVal val="visible"/>
                                      </p:to>
                                    </p:set>
                                    <p:animEffect transition="in" filter="circle(in)">
                                      <p:cBhvr>
                                        <p:cTn id="26" dur="2000"/>
                                        <p:tgtEl>
                                          <p:spTgt spid="6147"/>
                                        </p:tgtEl>
                                      </p:cBhvr>
                                    </p:animEffect>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1000"/>
                                        <p:tgtEl>
                                          <p:spTgt spid="8"/>
                                        </p:tgtEl>
                                      </p:cBhvr>
                                    </p:animEffect>
                                    <p:anim calcmode="lin" valueType="num">
                                      <p:cBhvr>
                                        <p:cTn id="32" dur="1000" fill="hold"/>
                                        <p:tgtEl>
                                          <p:spTgt spid="8"/>
                                        </p:tgtEl>
                                        <p:attrNameLst>
                                          <p:attrName>ppt_x</p:attrName>
                                        </p:attrNameLst>
                                      </p:cBhvr>
                                      <p:tavLst>
                                        <p:tav tm="0">
                                          <p:val>
                                            <p:strVal val="#ppt_x"/>
                                          </p:val>
                                        </p:tav>
                                        <p:tav tm="100000">
                                          <p:val>
                                            <p:strVal val="#ppt_x"/>
                                          </p:val>
                                        </p:tav>
                                      </p:tavLst>
                                    </p:anim>
                                    <p:anim calcmode="lin" valueType="num">
                                      <p:cBhvr>
                                        <p:cTn id="3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5"/>
                                        </p:tgtEl>
                                        <p:attrNameLst>
                                          <p:attrName>style.visibility</p:attrName>
                                        </p:attrNameLst>
                                      </p:cBhvr>
                                      <p:to>
                                        <p:strVal val="visible"/>
                                      </p:to>
                                    </p:set>
                                    <p:animEffect transition="in" filter="fade">
                                      <p:cBhvr>
                                        <p:cTn id="38" dur="1000"/>
                                        <p:tgtEl>
                                          <p:spTgt spid="5"/>
                                        </p:tgtEl>
                                      </p:cBhvr>
                                    </p:animEffect>
                                    <p:anim calcmode="lin" valueType="num">
                                      <p:cBhvr>
                                        <p:cTn id="39" dur="1000" fill="hold"/>
                                        <p:tgtEl>
                                          <p:spTgt spid="5"/>
                                        </p:tgtEl>
                                        <p:attrNameLst>
                                          <p:attrName>ppt_x</p:attrName>
                                        </p:attrNameLst>
                                      </p:cBhvr>
                                      <p:tavLst>
                                        <p:tav tm="0">
                                          <p:val>
                                            <p:strVal val="#ppt_x"/>
                                          </p:val>
                                        </p:tav>
                                        <p:tav tm="100000">
                                          <p:val>
                                            <p:strVal val="#ppt_x"/>
                                          </p:val>
                                        </p:tav>
                                      </p:tavLst>
                                    </p:anim>
                                    <p:anim calcmode="lin" valueType="num">
                                      <p:cBhvr>
                                        <p:cTn id="4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6" presetClass="entr" presetSubtype="16" fill="hold" nodeType="clickEffect">
                                  <p:stCondLst>
                                    <p:cond delay="0"/>
                                  </p:stCondLst>
                                  <p:childTnLst>
                                    <p:set>
                                      <p:cBhvr>
                                        <p:cTn id="44" dur="1" fill="hold">
                                          <p:stCondLst>
                                            <p:cond delay="0"/>
                                          </p:stCondLst>
                                        </p:cTn>
                                        <p:tgtEl>
                                          <p:spTgt spid="6148"/>
                                        </p:tgtEl>
                                        <p:attrNameLst>
                                          <p:attrName>style.visibility</p:attrName>
                                        </p:attrNameLst>
                                      </p:cBhvr>
                                      <p:to>
                                        <p:strVal val="visible"/>
                                      </p:to>
                                    </p:set>
                                    <p:animEffect transition="in" filter="circle(in)">
                                      <p:cBhvr>
                                        <p:cTn id="45" dur="2000"/>
                                        <p:tgtEl>
                                          <p:spTgt spid="6148"/>
                                        </p:tgtEl>
                                      </p:cBhvr>
                                    </p:animEffect>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9"/>
                                        </p:tgtEl>
                                        <p:attrNameLst>
                                          <p:attrName>style.visibility</p:attrName>
                                        </p:attrNameLst>
                                      </p:cBhvr>
                                      <p:to>
                                        <p:strVal val="visible"/>
                                      </p:to>
                                    </p:set>
                                    <p:animEffect transition="in" filter="fade">
                                      <p:cBhvr>
                                        <p:cTn id="50" dur="1000"/>
                                        <p:tgtEl>
                                          <p:spTgt spid="9"/>
                                        </p:tgtEl>
                                      </p:cBhvr>
                                    </p:animEffect>
                                    <p:anim calcmode="lin" valueType="num">
                                      <p:cBhvr>
                                        <p:cTn id="51" dur="1000" fill="hold"/>
                                        <p:tgtEl>
                                          <p:spTgt spid="9"/>
                                        </p:tgtEl>
                                        <p:attrNameLst>
                                          <p:attrName>ppt_x</p:attrName>
                                        </p:attrNameLst>
                                      </p:cBhvr>
                                      <p:tavLst>
                                        <p:tav tm="0">
                                          <p:val>
                                            <p:strVal val="#ppt_x"/>
                                          </p:val>
                                        </p:tav>
                                        <p:tav tm="100000">
                                          <p:val>
                                            <p:strVal val="#ppt_x"/>
                                          </p:val>
                                        </p:tav>
                                      </p:tavLst>
                                    </p:anim>
                                    <p:anim calcmode="lin" valueType="num">
                                      <p:cBhvr>
                                        <p:cTn id="52"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4"/>
                                        </p:tgtEl>
                                        <p:attrNameLst>
                                          <p:attrName>style.visibility</p:attrName>
                                        </p:attrNameLst>
                                      </p:cBhvr>
                                      <p:to>
                                        <p:strVal val="visible"/>
                                      </p:to>
                                    </p:set>
                                    <p:animEffect transition="in" filter="fade">
                                      <p:cBhvr>
                                        <p:cTn id="57" dur="1000"/>
                                        <p:tgtEl>
                                          <p:spTgt spid="4"/>
                                        </p:tgtEl>
                                      </p:cBhvr>
                                    </p:animEffect>
                                    <p:anim calcmode="lin" valueType="num">
                                      <p:cBhvr>
                                        <p:cTn id="58" dur="1000" fill="hold"/>
                                        <p:tgtEl>
                                          <p:spTgt spid="4"/>
                                        </p:tgtEl>
                                        <p:attrNameLst>
                                          <p:attrName>ppt_x</p:attrName>
                                        </p:attrNameLst>
                                      </p:cBhvr>
                                      <p:tavLst>
                                        <p:tav tm="0">
                                          <p:val>
                                            <p:strVal val="#ppt_x"/>
                                          </p:val>
                                        </p:tav>
                                        <p:tav tm="100000">
                                          <p:val>
                                            <p:strVal val="#ppt_x"/>
                                          </p:val>
                                        </p:tav>
                                      </p:tavLst>
                                    </p:anim>
                                    <p:anim calcmode="lin" valueType="num">
                                      <p:cBhvr>
                                        <p:cTn id="5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grpId="0" nodeType="clickEffect">
                                  <p:stCondLst>
                                    <p:cond delay="0"/>
                                  </p:stCondLst>
                                  <p:childTnLst>
                                    <p:set>
                                      <p:cBhvr>
                                        <p:cTn id="63" dur="1" fill="hold">
                                          <p:stCondLst>
                                            <p:cond delay="0"/>
                                          </p:stCondLst>
                                        </p:cTn>
                                        <p:tgtEl>
                                          <p:spTgt spid="6"/>
                                        </p:tgtEl>
                                        <p:attrNameLst>
                                          <p:attrName>style.visibility</p:attrName>
                                        </p:attrNameLst>
                                      </p:cBhvr>
                                      <p:to>
                                        <p:strVal val="visible"/>
                                      </p:to>
                                    </p:set>
                                    <p:animEffect transition="in" filter="fade">
                                      <p:cBhvr>
                                        <p:cTn id="64" dur="1000"/>
                                        <p:tgtEl>
                                          <p:spTgt spid="6"/>
                                        </p:tgtEl>
                                      </p:cBhvr>
                                    </p:animEffect>
                                    <p:anim calcmode="lin" valueType="num">
                                      <p:cBhvr>
                                        <p:cTn id="65" dur="1000" fill="hold"/>
                                        <p:tgtEl>
                                          <p:spTgt spid="6"/>
                                        </p:tgtEl>
                                        <p:attrNameLst>
                                          <p:attrName>ppt_x</p:attrName>
                                        </p:attrNameLst>
                                      </p:cBhvr>
                                      <p:tavLst>
                                        <p:tav tm="0">
                                          <p:val>
                                            <p:strVal val="#ppt_x"/>
                                          </p:val>
                                        </p:tav>
                                        <p:tav tm="100000">
                                          <p:val>
                                            <p:strVal val="#ppt_x"/>
                                          </p:val>
                                        </p:tav>
                                      </p:tavLst>
                                    </p:anim>
                                    <p:anim calcmode="lin" valueType="num">
                                      <p:cBhvr>
                                        <p:cTn id="6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2" presetClass="entr" presetSubtype="0" fill="hold" grpId="0" nodeType="clickEffect">
                                  <p:stCondLst>
                                    <p:cond delay="0"/>
                                  </p:stCondLst>
                                  <p:childTnLst>
                                    <p:set>
                                      <p:cBhvr>
                                        <p:cTn id="70" dur="1" fill="hold">
                                          <p:stCondLst>
                                            <p:cond delay="0"/>
                                          </p:stCondLst>
                                        </p:cTn>
                                        <p:tgtEl>
                                          <p:spTgt spid="7"/>
                                        </p:tgtEl>
                                        <p:attrNameLst>
                                          <p:attrName>style.visibility</p:attrName>
                                        </p:attrNameLst>
                                      </p:cBhvr>
                                      <p:to>
                                        <p:strVal val="visible"/>
                                      </p:to>
                                    </p:set>
                                    <p:animEffect transition="in" filter="fade">
                                      <p:cBhvr>
                                        <p:cTn id="71" dur="1000"/>
                                        <p:tgtEl>
                                          <p:spTgt spid="7"/>
                                        </p:tgtEl>
                                      </p:cBhvr>
                                    </p:animEffect>
                                    <p:anim calcmode="lin" valueType="num">
                                      <p:cBhvr>
                                        <p:cTn id="72" dur="1000" fill="hold"/>
                                        <p:tgtEl>
                                          <p:spTgt spid="7"/>
                                        </p:tgtEl>
                                        <p:attrNameLst>
                                          <p:attrName>ppt_x</p:attrName>
                                        </p:attrNameLst>
                                      </p:cBhvr>
                                      <p:tavLst>
                                        <p:tav tm="0">
                                          <p:val>
                                            <p:strVal val="#ppt_x"/>
                                          </p:val>
                                        </p:tav>
                                        <p:tav tm="100000">
                                          <p:val>
                                            <p:strVal val="#ppt_x"/>
                                          </p:val>
                                        </p:tav>
                                      </p:tavLst>
                                    </p:anim>
                                    <p:anim calcmode="lin" valueType="num">
                                      <p:cBhvr>
                                        <p:cTn id="7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42" presetClass="path" presetSubtype="0" accel="50000" decel="50000" fill="hold" grpId="1" nodeType="clickEffect">
                                  <p:stCondLst>
                                    <p:cond delay="0"/>
                                  </p:stCondLst>
                                  <p:childTnLst>
                                    <p:animMotion origin="layout" path="M -0.10278 -0.02268 L 0.53038 -0.43542 " pathEditMode="relative" rAng="0" ptsTypes="AA">
                                      <p:cBhvr>
                                        <p:cTn id="77" dur="2000" fill="hold"/>
                                        <p:tgtEl>
                                          <p:spTgt spid="5"/>
                                        </p:tgtEl>
                                        <p:attrNameLst>
                                          <p:attrName>ppt_x</p:attrName>
                                          <p:attrName>ppt_y</p:attrName>
                                        </p:attrNameLst>
                                      </p:cBhvr>
                                      <p:rCtr x="31649" y="-20648"/>
                                    </p:animMotion>
                                  </p:childTnLst>
                                </p:cTn>
                              </p:par>
                            </p:childTnLst>
                          </p:cTn>
                        </p:par>
                      </p:childTnLst>
                    </p:cTn>
                  </p:par>
                  <p:par>
                    <p:cTn id="78" fill="hold">
                      <p:stCondLst>
                        <p:cond delay="indefinite"/>
                      </p:stCondLst>
                      <p:childTnLst>
                        <p:par>
                          <p:cTn id="79" fill="hold">
                            <p:stCondLst>
                              <p:cond delay="0"/>
                            </p:stCondLst>
                            <p:childTnLst>
                              <p:par>
                                <p:cTn id="80" presetID="42" presetClass="path" presetSubtype="0" accel="50000" decel="50000" fill="hold" grpId="1" nodeType="clickEffect">
                                  <p:stCondLst>
                                    <p:cond delay="0"/>
                                  </p:stCondLst>
                                  <p:childTnLst>
                                    <p:animMotion origin="layout" path="M 0.02413 0.01203 L -0.57882 0.04953 " pathEditMode="relative" rAng="0" ptsTypes="AA">
                                      <p:cBhvr>
                                        <p:cTn id="81" dur="2000" fill="hold"/>
                                        <p:tgtEl>
                                          <p:spTgt spid="4"/>
                                        </p:tgtEl>
                                        <p:attrNameLst>
                                          <p:attrName>ppt_x</p:attrName>
                                          <p:attrName>ppt_y</p:attrName>
                                        </p:attrNameLst>
                                      </p:cBhvr>
                                      <p:rCtr x="-30156" y="1875"/>
                                    </p:animMotion>
                                  </p:childTnLst>
                                </p:cTn>
                              </p:par>
                            </p:childTnLst>
                          </p:cTn>
                        </p:par>
                      </p:childTnLst>
                    </p:cTn>
                  </p:par>
                  <p:par>
                    <p:cTn id="82" fill="hold">
                      <p:stCondLst>
                        <p:cond delay="indefinite"/>
                      </p:stCondLst>
                      <p:childTnLst>
                        <p:par>
                          <p:cTn id="83" fill="hold">
                            <p:stCondLst>
                              <p:cond delay="0"/>
                            </p:stCondLst>
                            <p:childTnLst>
                              <p:par>
                                <p:cTn id="84" presetID="42" presetClass="path" presetSubtype="0" accel="50000" decel="50000" fill="hold" grpId="1" nodeType="clickEffect">
                                  <p:stCondLst>
                                    <p:cond delay="0"/>
                                  </p:stCondLst>
                                  <p:childTnLst>
                                    <p:animMotion origin="layout" path="M 0.00503 -0.01481 L 0.06198 0.38311 " pathEditMode="relative" rAng="0" ptsTypes="AA">
                                      <p:cBhvr>
                                        <p:cTn id="85" dur="2000" fill="hold"/>
                                        <p:tgtEl>
                                          <p:spTgt spid="6"/>
                                        </p:tgtEl>
                                        <p:attrNameLst>
                                          <p:attrName>ppt_x</p:attrName>
                                          <p:attrName>ppt_y</p:attrName>
                                        </p:attrNameLst>
                                      </p:cBhvr>
                                      <p:rCtr x="2847" y="19884"/>
                                    </p:animMotion>
                                  </p:childTnLst>
                                </p:cTn>
                              </p:par>
                            </p:childTnLst>
                          </p:cTn>
                        </p:par>
                      </p:childTnLst>
                    </p:cTn>
                  </p:par>
                  <p:par>
                    <p:cTn id="86" fill="hold">
                      <p:stCondLst>
                        <p:cond delay="indefinite"/>
                      </p:stCondLst>
                      <p:childTnLst>
                        <p:par>
                          <p:cTn id="87" fill="hold">
                            <p:stCondLst>
                              <p:cond delay="0"/>
                            </p:stCondLst>
                            <p:childTnLst>
                              <p:par>
                                <p:cTn id="88" presetID="42" presetClass="path" presetSubtype="0" accel="50000" decel="50000" fill="hold" grpId="1" nodeType="clickEffect">
                                  <p:stCondLst>
                                    <p:cond delay="0"/>
                                  </p:stCondLst>
                                  <p:childTnLst>
                                    <p:animMotion origin="layout" path="M -4.16667E-6 0 L 0.31424 0.35556 " pathEditMode="relative" rAng="0" ptsTypes="AA">
                                      <p:cBhvr>
                                        <p:cTn id="89" dur="2000" fill="hold"/>
                                        <p:tgtEl>
                                          <p:spTgt spid="8"/>
                                        </p:tgtEl>
                                        <p:attrNameLst>
                                          <p:attrName>ppt_x</p:attrName>
                                          <p:attrName>ppt_y</p:attrName>
                                        </p:attrNameLst>
                                      </p:cBhvr>
                                      <p:rCtr x="15712" y="17778"/>
                                    </p:animMotion>
                                  </p:childTnLst>
                                </p:cTn>
                              </p:par>
                            </p:childTnLst>
                          </p:cTn>
                        </p:par>
                      </p:childTnLst>
                    </p:cTn>
                  </p:par>
                  <p:par>
                    <p:cTn id="90" fill="hold">
                      <p:stCondLst>
                        <p:cond delay="indefinite"/>
                      </p:stCondLst>
                      <p:childTnLst>
                        <p:par>
                          <p:cTn id="91" fill="hold">
                            <p:stCondLst>
                              <p:cond delay="0"/>
                            </p:stCondLst>
                            <p:childTnLst>
                              <p:par>
                                <p:cTn id="92" presetID="42" presetClass="path" presetSubtype="0" accel="50000" decel="50000" fill="hold" grpId="1" nodeType="clickEffect">
                                  <p:stCondLst>
                                    <p:cond delay="0"/>
                                  </p:stCondLst>
                                  <p:childTnLst>
                                    <p:animMotion origin="layout" path="M 0.0007 -0.00903 L -0.41753 0.08889 " pathEditMode="relative" rAng="0" ptsTypes="AA">
                                      <p:cBhvr>
                                        <p:cTn id="93" dur="2000" fill="hold"/>
                                        <p:tgtEl>
                                          <p:spTgt spid="7"/>
                                        </p:tgtEl>
                                        <p:attrNameLst>
                                          <p:attrName>ppt_x</p:attrName>
                                          <p:attrName>ppt_y</p:attrName>
                                        </p:attrNameLst>
                                      </p:cBhvr>
                                      <p:rCtr x="-20920" y="4884"/>
                                    </p:animMotion>
                                  </p:childTnLst>
                                </p:cTn>
                              </p:par>
                            </p:childTnLst>
                          </p:cTn>
                        </p:par>
                      </p:childTnLst>
                    </p:cTn>
                  </p:par>
                  <p:par>
                    <p:cTn id="94" fill="hold">
                      <p:stCondLst>
                        <p:cond delay="indefinite"/>
                      </p:stCondLst>
                      <p:childTnLst>
                        <p:par>
                          <p:cTn id="95" fill="hold">
                            <p:stCondLst>
                              <p:cond delay="0"/>
                            </p:stCondLst>
                            <p:childTnLst>
                              <p:par>
                                <p:cTn id="96" presetID="42" presetClass="path" presetSubtype="0" accel="50000" decel="50000" fill="hold" grpId="1" nodeType="clickEffect">
                                  <p:stCondLst>
                                    <p:cond delay="0"/>
                                  </p:stCondLst>
                                  <p:childTnLst>
                                    <p:animMotion origin="layout" path="M -0.00416 -0.00208 L 0.0783 -0.39282 " pathEditMode="relative" rAng="0" ptsTypes="AA">
                                      <p:cBhvr>
                                        <p:cTn id="97" dur="2000" fill="hold"/>
                                        <p:tgtEl>
                                          <p:spTgt spid="9"/>
                                        </p:tgtEl>
                                        <p:attrNameLst>
                                          <p:attrName>ppt_x</p:attrName>
                                          <p:attrName>ppt_y</p:attrName>
                                        </p:attrNameLst>
                                      </p:cBhvr>
                                      <p:rCtr x="4115" y="-19537"/>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4" grpId="1"/>
      <p:bldP spid="5" grpId="0"/>
      <p:bldP spid="5" grpId="1"/>
      <p:bldP spid="6" grpId="0"/>
      <p:bldP spid="6" grpId="1"/>
      <p:bldP spid="7" grpId="0"/>
      <p:bldP spid="7" grpId="1"/>
      <p:bldP spid="8" grpId="0"/>
      <p:bldP spid="8" grpId="1"/>
      <p:bldP spid="9" grpId="0"/>
      <p:bldP spid="9" grpId="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691680" y="228600"/>
            <a:ext cx="6341706" cy="1066800"/>
          </a:xfrm>
        </p:spPr>
        <p:txBody>
          <a:bodyPr>
            <a:normAutofit fontScale="90000"/>
          </a:bodyPr>
          <a:lstStyle/>
          <a:p>
            <a:pPr algn="ctr"/>
            <a:r>
              <a:rPr lang="cs-CZ" sz="3600" dirty="0">
                <a:solidFill>
                  <a:prstClr val="white"/>
                </a:solidFill>
              </a:rPr>
              <a:t>Češi umučení nacisty</a:t>
            </a:r>
            <a:br>
              <a:rPr lang="cs-CZ" sz="3600" dirty="0">
                <a:solidFill>
                  <a:prstClr val="white"/>
                </a:solidFill>
              </a:rPr>
            </a:br>
            <a:r>
              <a:rPr lang="cs-CZ" sz="2200" dirty="0">
                <a:solidFill>
                  <a:prstClr val="white"/>
                </a:solidFill>
              </a:rPr>
              <a:t>Poznáš, k jaké podobence patří popis osobnosti?</a:t>
            </a:r>
            <a:br>
              <a:rPr lang="cs-CZ" sz="2200" dirty="0">
                <a:solidFill>
                  <a:prstClr val="white"/>
                </a:solidFill>
              </a:rPr>
            </a:br>
            <a:r>
              <a:rPr lang="cs-CZ" sz="2200" dirty="0">
                <a:solidFill>
                  <a:prstClr val="white"/>
                </a:solidFill>
              </a:rPr>
              <a:t>Víš, o koho se jedná?</a:t>
            </a:r>
            <a:endParaRPr lang="cs-CZ" dirty="0"/>
          </a:p>
        </p:txBody>
      </p:sp>
      <p:pic>
        <p:nvPicPr>
          <p:cNvPr id="3"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94105"/>
            <a:ext cx="1222643" cy="12226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1700808"/>
            <a:ext cx="1428750" cy="2066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3059832" y="4098409"/>
            <a:ext cx="3637599" cy="2677656"/>
          </a:xfrm>
          <a:prstGeom prst="rect">
            <a:avLst/>
          </a:prstGeom>
          <a:noFill/>
        </p:spPr>
        <p:txBody>
          <a:bodyPr wrap="none" rtlCol="0">
            <a:spAutoFit/>
          </a:bodyPr>
          <a:lstStyle/>
          <a:p>
            <a:r>
              <a:rPr lang="cs-CZ" sz="2400" dirty="0" smtClean="0">
                <a:solidFill>
                  <a:srgbClr val="FF0000"/>
                </a:solidFill>
              </a:rPr>
              <a:t>Spisovatel, humorista</a:t>
            </a:r>
            <a:r>
              <a:rPr lang="cs-CZ" sz="2400" dirty="0" smtClean="0"/>
              <a:t>,</a:t>
            </a:r>
          </a:p>
          <a:p>
            <a:r>
              <a:rPr lang="cs-CZ" sz="2400" dirty="0" smtClean="0"/>
              <a:t> novinář, scénárista. </a:t>
            </a:r>
            <a:r>
              <a:rPr lang="cs-CZ" sz="2400" dirty="0" err="1" smtClean="0"/>
              <a:t>Nej</a:t>
            </a:r>
            <a:r>
              <a:rPr lang="cs-CZ" sz="2400" dirty="0" smtClean="0"/>
              <a:t>-</a:t>
            </a:r>
          </a:p>
          <a:p>
            <a:r>
              <a:rPr lang="cs-CZ" sz="2400" dirty="0" smtClean="0"/>
              <a:t>známější je jeho kniha</a:t>
            </a:r>
          </a:p>
          <a:p>
            <a:r>
              <a:rPr lang="cs-CZ" sz="2400" dirty="0" smtClean="0">
                <a:solidFill>
                  <a:srgbClr val="FF0000"/>
                </a:solidFill>
              </a:rPr>
              <a:t>Bylo nás pět</a:t>
            </a:r>
            <a:r>
              <a:rPr lang="cs-CZ" sz="2400" dirty="0" smtClean="0"/>
              <a:t>. Pro židovský</a:t>
            </a:r>
          </a:p>
          <a:p>
            <a:r>
              <a:rPr lang="cs-CZ" sz="2400" dirty="0" smtClean="0"/>
              <a:t>původ deportován do </a:t>
            </a:r>
            <a:r>
              <a:rPr lang="cs-CZ" sz="2400" dirty="0" err="1" smtClean="0"/>
              <a:t>Tere</a:t>
            </a:r>
            <a:r>
              <a:rPr lang="cs-CZ" sz="2400" dirty="0" smtClean="0"/>
              <a:t>-</a:t>
            </a:r>
          </a:p>
          <a:p>
            <a:r>
              <a:rPr lang="cs-CZ" sz="2400" dirty="0" err="1" smtClean="0"/>
              <a:t>zína</a:t>
            </a:r>
            <a:r>
              <a:rPr lang="cs-CZ" sz="2400" dirty="0" smtClean="0"/>
              <a:t>, pak do Osvětimi. </a:t>
            </a:r>
            <a:r>
              <a:rPr lang="cs-CZ" sz="2400" dirty="0" smtClean="0">
                <a:solidFill>
                  <a:srgbClr val="FF0000"/>
                </a:solidFill>
              </a:rPr>
              <a:t>Pop-</a:t>
            </a:r>
          </a:p>
          <a:p>
            <a:r>
              <a:rPr lang="cs-CZ" sz="2400" dirty="0" err="1" smtClean="0">
                <a:solidFill>
                  <a:srgbClr val="FF0000"/>
                </a:solidFill>
              </a:rPr>
              <a:t>raven</a:t>
            </a:r>
            <a:r>
              <a:rPr lang="cs-CZ" sz="2400" dirty="0" smtClean="0">
                <a:solidFill>
                  <a:srgbClr val="FF0000"/>
                </a:solidFill>
              </a:rPr>
              <a:t> na pochodu smrti.</a:t>
            </a:r>
            <a:endParaRPr lang="cs-CZ" sz="2400" dirty="0">
              <a:solidFill>
                <a:srgbClr val="FF0000"/>
              </a:solidFill>
            </a:endParaRPr>
          </a:p>
        </p:txBody>
      </p:sp>
      <p:sp>
        <p:nvSpPr>
          <p:cNvPr id="5" name="TextovéPole 4"/>
          <p:cNvSpPr txBox="1"/>
          <p:nvPr/>
        </p:nvSpPr>
        <p:spPr>
          <a:xfrm>
            <a:off x="2123728" y="1316781"/>
            <a:ext cx="3709670" cy="1569660"/>
          </a:xfrm>
          <a:prstGeom prst="rect">
            <a:avLst/>
          </a:prstGeom>
          <a:noFill/>
        </p:spPr>
        <p:txBody>
          <a:bodyPr wrap="none" rtlCol="0">
            <a:spAutoFit/>
          </a:bodyPr>
          <a:lstStyle/>
          <a:p>
            <a:r>
              <a:rPr lang="cs-CZ" sz="2400" dirty="0" smtClean="0">
                <a:solidFill>
                  <a:srgbClr val="FF0000"/>
                </a:solidFill>
              </a:rPr>
              <a:t>Písničkář, herec, textař</a:t>
            </a:r>
            <a:r>
              <a:rPr lang="cs-CZ" sz="2400" dirty="0" smtClean="0"/>
              <a:t>,</a:t>
            </a:r>
          </a:p>
          <a:p>
            <a:r>
              <a:rPr lang="cs-CZ" sz="2400" dirty="0" smtClean="0"/>
              <a:t>scénárista, režisér. Zemřel</a:t>
            </a:r>
          </a:p>
          <a:p>
            <a:r>
              <a:rPr lang="cs-CZ" sz="2400" dirty="0" smtClean="0"/>
              <a:t>v táboře </a:t>
            </a:r>
            <a:r>
              <a:rPr lang="cs-CZ" sz="2400" dirty="0" smtClean="0">
                <a:solidFill>
                  <a:srgbClr val="FF0000"/>
                </a:solidFill>
              </a:rPr>
              <a:t>Mauthausen </a:t>
            </a:r>
            <a:r>
              <a:rPr lang="cs-CZ" sz="2400" dirty="0" smtClean="0"/>
              <a:t>na</a:t>
            </a:r>
          </a:p>
          <a:p>
            <a:r>
              <a:rPr lang="cs-CZ" sz="2400" dirty="0" smtClean="0"/>
              <a:t>následky úplavice a mučení.</a:t>
            </a:r>
            <a:endParaRPr lang="cs-CZ" sz="2400" dirty="0"/>
          </a:p>
        </p:txBody>
      </p:sp>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1833" y="4581128"/>
            <a:ext cx="1558195" cy="20502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3" name="Picture 5"/>
          <p:cNvPicPr>
            <a:picLocks noChangeAspect="1" noChangeArrowheads="1"/>
          </p:cNvPicPr>
          <p:nvPr/>
        </p:nvPicPr>
        <p:blipFill rotWithShape="1">
          <a:blip r:embed="rId5">
            <a:extLst>
              <a:ext uri="{28A0092B-C50C-407E-A947-70E740481C1C}">
                <a14:useLocalDpi xmlns:a14="http://schemas.microsoft.com/office/drawing/2010/main" val="0"/>
              </a:ext>
            </a:extLst>
          </a:blip>
          <a:srcRect l="26612" r="24578" b="50000"/>
          <a:stretch/>
        </p:blipFill>
        <p:spPr bwMode="auto">
          <a:xfrm>
            <a:off x="562809" y="4606131"/>
            <a:ext cx="1477501" cy="2000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ovéPole 5"/>
          <p:cNvSpPr txBox="1"/>
          <p:nvPr/>
        </p:nvSpPr>
        <p:spPr>
          <a:xfrm>
            <a:off x="5739471" y="2286276"/>
            <a:ext cx="3214341" cy="1200329"/>
          </a:xfrm>
          <a:prstGeom prst="rect">
            <a:avLst/>
          </a:prstGeom>
          <a:noFill/>
        </p:spPr>
        <p:txBody>
          <a:bodyPr wrap="none" rtlCol="0">
            <a:spAutoFit/>
          </a:bodyPr>
          <a:lstStyle/>
          <a:p>
            <a:r>
              <a:rPr lang="cs-CZ" sz="2400" dirty="0" smtClean="0"/>
              <a:t>Významný </a:t>
            </a:r>
            <a:r>
              <a:rPr lang="cs-CZ" sz="2400" dirty="0" smtClean="0">
                <a:solidFill>
                  <a:srgbClr val="FF0000"/>
                </a:solidFill>
              </a:rPr>
              <a:t>atlet, běžec</a:t>
            </a:r>
            <a:r>
              <a:rPr lang="cs-CZ" sz="2400" dirty="0" smtClean="0"/>
              <a:t>. </a:t>
            </a:r>
          </a:p>
          <a:p>
            <a:r>
              <a:rPr lang="cs-CZ" sz="2400" dirty="0" smtClean="0"/>
              <a:t>Člen odboje, </a:t>
            </a:r>
            <a:r>
              <a:rPr lang="cs-CZ" sz="2400" dirty="0" smtClean="0">
                <a:solidFill>
                  <a:srgbClr val="FF0000"/>
                </a:solidFill>
              </a:rPr>
              <a:t>zastře-</a:t>
            </a:r>
          </a:p>
          <a:p>
            <a:r>
              <a:rPr lang="cs-CZ" sz="2400" dirty="0" smtClean="0">
                <a:solidFill>
                  <a:srgbClr val="FF0000"/>
                </a:solidFill>
              </a:rPr>
              <a:t>len v Kobylisích.</a:t>
            </a:r>
            <a:endParaRPr lang="cs-CZ" sz="2400" dirty="0">
              <a:solidFill>
                <a:srgbClr val="FF0000"/>
              </a:solidFill>
            </a:endParaRPr>
          </a:p>
        </p:txBody>
      </p:sp>
      <p:sp>
        <p:nvSpPr>
          <p:cNvPr id="7" name="TextovéPole 6"/>
          <p:cNvSpPr txBox="1"/>
          <p:nvPr/>
        </p:nvSpPr>
        <p:spPr>
          <a:xfrm>
            <a:off x="2261677" y="3398401"/>
            <a:ext cx="1335622" cy="369332"/>
          </a:xfrm>
          <a:prstGeom prst="rect">
            <a:avLst/>
          </a:prstGeom>
          <a:noFill/>
        </p:spPr>
        <p:txBody>
          <a:bodyPr wrap="none" rtlCol="0">
            <a:spAutoFit/>
          </a:bodyPr>
          <a:lstStyle/>
          <a:p>
            <a:r>
              <a:rPr lang="cs-CZ" dirty="0" smtClean="0">
                <a:solidFill>
                  <a:srgbClr val="FF0000"/>
                </a:solidFill>
              </a:rPr>
              <a:t>Karel Hašler</a:t>
            </a:r>
            <a:endParaRPr lang="cs-CZ" dirty="0">
              <a:solidFill>
                <a:srgbClr val="FF0000"/>
              </a:solidFill>
            </a:endParaRPr>
          </a:p>
        </p:txBody>
      </p:sp>
      <p:sp>
        <p:nvSpPr>
          <p:cNvPr id="8" name="TextovéPole 7"/>
          <p:cNvSpPr txBox="1"/>
          <p:nvPr/>
        </p:nvSpPr>
        <p:spPr>
          <a:xfrm>
            <a:off x="6839638" y="4067780"/>
            <a:ext cx="1529906" cy="369332"/>
          </a:xfrm>
          <a:prstGeom prst="rect">
            <a:avLst/>
          </a:prstGeom>
          <a:noFill/>
        </p:spPr>
        <p:txBody>
          <a:bodyPr wrap="none" rtlCol="0">
            <a:spAutoFit/>
          </a:bodyPr>
          <a:lstStyle/>
          <a:p>
            <a:r>
              <a:rPr lang="cs-CZ" dirty="0" smtClean="0">
                <a:solidFill>
                  <a:srgbClr val="FF0000"/>
                </a:solidFill>
              </a:rPr>
              <a:t>Evžen Rošický</a:t>
            </a:r>
            <a:endParaRPr lang="cs-CZ" dirty="0">
              <a:solidFill>
                <a:srgbClr val="FF0000"/>
              </a:solidFill>
            </a:endParaRPr>
          </a:p>
        </p:txBody>
      </p:sp>
      <p:sp>
        <p:nvSpPr>
          <p:cNvPr id="9" name="TextovéPole 8"/>
          <p:cNvSpPr txBox="1"/>
          <p:nvPr/>
        </p:nvSpPr>
        <p:spPr>
          <a:xfrm>
            <a:off x="653199" y="4071437"/>
            <a:ext cx="1469761" cy="369332"/>
          </a:xfrm>
          <a:prstGeom prst="rect">
            <a:avLst/>
          </a:prstGeom>
          <a:noFill/>
        </p:spPr>
        <p:txBody>
          <a:bodyPr wrap="none" rtlCol="0">
            <a:spAutoFit/>
          </a:bodyPr>
          <a:lstStyle/>
          <a:p>
            <a:r>
              <a:rPr lang="cs-CZ" dirty="0" smtClean="0">
                <a:solidFill>
                  <a:srgbClr val="FF0000"/>
                </a:solidFill>
              </a:rPr>
              <a:t>Karel Poláček</a:t>
            </a:r>
            <a:endParaRPr lang="cs-CZ" dirty="0">
              <a:solidFill>
                <a:srgbClr val="FF0000"/>
              </a:solidFill>
            </a:endParaRPr>
          </a:p>
        </p:txBody>
      </p:sp>
    </p:spTree>
    <p:extLst>
      <p:ext uri="{BB962C8B-B14F-4D97-AF65-F5344CB8AC3E}">
        <p14:creationId xmlns:p14="http://schemas.microsoft.com/office/powerpoint/2010/main" val="3171958056"/>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7170"/>
                                        </p:tgtEl>
                                        <p:attrNameLst>
                                          <p:attrName>style.visibility</p:attrName>
                                        </p:attrNameLst>
                                      </p:cBhvr>
                                      <p:to>
                                        <p:strVal val="visible"/>
                                      </p:to>
                                    </p:set>
                                    <p:animEffect transition="in" filter="circle(in)">
                                      <p:cBhvr>
                                        <p:cTn id="21" dur="2000"/>
                                        <p:tgtEl>
                                          <p:spTgt spid="7170"/>
                                        </p:tgtEl>
                                      </p:cBhvr>
                                    </p:animEffect>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1000"/>
                                        <p:tgtEl>
                                          <p:spTgt spid="9"/>
                                        </p:tgtEl>
                                      </p:cBhvr>
                                    </p:animEffect>
                                    <p:anim calcmode="lin" valueType="num">
                                      <p:cBhvr>
                                        <p:cTn id="27" dur="1000" fill="hold"/>
                                        <p:tgtEl>
                                          <p:spTgt spid="9"/>
                                        </p:tgtEl>
                                        <p:attrNameLst>
                                          <p:attrName>ppt_x</p:attrName>
                                        </p:attrNameLst>
                                      </p:cBhvr>
                                      <p:tavLst>
                                        <p:tav tm="0">
                                          <p:val>
                                            <p:strVal val="#ppt_x"/>
                                          </p:val>
                                        </p:tav>
                                        <p:tav tm="100000">
                                          <p:val>
                                            <p:strVal val="#ppt_x"/>
                                          </p:val>
                                        </p:tav>
                                      </p:tavLst>
                                    </p:anim>
                                    <p:anim calcmode="lin" valueType="num">
                                      <p:cBhvr>
                                        <p:cTn id="2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animEffect transition="in" filter="fade">
                                      <p:cBhvr>
                                        <p:cTn id="33" dur="1000"/>
                                        <p:tgtEl>
                                          <p:spTgt spid="5"/>
                                        </p:tgtEl>
                                      </p:cBhvr>
                                    </p:animEffect>
                                    <p:anim calcmode="lin" valueType="num">
                                      <p:cBhvr>
                                        <p:cTn id="34" dur="1000" fill="hold"/>
                                        <p:tgtEl>
                                          <p:spTgt spid="5"/>
                                        </p:tgtEl>
                                        <p:attrNameLst>
                                          <p:attrName>ppt_x</p:attrName>
                                        </p:attrNameLst>
                                      </p:cBhvr>
                                      <p:tavLst>
                                        <p:tav tm="0">
                                          <p:val>
                                            <p:strVal val="#ppt_x"/>
                                          </p:val>
                                        </p:tav>
                                        <p:tav tm="100000">
                                          <p:val>
                                            <p:strVal val="#ppt_x"/>
                                          </p:val>
                                        </p:tav>
                                      </p:tavLst>
                                    </p:anim>
                                    <p:anim calcmode="lin" valueType="num">
                                      <p:cBhvr>
                                        <p:cTn id="3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fade">
                                      <p:cBhvr>
                                        <p:cTn id="40" dur="1000"/>
                                        <p:tgtEl>
                                          <p:spTgt spid="7"/>
                                        </p:tgtEl>
                                      </p:cBhvr>
                                    </p:animEffect>
                                    <p:anim calcmode="lin" valueType="num">
                                      <p:cBhvr>
                                        <p:cTn id="41" dur="1000" fill="hold"/>
                                        <p:tgtEl>
                                          <p:spTgt spid="7"/>
                                        </p:tgtEl>
                                        <p:attrNameLst>
                                          <p:attrName>ppt_x</p:attrName>
                                        </p:attrNameLst>
                                      </p:cBhvr>
                                      <p:tavLst>
                                        <p:tav tm="0">
                                          <p:val>
                                            <p:strVal val="#ppt_x"/>
                                          </p:val>
                                        </p:tav>
                                        <p:tav tm="100000">
                                          <p:val>
                                            <p:strVal val="#ppt_x"/>
                                          </p:val>
                                        </p:tav>
                                      </p:tavLst>
                                    </p:anim>
                                    <p:anim calcmode="lin" valueType="num">
                                      <p:cBhvr>
                                        <p:cTn id="4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nodeType="clickEffect">
                                  <p:stCondLst>
                                    <p:cond delay="0"/>
                                  </p:stCondLst>
                                  <p:childTnLst>
                                    <p:set>
                                      <p:cBhvr>
                                        <p:cTn id="46" dur="1" fill="hold">
                                          <p:stCondLst>
                                            <p:cond delay="0"/>
                                          </p:stCondLst>
                                        </p:cTn>
                                        <p:tgtEl>
                                          <p:spTgt spid="7173"/>
                                        </p:tgtEl>
                                        <p:attrNameLst>
                                          <p:attrName>style.visibility</p:attrName>
                                        </p:attrNameLst>
                                      </p:cBhvr>
                                      <p:to>
                                        <p:strVal val="visible"/>
                                      </p:to>
                                    </p:set>
                                    <p:animEffect transition="in" filter="circle(in)">
                                      <p:cBhvr>
                                        <p:cTn id="47" dur="2000"/>
                                        <p:tgtEl>
                                          <p:spTgt spid="7173"/>
                                        </p:tgtEl>
                                      </p:cBhvr>
                                    </p:animEffect>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grpId="0" nodeType="clickEffect">
                                  <p:stCondLst>
                                    <p:cond delay="0"/>
                                  </p:stCondLst>
                                  <p:childTnLst>
                                    <p:set>
                                      <p:cBhvr>
                                        <p:cTn id="51" dur="1" fill="hold">
                                          <p:stCondLst>
                                            <p:cond delay="0"/>
                                          </p:stCondLst>
                                        </p:cTn>
                                        <p:tgtEl>
                                          <p:spTgt spid="4"/>
                                        </p:tgtEl>
                                        <p:attrNameLst>
                                          <p:attrName>style.visibility</p:attrName>
                                        </p:attrNameLst>
                                      </p:cBhvr>
                                      <p:to>
                                        <p:strVal val="visible"/>
                                      </p:to>
                                    </p:set>
                                    <p:animEffect transition="in" filter="fade">
                                      <p:cBhvr>
                                        <p:cTn id="52" dur="1000"/>
                                        <p:tgtEl>
                                          <p:spTgt spid="4"/>
                                        </p:tgtEl>
                                      </p:cBhvr>
                                    </p:animEffect>
                                    <p:anim calcmode="lin" valueType="num">
                                      <p:cBhvr>
                                        <p:cTn id="53" dur="1000" fill="hold"/>
                                        <p:tgtEl>
                                          <p:spTgt spid="4"/>
                                        </p:tgtEl>
                                        <p:attrNameLst>
                                          <p:attrName>ppt_x</p:attrName>
                                        </p:attrNameLst>
                                      </p:cBhvr>
                                      <p:tavLst>
                                        <p:tav tm="0">
                                          <p:val>
                                            <p:strVal val="#ppt_x"/>
                                          </p:val>
                                        </p:tav>
                                        <p:tav tm="100000">
                                          <p:val>
                                            <p:strVal val="#ppt_x"/>
                                          </p:val>
                                        </p:tav>
                                      </p:tavLst>
                                    </p:anim>
                                    <p:anim calcmode="lin" valueType="num">
                                      <p:cBhvr>
                                        <p:cTn id="5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6" presetClass="entr" presetSubtype="16" fill="hold" nodeType="clickEffect">
                                  <p:stCondLst>
                                    <p:cond delay="0"/>
                                  </p:stCondLst>
                                  <p:childTnLst>
                                    <p:set>
                                      <p:cBhvr>
                                        <p:cTn id="58" dur="1" fill="hold">
                                          <p:stCondLst>
                                            <p:cond delay="0"/>
                                          </p:stCondLst>
                                        </p:cTn>
                                        <p:tgtEl>
                                          <p:spTgt spid="7171"/>
                                        </p:tgtEl>
                                        <p:attrNameLst>
                                          <p:attrName>style.visibility</p:attrName>
                                        </p:attrNameLst>
                                      </p:cBhvr>
                                      <p:to>
                                        <p:strVal val="visible"/>
                                      </p:to>
                                    </p:set>
                                    <p:animEffect transition="in" filter="circle(in)">
                                      <p:cBhvr>
                                        <p:cTn id="59" dur="2000"/>
                                        <p:tgtEl>
                                          <p:spTgt spid="7171"/>
                                        </p:tgtEl>
                                      </p:cBhvr>
                                    </p:animEffect>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grpId="0" nodeType="clickEffect">
                                  <p:stCondLst>
                                    <p:cond delay="0"/>
                                  </p:stCondLst>
                                  <p:childTnLst>
                                    <p:set>
                                      <p:cBhvr>
                                        <p:cTn id="63" dur="1" fill="hold">
                                          <p:stCondLst>
                                            <p:cond delay="0"/>
                                          </p:stCondLst>
                                        </p:cTn>
                                        <p:tgtEl>
                                          <p:spTgt spid="8"/>
                                        </p:tgtEl>
                                        <p:attrNameLst>
                                          <p:attrName>style.visibility</p:attrName>
                                        </p:attrNameLst>
                                      </p:cBhvr>
                                      <p:to>
                                        <p:strVal val="visible"/>
                                      </p:to>
                                    </p:set>
                                    <p:animEffect transition="in" filter="fade">
                                      <p:cBhvr>
                                        <p:cTn id="64" dur="1000"/>
                                        <p:tgtEl>
                                          <p:spTgt spid="8"/>
                                        </p:tgtEl>
                                      </p:cBhvr>
                                    </p:animEffect>
                                    <p:anim calcmode="lin" valueType="num">
                                      <p:cBhvr>
                                        <p:cTn id="65" dur="1000" fill="hold"/>
                                        <p:tgtEl>
                                          <p:spTgt spid="8"/>
                                        </p:tgtEl>
                                        <p:attrNameLst>
                                          <p:attrName>ppt_x</p:attrName>
                                        </p:attrNameLst>
                                      </p:cBhvr>
                                      <p:tavLst>
                                        <p:tav tm="0">
                                          <p:val>
                                            <p:strVal val="#ppt_x"/>
                                          </p:val>
                                        </p:tav>
                                        <p:tav tm="100000">
                                          <p:val>
                                            <p:strVal val="#ppt_x"/>
                                          </p:val>
                                        </p:tav>
                                      </p:tavLst>
                                    </p:anim>
                                    <p:anim calcmode="lin" valueType="num">
                                      <p:cBhvr>
                                        <p:cTn id="6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2" presetClass="entr" presetSubtype="0" fill="hold" grpId="0" nodeType="clickEffect">
                                  <p:stCondLst>
                                    <p:cond delay="0"/>
                                  </p:stCondLst>
                                  <p:childTnLst>
                                    <p:set>
                                      <p:cBhvr>
                                        <p:cTn id="70" dur="1" fill="hold">
                                          <p:stCondLst>
                                            <p:cond delay="0"/>
                                          </p:stCondLst>
                                        </p:cTn>
                                        <p:tgtEl>
                                          <p:spTgt spid="6"/>
                                        </p:tgtEl>
                                        <p:attrNameLst>
                                          <p:attrName>style.visibility</p:attrName>
                                        </p:attrNameLst>
                                      </p:cBhvr>
                                      <p:to>
                                        <p:strVal val="visible"/>
                                      </p:to>
                                    </p:set>
                                    <p:animEffect transition="in" filter="fade">
                                      <p:cBhvr>
                                        <p:cTn id="71" dur="1000"/>
                                        <p:tgtEl>
                                          <p:spTgt spid="6"/>
                                        </p:tgtEl>
                                      </p:cBhvr>
                                    </p:animEffect>
                                    <p:anim calcmode="lin" valueType="num">
                                      <p:cBhvr>
                                        <p:cTn id="72" dur="1000" fill="hold"/>
                                        <p:tgtEl>
                                          <p:spTgt spid="6"/>
                                        </p:tgtEl>
                                        <p:attrNameLst>
                                          <p:attrName>ppt_x</p:attrName>
                                        </p:attrNameLst>
                                      </p:cBhvr>
                                      <p:tavLst>
                                        <p:tav tm="0">
                                          <p:val>
                                            <p:strVal val="#ppt_x"/>
                                          </p:val>
                                        </p:tav>
                                        <p:tav tm="100000">
                                          <p:val>
                                            <p:strVal val="#ppt_x"/>
                                          </p:val>
                                        </p:tav>
                                      </p:tavLst>
                                    </p:anim>
                                    <p:anim calcmode="lin" valueType="num">
                                      <p:cBhvr>
                                        <p:cTn id="7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42" presetClass="path" presetSubtype="0" accel="50000" decel="50000" fill="hold" grpId="1" nodeType="clickEffect">
                                  <p:stCondLst>
                                    <p:cond delay="0"/>
                                  </p:stCondLst>
                                  <p:childTnLst>
                                    <p:animMotion origin="layout" path="M 4.72222E-6 -3.7037E-7 L 0.36822 0.00556 " pathEditMode="relative" rAng="0" ptsTypes="AA">
                                      <p:cBhvr>
                                        <p:cTn id="77" dur="2000" fill="hold"/>
                                        <p:tgtEl>
                                          <p:spTgt spid="5"/>
                                        </p:tgtEl>
                                        <p:attrNameLst>
                                          <p:attrName>ppt_x</p:attrName>
                                          <p:attrName>ppt_y</p:attrName>
                                        </p:attrNameLst>
                                      </p:cBhvr>
                                      <p:rCtr x="18403" y="278"/>
                                    </p:animMotion>
                                  </p:childTnLst>
                                </p:cTn>
                              </p:par>
                            </p:childTnLst>
                          </p:cTn>
                        </p:par>
                      </p:childTnLst>
                    </p:cTn>
                  </p:par>
                  <p:par>
                    <p:cTn id="78" fill="hold">
                      <p:stCondLst>
                        <p:cond delay="indefinite"/>
                      </p:stCondLst>
                      <p:childTnLst>
                        <p:par>
                          <p:cTn id="79" fill="hold">
                            <p:stCondLst>
                              <p:cond delay="0"/>
                            </p:stCondLst>
                            <p:childTnLst>
                              <p:par>
                                <p:cTn id="80" presetID="42" presetClass="path" presetSubtype="0" accel="50000" decel="50000" fill="hold" grpId="1" nodeType="clickEffect">
                                  <p:stCondLst>
                                    <p:cond delay="0"/>
                                  </p:stCondLst>
                                  <p:childTnLst>
                                    <p:animMotion origin="layout" path="M 4.16667E-6 -4.81481E-6 L -0.11042 -0.41412 " pathEditMode="relative" rAng="0" ptsTypes="AA">
                                      <p:cBhvr>
                                        <p:cTn id="81" dur="2000" fill="hold"/>
                                        <p:tgtEl>
                                          <p:spTgt spid="4"/>
                                        </p:tgtEl>
                                        <p:attrNameLst>
                                          <p:attrName>ppt_x</p:attrName>
                                          <p:attrName>ppt_y</p:attrName>
                                        </p:attrNameLst>
                                      </p:cBhvr>
                                      <p:rCtr x="-5521" y="-20718"/>
                                    </p:animMotion>
                                  </p:childTnLst>
                                </p:cTn>
                              </p:par>
                            </p:childTnLst>
                          </p:cTn>
                        </p:par>
                      </p:childTnLst>
                    </p:cTn>
                  </p:par>
                  <p:par>
                    <p:cTn id="82" fill="hold">
                      <p:stCondLst>
                        <p:cond delay="indefinite"/>
                      </p:stCondLst>
                      <p:childTnLst>
                        <p:par>
                          <p:cTn id="83" fill="hold">
                            <p:stCondLst>
                              <p:cond delay="0"/>
                            </p:stCondLst>
                            <p:childTnLst>
                              <p:par>
                                <p:cTn id="84" presetID="42" presetClass="path" presetSubtype="0" accel="50000" decel="50000" fill="hold" grpId="1" nodeType="clickEffect">
                                  <p:stCondLst>
                                    <p:cond delay="0"/>
                                  </p:stCondLst>
                                  <p:childTnLst>
                                    <p:animMotion origin="layout" path="M 1.38889E-6 -3.33333E-6 L -0.35851 0.35209 " pathEditMode="relative" rAng="0" ptsTypes="AA">
                                      <p:cBhvr>
                                        <p:cTn id="85" dur="2000" fill="hold"/>
                                        <p:tgtEl>
                                          <p:spTgt spid="6"/>
                                        </p:tgtEl>
                                        <p:attrNameLst>
                                          <p:attrName>ppt_x</p:attrName>
                                          <p:attrName>ppt_y</p:attrName>
                                        </p:attrNameLst>
                                      </p:cBhvr>
                                      <p:rCtr x="-17934" y="17593"/>
                                    </p:animMotion>
                                  </p:childTnLst>
                                </p:cTn>
                              </p:par>
                            </p:childTnLst>
                          </p:cTn>
                        </p:par>
                      </p:childTnLst>
                    </p:cTn>
                  </p:par>
                  <p:par>
                    <p:cTn id="86" fill="hold">
                      <p:stCondLst>
                        <p:cond delay="indefinite"/>
                      </p:stCondLst>
                      <p:childTnLst>
                        <p:par>
                          <p:cTn id="87" fill="hold">
                            <p:stCondLst>
                              <p:cond delay="0"/>
                            </p:stCondLst>
                            <p:childTnLst>
                              <p:par>
                                <p:cTn id="88" presetID="42" presetClass="path" presetSubtype="0" accel="50000" decel="50000" fill="hold" grpId="1" nodeType="clickEffect">
                                  <p:stCondLst>
                                    <p:cond delay="0"/>
                                  </p:stCondLst>
                                  <p:childTnLst>
                                    <p:animMotion origin="layout" path="M -2.5E-6 -3.7037E-6 L 0.479 0.09306 " pathEditMode="relative" rAng="0" ptsTypes="AA">
                                      <p:cBhvr>
                                        <p:cTn id="89" dur="2000" fill="hold"/>
                                        <p:tgtEl>
                                          <p:spTgt spid="7"/>
                                        </p:tgtEl>
                                        <p:attrNameLst>
                                          <p:attrName>ppt_x</p:attrName>
                                          <p:attrName>ppt_y</p:attrName>
                                        </p:attrNameLst>
                                      </p:cBhvr>
                                      <p:rCtr x="23941" y="4653"/>
                                    </p:animMotion>
                                  </p:childTnLst>
                                </p:cTn>
                              </p:par>
                            </p:childTnLst>
                          </p:cTn>
                        </p:par>
                      </p:childTnLst>
                    </p:cTn>
                  </p:par>
                  <p:par>
                    <p:cTn id="90" fill="hold">
                      <p:stCondLst>
                        <p:cond delay="indefinite"/>
                      </p:stCondLst>
                      <p:childTnLst>
                        <p:par>
                          <p:cTn id="91" fill="hold">
                            <p:stCondLst>
                              <p:cond delay="0"/>
                            </p:stCondLst>
                            <p:childTnLst>
                              <p:par>
                                <p:cTn id="92" presetID="42" presetClass="path" presetSubtype="0" accel="50000" decel="50000" fill="hold" grpId="1" nodeType="clickEffect">
                                  <p:stCondLst>
                                    <p:cond delay="0"/>
                                  </p:stCondLst>
                                  <p:childTnLst>
                                    <p:animMotion origin="layout" path="M -0.01475 0.01157 L 0.10521 -0.03542 " pathEditMode="relative" rAng="0" ptsTypes="AA">
                                      <p:cBhvr>
                                        <p:cTn id="93" dur="2000" fill="hold"/>
                                        <p:tgtEl>
                                          <p:spTgt spid="9"/>
                                        </p:tgtEl>
                                        <p:attrNameLst>
                                          <p:attrName>ppt_x</p:attrName>
                                          <p:attrName>ppt_y</p:attrName>
                                        </p:attrNameLst>
                                      </p:cBhvr>
                                      <p:rCtr x="5990" y="-2361"/>
                                    </p:animMotion>
                                  </p:childTnLst>
                                </p:cTn>
                              </p:par>
                            </p:childTnLst>
                          </p:cTn>
                        </p:par>
                      </p:childTnLst>
                    </p:cTn>
                  </p:par>
                  <p:par>
                    <p:cTn id="94" fill="hold">
                      <p:stCondLst>
                        <p:cond delay="indefinite"/>
                      </p:stCondLst>
                      <p:childTnLst>
                        <p:par>
                          <p:cTn id="95" fill="hold">
                            <p:stCondLst>
                              <p:cond delay="0"/>
                            </p:stCondLst>
                            <p:childTnLst>
                              <p:par>
                                <p:cTn id="96" presetID="42" presetClass="path" presetSubtype="0" accel="50000" decel="50000" fill="hold" grpId="1" nodeType="clickEffect">
                                  <p:stCondLst>
                                    <p:cond delay="0"/>
                                  </p:stCondLst>
                                  <p:childTnLst>
                                    <p:animMotion origin="layout" path="M -0.03229 -0.0044 L -0.69462 0.01227 " pathEditMode="relative" rAng="0" ptsTypes="AA">
                                      <p:cBhvr>
                                        <p:cTn id="97" dur="2000" fill="hold"/>
                                        <p:tgtEl>
                                          <p:spTgt spid="8"/>
                                        </p:tgtEl>
                                        <p:attrNameLst>
                                          <p:attrName>ppt_x</p:attrName>
                                          <p:attrName>ppt_y</p:attrName>
                                        </p:attrNameLst>
                                      </p:cBhvr>
                                      <p:rCtr x="-33125" y="83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4" grpId="1"/>
      <p:bldP spid="5" grpId="0"/>
      <p:bldP spid="5" grpId="1"/>
      <p:bldP spid="6" grpId="0"/>
      <p:bldP spid="6" grpId="1"/>
      <p:bldP spid="7" grpId="0"/>
      <p:bldP spid="7" grpId="1"/>
      <p:bldP spid="8" grpId="0"/>
      <p:bldP spid="8" grpId="1"/>
      <p:bldP spid="9" grpId="0"/>
      <p:bldP spid="9" grpId="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sz="quarter" idx="13"/>
          </p:nvPr>
        </p:nvSpPr>
        <p:spPr/>
        <p:txBody>
          <a:bodyPr>
            <a:normAutofit/>
          </a:bodyPr>
          <a:lstStyle/>
          <a:p>
            <a:pPr marL="285750" indent="-285750">
              <a:buFont typeface="Arial" pitchFamily="34" charset="0"/>
              <a:buChar char="•"/>
            </a:pPr>
            <a:r>
              <a:rPr lang="cs-CZ" sz="2400" dirty="0" smtClean="0"/>
              <a:t>v průběhu války nacisté připravili o život </a:t>
            </a:r>
            <a:r>
              <a:rPr lang="cs-CZ" sz="2400" dirty="0" smtClean="0">
                <a:solidFill>
                  <a:srgbClr val="FF0000"/>
                </a:solidFill>
              </a:rPr>
              <a:t>cca 360 000 Čechů </a:t>
            </a:r>
          </a:p>
          <a:p>
            <a:pPr marL="285750" indent="-285750">
              <a:buFont typeface="Arial" pitchFamily="34" charset="0"/>
              <a:buChar char="•"/>
            </a:pPr>
            <a:r>
              <a:rPr lang="cs-CZ" sz="2400" dirty="0" smtClean="0"/>
              <a:t>v koncentračních táborech zemřelo </a:t>
            </a:r>
            <a:r>
              <a:rPr lang="cs-CZ" sz="2400" dirty="0" smtClean="0">
                <a:solidFill>
                  <a:srgbClr val="FF0000"/>
                </a:solidFill>
              </a:rPr>
              <a:t>20 000</a:t>
            </a:r>
            <a:r>
              <a:rPr lang="cs-CZ" sz="2400" dirty="0" smtClean="0"/>
              <a:t>, přímo popraveno bylo dle dobových pramenů </a:t>
            </a:r>
            <a:r>
              <a:rPr lang="cs-CZ" sz="2400" dirty="0" smtClean="0">
                <a:solidFill>
                  <a:srgbClr val="FF0000"/>
                </a:solidFill>
              </a:rPr>
              <a:t>8 237 </a:t>
            </a:r>
            <a:r>
              <a:rPr lang="cs-CZ" sz="2400" dirty="0" smtClean="0"/>
              <a:t>Čechů (historikové hovoří dokonce až o 10 000)</a:t>
            </a:r>
          </a:p>
          <a:p>
            <a:pPr marL="285750" indent="-285750">
              <a:buFont typeface="Arial" pitchFamily="34" charset="0"/>
              <a:buChar char="•"/>
            </a:pPr>
            <a:r>
              <a:rPr lang="cs-CZ" sz="2400" dirty="0" smtClean="0"/>
              <a:t>zvlášť jsou vyčíslovány oběti z řad židovského národa – </a:t>
            </a:r>
            <a:r>
              <a:rPr lang="cs-CZ" sz="2400" dirty="0" smtClean="0">
                <a:solidFill>
                  <a:srgbClr val="FF0000"/>
                </a:solidFill>
              </a:rPr>
              <a:t>73 000 </a:t>
            </a:r>
            <a:r>
              <a:rPr lang="cs-CZ" sz="2400" dirty="0" smtClean="0"/>
              <a:t>a </a:t>
            </a:r>
            <a:r>
              <a:rPr lang="cs-CZ" sz="2400" dirty="0" err="1" smtClean="0"/>
              <a:t>Rómové</a:t>
            </a:r>
            <a:r>
              <a:rPr lang="cs-CZ" sz="2400" dirty="0" smtClean="0"/>
              <a:t> </a:t>
            </a:r>
            <a:r>
              <a:rPr lang="cs-CZ" sz="2400" dirty="0" smtClean="0">
                <a:solidFill>
                  <a:srgbClr val="FF0000"/>
                </a:solidFill>
              </a:rPr>
              <a:t>6 000</a:t>
            </a:r>
          </a:p>
          <a:p>
            <a:pPr marL="285750" indent="-285750">
              <a:buFont typeface="Arial" pitchFamily="34" charset="0"/>
              <a:buChar char="•"/>
            </a:pPr>
            <a:r>
              <a:rPr lang="cs-CZ" sz="2400" dirty="0" smtClean="0"/>
              <a:t>mnozí další byli </a:t>
            </a:r>
            <a:r>
              <a:rPr lang="cs-CZ" sz="2400" dirty="0" smtClean="0">
                <a:solidFill>
                  <a:srgbClr val="FF0000"/>
                </a:solidFill>
              </a:rPr>
              <a:t>vězněni a přežili... </a:t>
            </a:r>
            <a:r>
              <a:rPr lang="cs-CZ" sz="2400" dirty="0" smtClean="0"/>
              <a:t>(za všechny uveďme např. jednoho z našich poválečných prezidentů Antonína Zápotockého – 5 let v Sachsenhausenu)</a:t>
            </a:r>
            <a:endParaRPr lang="cs-CZ" sz="2400" dirty="0"/>
          </a:p>
        </p:txBody>
      </p:sp>
      <p:sp>
        <p:nvSpPr>
          <p:cNvPr id="3" name="Nadpis 2"/>
          <p:cNvSpPr>
            <a:spLocks noGrp="1"/>
          </p:cNvSpPr>
          <p:nvPr>
            <p:ph type="title"/>
          </p:nvPr>
        </p:nvSpPr>
        <p:spPr/>
        <p:txBody>
          <a:bodyPr/>
          <a:lstStyle/>
          <a:p>
            <a:pPr algn="ctr"/>
            <a:r>
              <a:rPr lang="cs-CZ" dirty="0" smtClean="0"/>
              <a:t>Nacistická okupace v číslech</a:t>
            </a:r>
            <a:endParaRPr lang="cs-CZ" dirty="0"/>
          </a:p>
        </p:txBody>
      </p:sp>
    </p:spTree>
    <p:extLst>
      <p:ext uri="{BB962C8B-B14F-4D97-AF65-F5344CB8AC3E}">
        <p14:creationId xmlns:p14="http://schemas.microsoft.com/office/powerpoint/2010/main" val="2175728333"/>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0" end="0"/>
                                            </p:txEl>
                                          </p:spTgt>
                                        </p:tgtEl>
                                        <p:attrNameLst>
                                          <p:attrName>style.visibility</p:attrName>
                                        </p:attrNameLst>
                                      </p:cBhvr>
                                      <p:to>
                                        <p:strVal val="visible"/>
                                      </p:to>
                                    </p:set>
                                    <p:animEffect transition="in" filter="fade">
                                      <p:cBhvr>
                                        <p:cTn id="14" dur="1000"/>
                                        <p:tgtEl>
                                          <p:spTgt spid="2">
                                            <p:txEl>
                                              <p:pRg st="0" end="0"/>
                                            </p:txEl>
                                          </p:spTgt>
                                        </p:tgtEl>
                                      </p:cBhvr>
                                    </p:animEffect>
                                    <p:anim calcmode="lin" valueType="num">
                                      <p:cBhvr>
                                        <p:cTn id="15"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1" end="1"/>
                                            </p:txEl>
                                          </p:spTgt>
                                        </p:tgtEl>
                                        <p:attrNameLst>
                                          <p:attrName>style.visibility</p:attrName>
                                        </p:attrNameLst>
                                      </p:cBhvr>
                                      <p:to>
                                        <p:strVal val="visible"/>
                                      </p:to>
                                    </p:set>
                                    <p:animEffect transition="in" filter="fade">
                                      <p:cBhvr>
                                        <p:cTn id="21" dur="1000"/>
                                        <p:tgtEl>
                                          <p:spTgt spid="2">
                                            <p:txEl>
                                              <p:pRg st="1" end="1"/>
                                            </p:txEl>
                                          </p:spTgt>
                                        </p:tgtEl>
                                      </p:cBhvr>
                                    </p:animEffect>
                                    <p:anim calcmode="lin" valueType="num">
                                      <p:cBhvr>
                                        <p:cTn id="22"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2" end="2"/>
                                            </p:txEl>
                                          </p:spTgt>
                                        </p:tgtEl>
                                        <p:attrNameLst>
                                          <p:attrName>style.visibility</p:attrName>
                                        </p:attrNameLst>
                                      </p:cBhvr>
                                      <p:to>
                                        <p:strVal val="visible"/>
                                      </p:to>
                                    </p:set>
                                    <p:animEffect transition="in" filter="fade">
                                      <p:cBhvr>
                                        <p:cTn id="28" dur="1000"/>
                                        <p:tgtEl>
                                          <p:spTgt spid="2">
                                            <p:txEl>
                                              <p:pRg st="2" end="2"/>
                                            </p:txEl>
                                          </p:spTgt>
                                        </p:tgtEl>
                                      </p:cBhvr>
                                    </p:animEffect>
                                    <p:anim calcmode="lin" valueType="num">
                                      <p:cBhvr>
                                        <p:cTn id="29"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
                                            <p:txEl>
                                              <p:pRg st="3" end="3"/>
                                            </p:txEl>
                                          </p:spTgt>
                                        </p:tgtEl>
                                        <p:attrNameLst>
                                          <p:attrName>style.visibility</p:attrName>
                                        </p:attrNameLst>
                                      </p:cBhvr>
                                      <p:to>
                                        <p:strVal val="visible"/>
                                      </p:to>
                                    </p:set>
                                    <p:animEffect transition="in" filter="fade">
                                      <p:cBhvr>
                                        <p:cTn id="35" dur="1000"/>
                                        <p:tgtEl>
                                          <p:spTgt spid="2">
                                            <p:txEl>
                                              <p:pRg st="3" end="3"/>
                                            </p:txEl>
                                          </p:spTgt>
                                        </p:tgtEl>
                                      </p:cBhvr>
                                    </p:animEffect>
                                    <p:anim calcmode="lin" valueType="num">
                                      <p:cBhvr>
                                        <p:cTn id="36"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sz="quarter" idx="13"/>
          </p:nvPr>
        </p:nvSpPr>
        <p:spPr>
          <a:xfrm>
            <a:off x="2771800" y="1463040"/>
            <a:ext cx="6048672" cy="4724400"/>
          </a:xfrm>
        </p:spPr>
        <p:txBody>
          <a:bodyPr>
            <a:normAutofit lnSpcReduction="10000"/>
          </a:bodyPr>
          <a:lstStyle/>
          <a:p>
            <a:pPr marL="342900" indent="-342900">
              <a:buFont typeface="Arial" pitchFamily="34" charset="0"/>
              <a:buChar char="•"/>
            </a:pPr>
            <a:r>
              <a:rPr lang="cs-CZ" sz="2400" b="1" dirty="0">
                <a:solidFill>
                  <a:srgbClr val="FF0000"/>
                </a:solidFill>
              </a:rPr>
              <a:t>Rudolf Vrba</a:t>
            </a:r>
            <a:r>
              <a:rPr lang="cs-CZ" sz="2400" dirty="0"/>
              <a:t>, vlastním jménem </a:t>
            </a:r>
            <a:r>
              <a:rPr lang="cs-CZ" sz="2400" b="1" dirty="0"/>
              <a:t>Walter </a:t>
            </a:r>
            <a:r>
              <a:rPr lang="cs-CZ" sz="2400" b="1" dirty="0" smtClean="0"/>
              <a:t>Rosenberg</a:t>
            </a:r>
          </a:p>
          <a:p>
            <a:pPr marL="342900" indent="-342900">
              <a:buFont typeface="Arial" pitchFamily="34" charset="0"/>
              <a:buChar char="•"/>
            </a:pPr>
            <a:r>
              <a:rPr lang="cs-CZ" sz="2400" dirty="0" smtClean="0"/>
              <a:t> </a:t>
            </a:r>
            <a:r>
              <a:rPr lang="cs-CZ" sz="2400" dirty="0"/>
              <a:t>byl </a:t>
            </a:r>
            <a:r>
              <a:rPr lang="cs-CZ" sz="2400" dirty="0">
                <a:solidFill>
                  <a:srgbClr val="FF0000"/>
                </a:solidFill>
              </a:rPr>
              <a:t>jedním z pěti Židů</a:t>
            </a:r>
            <a:r>
              <a:rPr lang="cs-CZ" sz="2400" dirty="0"/>
              <a:t>, kterým se podařilo </a:t>
            </a:r>
            <a:r>
              <a:rPr lang="cs-CZ" sz="2400" dirty="0">
                <a:solidFill>
                  <a:srgbClr val="FF0000"/>
                </a:solidFill>
              </a:rPr>
              <a:t>utéci z koncentračního </a:t>
            </a:r>
            <a:r>
              <a:rPr lang="cs-CZ" sz="2400" dirty="0" smtClean="0">
                <a:solidFill>
                  <a:srgbClr val="FF0000"/>
                </a:solidFill>
              </a:rPr>
              <a:t>tábora </a:t>
            </a:r>
            <a:r>
              <a:rPr lang="cs-CZ" sz="2400" dirty="0"/>
              <a:t>(Osvětim) a současně </a:t>
            </a:r>
            <a:r>
              <a:rPr lang="cs-CZ" sz="2400" dirty="0">
                <a:solidFill>
                  <a:srgbClr val="FF0000"/>
                </a:solidFill>
              </a:rPr>
              <a:t>předat spojencům informace </a:t>
            </a:r>
            <a:r>
              <a:rPr lang="cs-CZ" sz="2400" dirty="0"/>
              <a:t>o masových vraždách, ke kterým tam docházelo v rámci </a:t>
            </a:r>
            <a:r>
              <a:rPr lang="cs-CZ" sz="2400" dirty="0" smtClean="0"/>
              <a:t>holocaustu</a:t>
            </a:r>
          </a:p>
          <a:p>
            <a:pPr marL="342900" indent="-342900">
              <a:buFont typeface="Arial" pitchFamily="34" charset="0"/>
              <a:buChar char="•"/>
            </a:pPr>
            <a:r>
              <a:rPr lang="cs-CZ" sz="2400" dirty="0" smtClean="0"/>
              <a:t>se </a:t>
            </a:r>
            <a:r>
              <a:rPr lang="cs-CZ" sz="2400" dirty="0" err="1"/>
              <a:t>spoluuprchlíkem</a:t>
            </a:r>
            <a:r>
              <a:rPr lang="cs-CZ" sz="2400" dirty="0"/>
              <a:t> Alfrédem </a:t>
            </a:r>
            <a:r>
              <a:rPr lang="cs-CZ" sz="2400" dirty="0" err="1"/>
              <a:t>Wetzlerem</a:t>
            </a:r>
            <a:r>
              <a:rPr lang="cs-CZ" sz="2400" dirty="0"/>
              <a:t> nadiktovali v dubnu 1944 zděšeným židovským představitelům v Žilině na Slovensku 32 stran </a:t>
            </a:r>
            <a:r>
              <a:rPr lang="cs-CZ" sz="2400" dirty="0" smtClean="0"/>
              <a:t>výpovědi – přestože byla pozdržena, </a:t>
            </a:r>
            <a:r>
              <a:rPr lang="cs-CZ" sz="2400" dirty="0" smtClean="0">
                <a:solidFill>
                  <a:srgbClr val="FF0000"/>
                </a:solidFill>
              </a:rPr>
              <a:t>zachránila životy 200 000 maďarských Židů</a:t>
            </a:r>
            <a:endParaRPr lang="cs-CZ" sz="2400" dirty="0">
              <a:solidFill>
                <a:srgbClr val="FF0000"/>
              </a:solidFill>
            </a:endParaRPr>
          </a:p>
        </p:txBody>
      </p:sp>
      <p:sp>
        <p:nvSpPr>
          <p:cNvPr id="3" name="Nadpis 2"/>
          <p:cNvSpPr>
            <a:spLocks noGrp="1"/>
          </p:cNvSpPr>
          <p:nvPr>
            <p:ph type="title"/>
          </p:nvPr>
        </p:nvSpPr>
        <p:spPr/>
        <p:txBody>
          <a:bodyPr>
            <a:normAutofit fontScale="90000"/>
          </a:bodyPr>
          <a:lstStyle/>
          <a:p>
            <a:pPr algn="ctr"/>
            <a:r>
              <a:rPr lang="cs-CZ" dirty="0" smtClean="0"/>
              <a:t>A díky tomuto muži se svět dozvěděl o koncentračních táborech</a:t>
            </a:r>
            <a:endParaRPr lang="cs-CZ" dirty="0"/>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420888"/>
            <a:ext cx="1905000" cy="2733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07830747"/>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8194"/>
                                        </p:tgtEl>
                                        <p:attrNameLst>
                                          <p:attrName>style.visibility</p:attrName>
                                        </p:attrNameLst>
                                      </p:cBhvr>
                                      <p:to>
                                        <p:strVal val="visible"/>
                                      </p:to>
                                    </p:set>
                                    <p:animEffect transition="in" filter="circle(in)">
                                      <p:cBhvr>
                                        <p:cTn id="14" dur="2000"/>
                                        <p:tgtEl>
                                          <p:spTgt spid="8194"/>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
                                            <p:txEl>
                                              <p:pRg st="0" end="0"/>
                                            </p:txEl>
                                          </p:spTgt>
                                        </p:tgtEl>
                                        <p:attrNameLst>
                                          <p:attrName>style.visibility</p:attrName>
                                        </p:attrNameLst>
                                      </p:cBhvr>
                                      <p:to>
                                        <p:strVal val="visible"/>
                                      </p:to>
                                    </p:set>
                                    <p:animEffect transition="in" filter="fade">
                                      <p:cBhvr>
                                        <p:cTn id="19" dur="1000"/>
                                        <p:tgtEl>
                                          <p:spTgt spid="2">
                                            <p:txEl>
                                              <p:pRg st="0" end="0"/>
                                            </p:txEl>
                                          </p:spTgt>
                                        </p:tgtEl>
                                      </p:cBhvr>
                                    </p:animEffect>
                                    <p:anim calcmode="lin" valueType="num">
                                      <p:cBhvr>
                                        <p:cTn id="20"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
                                            <p:txEl>
                                              <p:pRg st="1" end="1"/>
                                            </p:txEl>
                                          </p:spTgt>
                                        </p:tgtEl>
                                        <p:attrNameLst>
                                          <p:attrName>style.visibility</p:attrName>
                                        </p:attrNameLst>
                                      </p:cBhvr>
                                      <p:to>
                                        <p:strVal val="visible"/>
                                      </p:to>
                                    </p:set>
                                    <p:animEffect transition="in" filter="fade">
                                      <p:cBhvr>
                                        <p:cTn id="26" dur="1000"/>
                                        <p:tgtEl>
                                          <p:spTgt spid="2">
                                            <p:txEl>
                                              <p:pRg st="1" end="1"/>
                                            </p:txEl>
                                          </p:spTgt>
                                        </p:tgtEl>
                                      </p:cBhvr>
                                    </p:animEffect>
                                    <p:anim calcmode="lin" valueType="num">
                                      <p:cBhvr>
                                        <p:cTn id="27"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
                                            <p:txEl>
                                              <p:pRg st="2" end="2"/>
                                            </p:txEl>
                                          </p:spTgt>
                                        </p:tgtEl>
                                        <p:attrNameLst>
                                          <p:attrName>style.visibility</p:attrName>
                                        </p:attrNameLst>
                                      </p:cBhvr>
                                      <p:to>
                                        <p:strVal val="visible"/>
                                      </p:to>
                                    </p:set>
                                    <p:animEffect transition="in" filter="fade">
                                      <p:cBhvr>
                                        <p:cTn id="33" dur="1000"/>
                                        <p:tgtEl>
                                          <p:spTgt spid="2">
                                            <p:txEl>
                                              <p:pRg st="2" end="2"/>
                                            </p:txEl>
                                          </p:spTgt>
                                        </p:tgtEl>
                                      </p:cBhvr>
                                    </p:animEffect>
                                    <p:anim calcmode="lin" valueType="num">
                                      <p:cBhvr>
                                        <p:cTn id="34"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sz="quarter" idx="13"/>
          </p:nvPr>
        </p:nvSpPr>
        <p:spPr>
          <a:xfrm>
            <a:off x="352426" y="548680"/>
            <a:ext cx="8396038" cy="2880320"/>
          </a:xfrm>
        </p:spPr>
        <p:txBody>
          <a:bodyPr>
            <a:normAutofit/>
          </a:bodyPr>
          <a:lstStyle/>
          <a:p>
            <a:pPr marL="285750" indent="-285750">
              <a:buFont typeface="Arial" pitchFamily="34" charset="0"/>
              <a:buChar char="•"/>
            </a:pPr>
            <a:r>
              <a:rPr lang="cs-CZ" sz="2400" dirty="0" smtClean="0"/>
              <a:t>o životě v Osvětimi, útěku a následných událostech napsal velmi čtivou knihu </a:t>
            </a:r>
            <a:r>
              <a:rPr lang="cs-CZ" sz="2400" dirty="0" smtClean="0">
                <a:solidFill>
                  <a:srgbClr val="FF0000"/>
                </a:solidFill>
              </a:rPr>
              <a:t>Utekl jsem z Osvětimi</a:t>
            </a:r>
          </a:p>
          <a:p>
            <a:pPr marL="285750" indent="-285750">
              <a:buFont typeface="Arial" pitchFamily="34" charset="0"/>
              <a:buChar char="•"/>
            </a:pPr>
            <a:r>
              <a:rPr lang="cs-CZ" sz="2400" dirty="0" smtClean="0"/>
              <a:t>po válce </a:t>
            </a:r>
            <a:r>
              <a:rPr lang="cs-CZ" sz="2400" dirty="0" smtClean="0">
                <a:solidFill>
                  <a:srgbClr val="FF0000"/>
                </a:solidFill>
              </a:rPr>
              <a:t>žil </a:t>
            </a:r>
            <a:r>
              <a:rPr lang="cs-CZ" sz="2400" dirty="0">
                <a:solidFill>
                  <a:srgbClr val="FF0000"/>
                </a:solidFill>
              </a:rPr>
              <a:t>v </a:t>
            </a:r>
            <a:r>
              <a:rPr lang="cs-CZ" sz="2400" dirty="0" smtClean="0">
                <a:solidFill>
                  <a:srgbClr val="FF0000"/>
                </a:solidFill>
              </a:rPr>
              <a:t>emigraci</a:t>
            </a:r>
            <a:r>
              <a:rPr lang="cs-CZ" sz="2400" dirty="0" smtClean="0"/>
              <a:t>, stal se  </a:t>
            </a:r>
            <a:r>
              <a:rPr lang="cs-CZ" sz="2400" dirty="0" smtClean="0">
                <a:solidFill>
                  <a:srgbClr val="FF0000"/>
                </a:solidFill>
              </a:rPr>
              <a:t>profesorem </a:t>
            </a:r>
            <a:r>
              <a:rPr lang="cs-CZ" sz="2400" dirty="0">
                <a:solidFill>
                  <a:srgbClr val="FF0000"/>
                </a:solidFill>
              </a:rPr>
              <a:t>farmakologie a terapeutiky na University </a:t>
            </a:r>
            <a:r>
              <a:rPr lang="cs-CZ" sz="2400" dirty="0" err="1">
                <a:solidFill>
                  <a:srgbClr val="FF0000"/>
                </a:solidFill>
              </a:rPr>
              <a:t>of</a:t>
            </a:r>
            <a:r>
              <a:rPr lang="cs-CZ" sz="2400" dirty="0">
                <a:solidFill>
                  <a:srgbClr val="FF0000"/>
                </a:solidFill>
              </a:rPr>
              <a:t> </a:t>
            </a:r>
            <a:r>
              <a:rPr lang="cs-CZ" sz="2400" dirty="0" err="1">
                <a:solidFill>
                  <a:srgbClr val="FF0000"/>
                </a:solidFill>
              </a:rPr>
              <a:t>British</a:t>
            </a:r>
            <a:r>
              <a:rPr lang="cs-CZ" sz="2400" dirty="0">
                <a:solidFill>
                  <a:srgbClr val="FF0000"/>
                </a:solidFill>
              </a:rPr>
              <a:t> Columbia </a:t>
            </a:r>
            <a:endParaRPr lang="cs-CZ" sz="2400" dirty="0" smtClean="0">
              <a:solidFill>
                <a:srgbClr val="FF0000"/>
              </a:solidFill>
            </a:endParaRPr>
          </a:p>
          <a:p>
            <a:pPr marL="285750" indent="-285750">
              <a:buFont typeface="Arial" pitchFamily="34" charset="0"/>
              <a:buChar char="•"/>
            </a:pPr>
            <a:r>
              <a:rPr lang="cs-CZ" sz="2400" dirty="0" smtClean="0"/>
              <a:t>mezinárodně </a:t>
            </a:r>
            <a:r>
              <a:rPr lang="cs-CZ" sz="2400" dirty="0"/>
              <a:t>proslul více než 50 pracemi o chemických procesech v mozku a studiem cukrovky a rakoviny</a:t>
            </a: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3573016"/>
            <a:ext cx="4381500" cy="2419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93060" y="2961678"/>
            <a:ext cx="1222643" cy="12226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5148064" y="4422706"/>
            <a:ext cx="3803029" cy="1569660"/>
          </a:xfrm>
          <a:prstGeom prst="rect">
            <a:avLst/>
          </a:prstGeom>
          <a:noFill/>
        </p:spPr>
        <p:txBody>
          <a:bodyPr wrap="none" rtlCol="0">
            <a:spAutoFit/>
          </a:bodyPr>
          <a:lstStyle/>
          <a:p>
            <a:r>
              <a:rPr lang="cs-CZ" sz="2400" dirty="0" smtClean="0"/>
              <a:t>Víš, co znamená nápis nad</a:t>
            </a:r>
          </a:p>
          <a:p>
            <a:r>
              <a:rPr lang="cs-CZ" sz="2400" dirty="0" smtClean="0"/>
              <a:t>branami koncentračních</a:t>
            </a:r>
          </a:p>
          <a:p>
            <a:r>
              <a:rPr lang="cs-CZ" sz="2400" dirty="0" smtClean="0"/>
              <a:t>táborů? Jak bys jeho význam</a:t>
            </a:r>
          </a:p>
          <a:p>
            <a:r>
              <a:rPr lang="cs-CZ" sz="2400" dirty="0" smtClean="0"/>
              <a:t>chápal nyní ty?</a:t>
            </a:r>
            <a:endParaRPr lang="cs-CZ" sz="2400" dirty="0"/>
          </a:p>
        </p:txBody>
      </p:sp>
    </p:spTree>
    <p:extLst>
      <p:ext uri="{BB962C8B-B14F-4D97-AF65-F5344CB8AC3E}">
        <p14:creationId xmlns:p14="http://schemas.microsoft.com/office/powerpoint/2010/main" val="1443873079"/>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nodeType="clickEffect">
                                  <p:stCondLst>
                                    <p:cond delay="0"/>
                                  </p:stCondLst>
                                  <p:childTnLst>
                                    <p:set>
                                      <p:cBhvr>
                                        <p:cTn id="27" dur="1" fill="hold">
                                          <p:stCondLst>
                                            <p:cond delay="0"/>
                                          </p:stCondLst>
                                        </p:cTn>
                                        <p:tgtEl>
                                          <p:spTgt spid="9218"/>
                                        </p:tgtEl>
                                        <p:attrNameLst>
                                          <p:attrName>style.visibility</p:attrName>
                                        </p:attrNameLst>
                                      </p:cBhvr>
                                      <p:to>
                                        <p:strVal val="visible"/>
                                      </p:to>
                                    </p:set>
                                    <p:animEffect transition="in" filter="circle(in)">
                                      <p:cBhvr>
                                        <p:cTn id="28" dur="2000"/>
                                        <p:tgtEl>
                                          <p:spTgt spid="9218"/>
                                        </p:tgtEl>
                                      </p:cBhvr>
                                    </p:animEffect>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5"/>
                                        </p:tgtEl>
                                        <p:attrNameLst>
                                          <p:attrName>style.visibility</p:attrName>
                                        </p:attrNameLst>
                                      </p:cBhvr>
                                      <p:to>
                                        <p:strVal val="visible"/>
                                      </p:to>
                                    </p:set>
                                    <p:animEffect transition="in" filter="fade">
                                      <p:cBhvr>
                                        <p:cTn id="33" dur="1000"/>
                                        <p:tgtEl>
                                          <p:spTgt spid="5"/>
                                        </p:tgtEl>
                                      </p:cBhvr>
                                    </p:animEffect>
                                    <p:anim calcmode="lin" valueType="num">
                                      <p:cBhvr>
                                        <p:cTn id="34" dur="1000" fill="hold"/>
                                        <p:tgtEl>
                                          <p:spTgt spid="5"/>
                                        </p:tgtEl>
                                        <p:attrNameLst>
                                          <p:attrName>ppt_x</p:attrName>
                                        </p:attrNameLst>
                                      </p:cBhvr>
                                      <p:tavLst>
                                        <p:tav tm="0">
                                          <p:val>
                                            <p:strVal val="#ppt_x"/>
                                          </p:val>
                                        </p:tav>
                                        <p:tav tm="100000">
                                          <p:val>
                                            <p:strVal val="#ppt_x"/>
                                          </p:val>
                                        </p:tav>
                                      </p:tavLst>
                                    </p:anim>
                                    <p:anim calcmode="lin" valueType="num">
                                      <p:cBhvr>
                                        <p:cTn id="3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4"/>
                                        </p:tgtEl>
                                        <p:attrNameLst>
                                          <p:attrName>style.visibility</p:attrName>
                                        </p:attrNameLst>
                                      </p:cBhvr>
                                      <p:to>
                                        <p:strVal val="visible"/>
                                      </p:to>
                                    </p:set>
                                    <p:animEffect transition="in" filter="fade">
                                      <p:cBhvr>
                                        <p:cTn id="40" dur="1000"/>
                                        <p:tgtEl>
                                          <p:spTgt spid="4"/>
                                        </p:tgtEl>
                                      </p:cBhvr>
                                    </p:animEffect>
                                    <p:anim calcmode="lin" valueType="num">
                                      <p:cBhvr>
                                        <p:cTn id="41" dur="1000" fill="hold"/>
                                        <p:tgtEl>
                                          <p:spTgt spid="4"/>
                                        </p:tgtEl>
                                        <p:attrNameLst>
                                          <p:attrName>ppt_x</p:attrName>
                                        </p:attrNameLst>
                                      </p:cBhvr>
                                      <p:tavLst>
                                        <p:tav tm="0">
                                          <p:val>
                                            <p:strVal val="#ppt_x"/>
                                          </p:val>
                                        </p:tav>
                                        <p:tav tm="100000">
                                          <p:val>
                                            <p:strVal val="#ppt_x"/>
                                          </p:val>
                                        </p:tav>
                                      </p:tavLst>
                                    </p:anim>
                                    <p:anim calcmode="lin" valueType="num">
                                      <p:cBhvr>
                                        <p:cTn id="42"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14371" name="Group 35"/>
          <p:cNvGraphicFramePr>
            <a:graphicFrameLocks noGrp="1"/>
          </p:cNvGraphicFramePr>
          <p:nvPr>
            <p:extLst>
              <p:ext uri="{D42A27DB-BD31-4B8C-83A1-F6EECF244321}">
                <p14:modId xmlns:p14="http://schemas.microsoft.com/office/powerpoint/2010/main" val="760354420"/>
              </p:ext>
            </p:extLst>
          </p:nvPr>
        </p:nvGraphicFramePr>
        <p:xfrm>
          <a:off x="1187624" y="1556792"/>
          <a:ext cx="6834187" cy="3971925"/>
        </p:xfrm>
        <a:graphic>
          <a:graphicData uri="http://schemas.openxmlformats.org/drawingml/2006/table">
            <a:tbl>
              <a:tblPr/>
              <a:tblGrid>
                <a:gridCol w="2214562"/>
                <a:gridCol w="2071688"/>
                <a:gridCol w="1071562"/>
                <a:gridCol w="1476375"/>
              </a:tblGrid>
              <a:tr h="4286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1" i="0" u="none" strike="noStrike" cap="none" normalizeH="0" baseline="0" dirty="0" smtClean="0">
                          <a:ln>
                            <a:noFill/>
                          </a:ln>
                          <a:solidFill>
                            <a:srgbClr val="FFFFFF"/>
                          </a:solidFill>
                          <a:effectLst/>
                          <a:latin typeface="Calibri" pitchFamily="34" charset="0"/>
                        </a:rPr>
                        <a:t>Autor</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08B2EE"/>
                    </a:solidFill>
                  </a:tcPr>
                </a:tc>
                <a:tc gridSpan="3">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1" i="0" u="none" strike="noStrike" cap="none" normalizeH="0" baseline="0" dirty="0" smtClean="0">
                          <a:ln>
                            <a:noFill/>
                          </a:ln>
                          <a:solidFill>
                            <a:srgbClr val="FFFFFF"/>
                          </a:solidFill>
                          <a:effectLst/>
                          <a:latin typeface="Calibri" pitchFamily="34" charset="0"/>
                        </a:rPr>
                        <a:t>Mgr. Lenka Kudrnová</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08B2EE"/>
                    </a:solidFill>
                  </a:tcPr>
                </a:tc>
                <a:tc hMerge="1">
                  <a:txBody>
                    <a:bodyPr/>
                    <a:lstStyle/>
                    <a:p>
                      <a:endParaRPr lang="cs-CZ"/>
                    </a:p>
                  </a:txBody>
                  <a:tcPr/>
                </a:tc>
                <a:tc hMerge="1">
                  <a:txBody>
                    <a:bodyPr/>
                    <a:lstStyle/>
                    <a:p>
                      <a:endParaRPr lang="cs-CZ"/>
                    </a:p>
                  </a:txBody>
                  <a:tcPr/>
                </a:tc>
              </a:tr>
              <a:tr h="4286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rgbClr val="000000"/>
                          </a:solidFill>
                          <a:effectLst/>
                          <a:latin typeface="Calibri" pitchFamily="34" charset="0"/>
                        </a:rPr>
                        <a:t>Vytvořeno dne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8EB4E3"/>
                    </a:solidFill>
                  </a:tcPr>
                </a:tc>
                <a:tc gridSpan="3">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Calibri" pitchFamily="34" charset="0"/>
                        </a:rPr>
                        <a:t>31. </a:t>
                      </a:r>
                      <a:r>
                        <a:rPr kumimoji="0" lang="cs-CZ" sz="1800" b="0" i="0" u="none" strike="noStrike" cap="none" normalizeH="0" baseline="0" dirty="0" smtClean="0">
                          <a:ln>
                            <a:noFill/>
                          </a:ln>
                          <a:solidFill>
                            <a:srgbClr val="000000"/>
                          </a:solidFill>
                          <a:effectLst/>
                          <a:latin typeface="Calibri" pitchFamily="34" charset="0"/>
                        </a:rPr>
                        <a:t>01.  2013</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hMerge="1">
                  <a:txBody>
                    <a:bodyPr/>
                    <a:lstStyle/>
                    <a:p>
                      <a:endParaRPr lang="cs-CZ"/>
                    </a:p>
                  </a:txBody>
                  <a:tcPr/>
                </a:tc>
                <a:tc hMerge="1">
                  <a:txBody>
                    <a:bodyPr/>
                    <a:lstStyle/>
                    <a:p>
                      <a:endParaRPr lang="cs-CZ"/>
                    </a:p>
                  </a:txBody>
                  <a:tcPr/>
                </a:tc>
              </a:tr>
              <a:tr h="4286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rgbClr val="000000"/>
                          </a:solidFill>
                          <a:effectLst/>
                          <a:latin typeface="Calibri" pitchFamily="34" charset="0"/>
                        </a:rPr>
                        <a:t>Odpilotováno dne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8EB4E3"/>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dirty="0" smtClean="0">
                        <a:ln>
                          <a:noFill/>
                        </a:ln>
                        <a:solidFill>
                          <a:srgbClr val="000000"/>
                        </a:solidFill>
                        <a:effectLst/>
                        <a:latin typeface="Calibri" pitchFamily="34"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rgbClr val="000000"/>
                          </a:solidFill>
                          <a:effectLst/>
                          <a:latin typeface="Calibri" pitchFamily="34" charset="0"/>
                        </a:rPr>
                        <a:t>ve třídě</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8EB4E3"/>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dirty="0" smtClean="0">
                        <a:ln>
                          <a:noFill/>
                        </a:ln>
                        <a:solidFill>
                          <a:srgbClr val="000000"/>
                        </a:solidFill>
                        <a:effectLst/>
                        <a:latin typeface="Calibri" pitchFamily="34"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r>
              <a:tr h="4286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Calibri" pitchFamily="34" charset="0"/>
                        </a:rPr>
                        <a:t>Vzdělávací oblast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8EB4E3"/>
                    </a:solidFill>
                  </a:tcPr>
                </a:tc>
                <a:tc gridSpan="3">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Calibri" pitchFamily="34" charset="0"/>
                        </a:rPr>
                        <a:t>Člověk a společnost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hMerge="1">
                  <a:txBody>
                    <a:bodyPr/>
                    <a:lstStyle/>
                    <a:p>
                      <a:endParaRPr lang="cs-CZ"/>
                    </a:p>
                  </a:txBody>
                  <a:tcPr/>
                </a:tc>
                <a:tc hMerge="1">
                  <a:txBody>
                    <a:bodyPr/>
                    <a:lstStyle/>
                    <a:p>
                      <a:endParaRPr lang="cs-CZ"/>
                    </a:p>
                  </a:txBody>
                  <a:tcPr/>
                </a:tc>
              </a:tr>
              <a:tr h="4286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rgbClr val="000000"/>
                          </a:solidFill>
                          <a:effectLst/>
                          <a:latin typeface="Calibri" pitchFamily="34" charset="0"/>
                        </a:rPr>
                        <a:t>Vzdělávací obor</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8EB4E3"/>
                    </a:solidFill>
                  </a:tcPr>
                </a:tc>
                <a:tc gridSpan="3">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Calibri" pitchFamily="34" charset="0"/>
                        </a:rPr>
                        <a:t>Dějepis 9. ročník </a:t>
                      </a:r>
                      <a:endParaRPr kumimoji="0" lang="cs-CZ" sz="1800" b="0" i="0" u="none" strike="noStrike" cap="none" normalizeH="0" baseline="0" dirty="0" smtClean="0">
                        <a:ln>
                          <a:noFill/>
                        </a:ln>
                        <a:solidFill>
                          <a:srgbClr val="000000"/>
                        </a:solidFill>
                        <a:effectLst/>
                        <a:latin typeface="Calibri" pitchFamily="34"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hMerge="1">
                  <a:txBody>
                    <a:bodyPr/>
                    <a:lstStyle/>
                    <a:p>
                      <a:endParaRPr lang="cs-CZ"/>
                    </a:p>
                  </a:txBody>
                  <a:tcPr/>
                </a:tc>
                <a:tc hMerge="1">
                  <a:txBody>
                    <a:bodyPr/>
                    <a:lstStyle/>
                    <a:p>
                      <a:endParaRPr lang="cs-CZ"/>
                    </a:p>
                  </a:txBody>
                  <a:tcPr/>
                </a:tc>
              </a:tr>
              <a:tr h="4286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Calibri" pitchFamily="34" charset="0"/>
                        </a:rPr>
                        <a:t>Téma</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8EB4E3"/>
                    </a:solidFill>
                  </a:tcPr>
                </a:tc>
                <a:tc gridSpan="3">
                  <a: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cs-CZ" sz="1800" b="0" i="0" u="none" strike="noStrike" cap="none" normalizeH="0" baseline="0" dirty="0" smtClean="0">
                          <a:ln>
                            <a:noFill/>
                          </a:ln>
                          <a:solidFill>
                            <a:srgbClr val="000000"/>
                          </a:solidFill>
                          <a:effectLst/>
                          <a:latin typeface="Calibri" pitchFamily="34" charset="0"/>
                        </a:rPr>
                        <a:t>Několik Čechů umučených v koncentračních táborech</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cs-CZ" sz="1800" b="0" i="0" u="none" strike="noStrike" cap="none" normalizeH="0" baseline="0" dirty="0" smtClean="0">
                        <a:ln>
                          <a:noFill/>
                        </a:ln>
                        <a:solidFill>
                          <a:srgbClr val="000000"/>
                        </a:solidFill>
                        <a:effectLst/>
                        <a:latin typeface="Calibri" pitchFamily="34"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hMerge="1">
                  <a:txBody>
                    <a:bodyPr/>
                    <a:lstStyle/>
                    <a:p>
                      <a:endParaRPr lang="cs-CZ"/>
                    </a:p>
                  </a:txBody>
                  <a:tcPr/>
                </a:tc>
                <a:tc hMerge="1">
                  <a:txBody>
                    <a:bodyPr/>
                    <a:lstStyle/>
                    <a:p>
                      <a:endParaRPr lang="cs-CZ"/>
                    </a:p>
                  </a:txBody>
                  <a:tcPr/>
                </a:tc>
              </a:tr>
              <a:tr h="4286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smtClean="0">
                          <a:ln>
                            <a:noFill/>
                          </a:ln>
                          <a:solidFill>
                            <a:srgbClr val="000000"/>
                          </a:solidFill>
                          <a:effectLst/>
                          <a:latin typeface="Calibri" pitchFamily="34" charset="0"/>
                        </a:rPr>
                        <a:t>Klíčová slova</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8EB4E3"/>
                    </a:solidFill>
                  </a:tcPr>
                </a:tc>
                <a:tc gridSpan="3">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Calibri" pitchFamily="34" charset="0"/>
                        </a:rPr>
                        <a:t>Koncentrační tábory, Josef Čapek, Karel Poláček, Julius Fučík, Vladislav Vančura, Karel Hašler, Evžen Rošický, Rudolf Vrba</a:t>
                      </a:r>
                      <a:endParaRPr kumimoji="0" lang="cs-CZ" sz="1800" b="0" i="0" u="none" strike="noStrike" cap="none" normalizeH="0" baseline="0" dirty="0" smtClean="0">
                        <a:ln>
                          <a:noFill/>
                        </a:ln>
                        <a:solidFill>
                          <a:srgbClr val="000000"/>
                        </a:solidFill>
                        <a:effectLst/>
                        <a:latin typeface="Calibri" pitchFamily="34"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hMerge="1">
                  <a:txBody>
                    <a:bodyPr/>
                    <a:lstStyle/>
                    <a:p>
                      <a:endParaRPr lang="cs-CZ"/>
                    </a:p>
                  </a:txBody>
                  <a:tcPr/>
                </a:tc>
                <a:tc hMerge="1">
                  <a:txBody>
                    <a:bodyPr/>
                    <a:lstStyle/>
                    <a:p>
                      <a:endParaRPr lang="cs-CZ"/>
                    </a:p>
                  </a:txBody>
                  <a:tcPr/>
                </a:tc>
              </a:tr>
            </a:tbl>
          </a:graphicData>
        </a:graphic>
      </p:graphicFrame>
    </p:spTree>
    <p:extLst>
      <p:ext uri="{BB962C8B-B14F-4D97-AF65-F5344CB8AC3E}">
        <p14:creationId xmlns:p14="http://schemas.microsoft.com/office/powerpoint/2010/main" val="392207089"/>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7" name="Tabulka 6"/>
          <p:cNvGraphicFramePr>
            <a:graphicFrameLocks noGrp="1"/>
          </p:cNvGraphicFramePr>
          <p:nvPr>
            <p:extLst>
              <p:ext uri="{D42A27DB-BD31-4B8C-83A1-F6EECF244321}">
                <p14:modId xmlns:p14="http://schemas.microsoft.com/office/powerpoint/2010/main" val="2309595029"/>
              </p:ext>
            </p:extLst>
          </p:nvPr>
        </p:nvGraphicFramePr>
        <p:xfrm>
          <a:off x="755576" y="692696"/>
          <a:ext cx="7358063" cy="1584836"/>
        </p:xfrm>
        <a:graphic>
          <a:graphicData uri="http://schemas.openxmlformats.org/drawingml/2006/table">
            <a:tbl>
              <a:tblPr firstRow="1" bandRow="1">
                <a:tableStyleId>{5C22544A-7EE6-4342-B048-85BDC9FD1C3A}</a:tableStyleId>
              </a:tblPr>
              <a:tblGrid>
                <a:gridCol w="7358063"/>
              </a:tblGrid>
              <a:tr h="307210">
                <a:tc>
                  <a:txBody>
                    <a:bodyPr/>
                    <a:lstStyle/>
                    <a:p>
                      <a:r>
                        <a:rPr lang="cs-CZ" sz="1800" dirty="0" smtClean="0"/>
                        <a:t>ANOTACE</a:t>
                      </a:r>
                      <a:endParaRPr lang="cs-CZ" sz="1800" dirty="0"/>
                    </a:p>
                  </a:txBody>
                  <a:tcPr marL="91439" marR="91439" marT="45689" marB="45689"/>
                </a:tc>
              </a:tr>
              <a:tr h="844918">
                <a:tc>
                  <a:txBody>
                    <a:bodyPr/>
                    <a:lstStyle/>
                    <a:p>
                      <a:pPr marL="0" indent="0">
                        <a:buNone/>
                      </a:pPr>
                      <a:r>
                        <a:rPr lang="cs-CZ" sz="1400" dirty="0" smtClean="0"/>
                        <a:t>Výkladový</a:t>
                      </a:r>
                      <a:r>
                        <a:rPr lang="cs-CZ" sz="1400" baseline="0" dirty="0" smtClean="0"/>
                        <a:t> materiál obsahově rozvíjející učebnici dějepisu pro 9. ročník. Časová dotace cca 30 min. Materiál obsahuje několik  </a:t>
                      </a:r>
                      <a:r>
                        <a:rPr lang="cs-CZ" sz="1400" baseline="0" dirty="0" err="1" smtClean="0"/>
                        <a:t>spojovaček</a:t>
                      </a:r>
                      <a:r>
                        <a:rPr lang="cs-CZ" sz="1400" baseline="0" dirty="0" smtClean="0"/>
                        <a:t> s řešením  v textu </a:t>
                      </a:r>
                      <a:r>
                        <a:rPr lang="cs-CZ" sz="1400" baseline="0" dirty="0" smtClean="0"/>
                        <a:t>prezentace. Materiál seznamuje s koncentračními tábory a běžným životem v nich. Posiluje kompetence, které jsou spojeny s morální a etickou výchovou.  </a:t>
                      </a:r>
                      <a:endParaRPr lang="cs-CZ" sz="1400" dirty="0" smtClean="0"/>
                    </a:p>
                    <a:p>
                      <a:pPr marL="0" indent="0">
                        <a:buNone/>
                      </a:pPr>
                      <a:endParaRPr lang="cs-CZ" sz="1800" dirty="0" smtClean="0"/>
                    </a:p>
                  </a:txBody>
                  <a:tcPr marL="91439" marR="91439" marT="45689" marB="45689"/>
                </a:tc>
              </a:tr>
            </a:tbl>
          </a:graphicData>
        </a:graphic>
      </p:graphicFrame>
      <p:graphicFrame>
        <p:nvGraphicFramePr>
          <p:cNvPr id="9" name="Tabulka 8"/>
          <p:cNvGraphicFramePr>
            <a:graphicFrameLocks noGrp="1"/>
          </p:cNvGraphicFramePr>
          <p:nvPr>
            <p:extLst>
              <p:ext uri="{D42A27DB-BD31-4B8C-83A1-F6EECF244321}">
                <p14:modId xmlns:p14="http://schemas.microsoft.com/office/powerpoint/2010/main" val="1380556944"/>
              </p:ext>
            </p:extLst>
          </p:nvPr>
        </p:nvGraphicFramePr>
        <p:xfrm>
          <a:off x="827584" y="2132857"/>
          <a:ext cx="7358063" cy="4248472"/>
        </p:xfrm>
        <a:graphic>
          <a:graphicData uri="http://schemas.openxmlformats.org/drawingml/2006/table">
            <a:tbl>
              <a:tblPr firstRow="1" bandRow="1">
                <a:tableStyleId>{5C22544A-7EE6-4342-B048-85BDC9FD1C3A}</a:tableStyleId>
              </a:tblPr>
              <a:tblGrid>
                <a:gridCol w="7358063"/>
              </a:tblGrid>
              <a:tr h="287695">
                <a:tc>
                  <a:txBody>
                    <a:bodyPr/>
                    <a:lstStyle/>
                    <a:p>
                      <a:r>
                        <a:rPr lang="cs-CZ" sz="1200" dirty="0" smtClean="0"/>
                        <a:t>POUŽITÉ  ZDROJE</a:t>
                      </a:r>
                      <a:endParaRPr lang="cs-CZ" sz="1200" dirty="0"/>
                    </a:p>
                  </a:txBody>
                  <a:tcPr marL="91439" marR="91439" marT="45698" marB="45698"/>
                </a:tc>
              </a:tr>
              <a:tr h="396077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900" baseline="0" dirty="0" smtClean="0"/>
                        <a:t>Vlastní </a:t>
                      </a:r>
                      <a:r>
                        <a:rPr lang="cs-CZ" sz="900" baseline="0" dirty="0" smtClean="0"/>
                        <a:t>tvorba, textová ukázka z </a:t>
                      </a:r>
                      <a:r>
                        <a:rPr lang="cs-CZ" sz="900" u="sng" kern="1200" dirty="0" smtClean="0">
                          <a:solidFill>
                            <a:schemeClr val="dk1"/>
                          </a:solidFill>
                          <a:effectLst/>
                          <a:latin typeface="+mn-lt"/>
                          <a:ea typeface="+mn-ea"/>
                          <a:cs typeface="+mn-cs"/>
                          <a:hlinkClick r:id="rId3"/>
                        </a:rPr>
                        <a:t>http://crazy-world1.blog.cz/0611/koncentracni-tabor-nejvetsi-hnus-ba-svete</a:t>
                      </a:r>
                      <a:endParaRPr lang="cs-CZ" sz="900" kern="1200" dirty="0" smtClean="0">
                        <a:solidFill>
                          <a:schemeClr val="dk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cs-CZ" sz="900" kern="1200" dirty="0" smtClean="0">
                        <a:solidFill>
                          <a:schemeClr val="dk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cs-CZ" sz="900" dirty="0" smtClean="0"/>
                        <a:t>Zdroje obrazového materiálu:</a:t>
                      </a:r>
                    </a:p>
                    <a:p>
                      <a:pPr marL="0" marR="0" indent="0" algn="l" defTabSz="914400" rtl="0" eaLnBrk="1" fontAlgn="auto" latinLnBrk="0" hangingPunct="1">
                        <a:lnSpc>
                          <a:spcPct val="100000"/>
                        </a:lnSpc>
                        <a:spcBef>
                          <a:spcPts val="0"/>
                        </a:spcBef>
                        <a:spcAft>
                          <a:spcPts val="0"/>
                        </a:spcAft>
                        <a:buClrTx/>
                        <a:buSzTx/>
                        <a:buFontTx/>
                        <a:buNone/>
                        <a:tabLst/>
                        <a:defRPr/>
                      </a:pPr>
                      <a:r>
                        <a:rPr lang="cs-CZ" sz="900" u="sng" kern="1200" dirty="0" smtClean="0">
                          <a:solidFill>
                            <a:schemeClr val="dk1"/>
                          </a:solidFill>
                          <a:effectLst/>
                          <a:latin typeface="+mn-lt"/>
                          <a:ea typeface="+mn-ea"/>
                          <a:cs typeface="+mn-cs"/>
                          <a:hlinkClick r:id="rId4"/>
                        </a:rPr>
                        <a:t>http://www.holocaust.cz/web_data/icons/maps/camps_basic.gif</a:t>
                      </a:r>
                      <a:endParaRPr lang="cs-CZ" sz="900" kern="1200" dirty="0" smtClean="0">
                        <a:solidFill>
                          <a:schemeClr val="dk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cs-CZ" sz="900" u="sng" kern="1200" dirty="0" smtClean="0">
                          <a:solidFill>
                            <a:schemeClr val="dk1"/>
                          </a:solidFill>
                          <a:effectLst/>
                          <a:latin typeface="+mn-lt"/>
                          <a:ea typeface="+mn-ea"/>
                          <a:cs typeface="+mn-cs"/>
                          <a:hlinkClick r:id="rId5"/>
                        </a:rPr>
                        <a:t>http://www.holocaust.cz/web_data/images/camps/ravensbrueck/ushmm15010.jpg</a:t>
                      </a:r>
                      <a:endParaRPr lang="cs-CZ" sz="900" kern="1200" dirty="0" smtClean="0">
                        <a:solidFill>
                          <a:schemeClr val="dk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cs-CZ" sz="900" u="sng" kern="1200" dirty="0" smtClean="0">
                          <a:solidFill>
                            <a:schemeClr val="dk1"/>
                          </a:solidFill>
                          <a:effectLst/>
                          <a:latin typeface="+mn-lt"/>
                          <a:ea typeface="+mn-ea"/>
                          <a:cs typeface="+mn-cs"/>
                          <a:hlinkClick r:id="rId6"/>
                        </a:rPr>
                        <a:t>http://www.humanart.cz/user/1586/art/st/1586-1241708656.jpg</a:t>
                      </a:r>
                      <a:endParaRPr lang="cs-CZ" sz="900" kern="1200" dirty="0" smtClean="0">
                        <a:solidFill>
                          <a:schemeClr val="dk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cs-CZ" sz="900" u="sng" kern="1200" dirty="0" smtClean="0">
                          <a:solidFill>
                            <a:schemeClr val="dk1"/>
                          </a:solidFill>
                          <a:effectLst/>
                          <a:latin typeface="+mn-lt"/>
                          <a:ea typeface="+mn-ea"/>
                          <a:cs typeface="+mn-cs"/>
                          <a:hlinkClick r:id="rId7"/>
                        </a:rPr>
                        <a:t>http://forum.valka.cz/files/dachau_2_100.jpg</a:t>
                      </a:r>
                      <a:endParaRPr lang="cs-CZ" sz="900" kern="1200" dirty="0" smtClean="0">
                        <a:solidFill>
                          <a:schemeClr val="dk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cs-CZ" sz="900" u="sng" kern="1200" dirty="0" smtClean="0">
                          <a:solidFill>
                            <a:schemeClr val="dk1"/>
                          </a:solidFill>
                          <a:effectLst/>
                          <a:latin typeface="+mn-lt"/>
                          <a:ea typeface="+mn-ea"/>
                          <a:cs typeface="+mn-cs"/>
                          <a:hlinkClick r:id="rId8"/>
                        </a:rPr>
                        <a:t>http://i.idnes.cz/12/121/cl6/BRM47b105_koncentrAk.jpg</a:t>
                      </a:r>
                      <a:endParaRPr lang="cs-CZ" sz="900" kern="1200" dirty="0" smtClean="0">
                        <a:solidFill>
                          <a:schemeClr val="dk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cs-CZ" sz="900" u="sng" kern="1200" dirty="0" smtClean="0">
                          <a:solidFill>
                            <a:schemeClr val="dk1"/>
                          </a:solidFill>
                          <a:effectLst/>
                          <a:latin typeface="+mn-lt"/>
                          <a:ea typeface="+mn-ea"/>
                          <a:cs typeface="+mn-cs"/>
                          <a:hlinkClick r:id="rId9"/>
                        </a:rPr>
                        <a:t>http://t3.gstatic.com/images?q=tbn:ANd9GcQXdKamQEapWQMg2T_cSg0khxL8SO97KG4VTxMKBHjqG4w5KJyAlg</a:t>
                      </a:r>
                      <a:endParaRPr lang="cs-CZ" sz="900" kern="1200" dirty="0" smtClean="0">
                        <a:solidFill>
                          <a:schemeClr val="dk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cs-CZ" sz="900" u="sng" kern="1200" dirty="0" smtClean="0">
                          <a:solidFill>
                            <a:schemeClr val="dk1"/>
                          </a:solidFill>
                          <a:effectLst/>
                          <a:latin typeface="+mn-lt"/>
                          <a:ea typeface="+mn-ea"/>
                          <a:cs typeface="+mn-cs"/>
                          <a:hlinkClick r:id="rId10"/>
                        </a:rPr>
                        <a:t>http://www.odaha.com/sites/default/files/josef-capek.jpg</a:t>
                      </a:r>
                      <a:endParaRPr lang="cs-CZ" sz="900" kern="1200" dirty="0" smtClean="0">
                        <a:solidFill>
                          <a:schemeClr val="dk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cs-CZ" sz="900" u="sng" kern="1200" dirty="0" smtClean="0">
                          <a:solidFill>
                            <a:schemeClr val="dk1"/>
                          </a:solidFill>
                          <a:effectLst/>
                          <a:latin typeface="+mn-lt"/>
                          <a:ea typeface="+mn-ea"/>
                          <a:cs typeface="+mn-cs"/>
                          <a:hlinkClick r:id="rId11"/>
                        </a:rPr>
                        <a:t>http://www.knihovnaslany.cz/wp-content/gallery/kalendarium/vancura-vladislav-4.jpg</a:t>
                      </a:r>
                      <a:endParaRPr lang="cs-CZ" sz="900" kern="1200" dirty="0" smtClean="0">
                        <a:solidFill>
                          <a:schemeClr val="dk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cs-CZ" sz="900" u="sng" kern="1200" dirty="0" smtClean="0">
                          <a:solidFill>
                            <a:schemeClr val="dk1"/>
                          </a:solidFill>
                          <a:effectLst/>
                          <a:latin typeface="+mn-lt"/>
                          <a:ea typeface="+mn-ea"/>
                          <a:cs typeface="+mn-cs"/>
                          <a:hlinkClick r:id="rId12"/>
                        </a:rPr>
                        <a:t>http://www.ustrcr.cz/data/images/projekty/vzdelavaci/antologie/tema1a.jpg</a:t>
                      </a:r>
                      <a:endParaRPr lang="cs-CZ" sz="900" kern="1200" dirty="0" smtClean="0">
                        <a:solidFill>
                          <a:schemeClr val="dk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cs-CZ" sz="900" u="sng" kern="1200" dirty="0" smtClean="0">
                          <a:solidFill>
                            <a:schemeClr val="dk1"/>
                          </a:solidFill>
                          <a:effectLst/>
                          <a:latin typeface="+mn-lt"/>
                          <a:ea typeface="+mn-ea"/>
                          <a:cs typeface="+mn-cs"/>
                          <a:hlinkClick r:id="rId13"/>
                        </a:rPr>
                        <a:t>http://www.odaha.com/sites/default/files/kahttp://www.ustrcr.cz/data/images/projekty/vzdelavaci/antologie/tema1a.jpgrel-polacek.jpg</a:t>
                      </a:r>
                      <a:endParaRPr lang="cs-CZ" sz="900" kern="1200" dirty="0" smtClean="0">
                        <a:solidFill>
                          <a:schemeClr val="dk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cs-CZ" sz="900" u="sng" kern="1200" dirty="0" smtClean="0">
                          <a:solidFill>
                            <a:schemeClr val="dk1"/>
                          </a:solidFill>
                          <a:effectLst/>
                          <a:latin typeface="+mn-lt"/>
                          <a:ea typeface="+mn-ea"/>
                          <a:cs typeface="+mn-cs"/>
                          <a:hlinkClick r:id="rId14"/>
                        </a:rPr>
                        <a:t>http://img.radio.cz/pictures/hudebnici/hasler_karelx.jpg</a:t>
                      </a:r>
                      <a:endParaRPr lang="cs-CZ" sz="900" kern="1200" dirty="0" smtClean="0">
                        <a:solidFill>
                          <a:schemeClr val="dk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cs-CZ" sz="900" u="sng" kern="1200" dirty="0" smtClean="0">
                          <a:solidFill>
                            <a:schemeClr val="dk1"/>
                          </a:solidFill>
                          <a:effectLst/>
                          <a:latin typeface="+mn-lt"/>
                          <a:ea typeface="+mn-ea"/>
                          <a:cs typeface="+mn-cs"/>
                          <a:hlinkClick r:id="rId15"/>
                        </a:rPr>
                        <a:t>http://nd01.jxs.cz/807/261/da98ec8abd_19209019_o2.jpg</a:t>
                      </a:r>
                      <a:endParaRPr lang="cs-CZ" sz="900" kern="1200" dirty="0" smtClean="0">
                        <a:solidFill>
                          <a:schemeClr val="dk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cs-CZ" sz="900" u="sng" kern="1200" dirty="0" smtClean="0">
                          <a:solidFill>
                            <a:schemeClr val="dk1"/>
                          </a:solidFill>
                          <a:effectLst/>
                          <a:latin typeface="+mn-lt"/>
                          <a:ea typeface="+mn-ea"/>
                          <a:cs typeface="+mn-cs"/>
                          <a:hlinkClick r:id="rId16"/>
                        </a:rPr>
                        <a:t>http://www.deathcamps.org/reinhard/pic/vrba.jpg</a:t>
                      </a:r>
                      <a:endParaRPr lang="cs-CZ" sz="900" kern="1200" dirty="0" smtClean="0">
                        <a:solidFill>
                          <a:schemeClr val="dk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cs-CZ" sz="900" u="sng" kern="1200" dirty="0" smtClean="0">
                          <a:solidFill>
                            <a:schemeClr val="dk1"/>
                          </a:solidFill>
                          <a:effectLst/>
                          <a:latin typeface="+mn-lt"/>
                          <a:ea typeface="+mn-ea"/>
                          <a:cs typeface="+mn-cs"/>
                          <a:hlinkClick r:id="rId17"/>
                        </a:rPr>
                        <a:t>http://i.lidovky.cz/09/122/lnc460/ANI2fdd47_34310.JPG</a:t>
                      </a:r>
                      <a:endParaRPr lang="cs-CZ" sz="900" kern="1200" dirty="0" smtClean="0">
                        <a:solidFill>
                          <a:schemeClr val="dk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cs-CZ" sz="900" u="sng" kern="1200" dirty="0" smtClean="0">
                        <a:solidFill>
                          <a:schemeClr val="dk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cs-CZ" sz="900" u="sng" kern="1200" dirty="0" smtClean="0">
                        <a:solidFill>
                          <a:schemeClr val="dk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cs-CZ" sz="900" u="sng" kern="1200" baseline="0" dirty="0" smtClean="0">
                          <a:solidFill>
                            <a:schemeClr val="dk1"/>
                          </a:solidFill>
                          <a:effectLst/>
                          <a:latin typeface="+mn-lt"/>
                          <a:ea typeface="+mn-ea"/>
                          <a:cs typeface="+mn-cs"/>
                        </a:rPr>
                        <a:t>o</a:t>
                      </a:r>
                      <a:r>
                        <a:rPr lang="cs-CZ" sz="900" baseline="0" dirty="0" smtClean="0"/>
                        <a:t>tevřená galerie </a:t>
                      </a:r>
                      <a:r>
                        <a:rPr lang="cs-CZ" sz="900" baseline="0" dirty="0" smtClean="0">
                          <a:hlinkClick r:id="rId18"/>
                        </a:rPr>
                        <a:t>www.office.microsoft.com</a:t>
                      </a:r>
                      <a:endParaRPr lang="cs-CZ" sz="900" dirty="0"/>
                    </a:p>
                  </a:txBody>
                  <a:tcPr marL="91439" marR="91439" marT="45698" marB="45698"/>
                </a:tc>
              </a:tr>
            </a:tbl>
          </a:graphicData>
        </a:graphic>
      </p:graphicFrame>
    </p:spTree>
    <p:extLst>
      <p:ext uri="{BB962C8B-B14F-4D97-AF65-F5344CB8AC3E}">
        <p14:creationId xmlns:p14="http://schemas.microsoft.com/office/powerpoint/2010/main" val="315459116"/>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ylar">
  <a:themeElements>
    <a:clrScheme name="Shluk">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Mylar">
      <a:maj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ylar">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effectStyle>
        <a:effectStyle>
          <a:effectLst>
            <a:innerShdw blurRad="50800" dist="25400" dir="13500000">
              <a:srgbClr val="000000">
                <a:alpha val="75000"/>
              </a:srgbClr>
            </a:innerShdw>
            <a:outerShdw blurRad="50800" dist="25400" dir="5400000" rotWithShape="0">
              <a:srgbClr val="000000">
                <a:alpha val="50000"/>
              </a:srgbClr>
            </a:outerShdw>
          </a:effectLst>
          <a:scene3d>
            <a:camera prst="orthographicFront">
              <a:rot lat="0" lon="0" rev="0"/>
            </a:camera>
            <a:lightRig rig="threePt" dir="tl"/>
          </a:scene3d>
          <a:sp3d prstMaterial="dkEdge">
            <a:bevelT w="25400" h="5080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tint val="100000"/>
                <a:shade val="30000"/>
                <a:alpha val="100000"/>
                <a:satMod val="255000"/>
                <a:lumMod val="100000"/>
              </a:schemeClr>
            </a:gs>
          </a:gsLst>
          <a:path path="circle">
            <a:fillToRect l="50000" t="-80000" r="50000" b="180000"/>
          </a:path>
        </a:gradFill>
        <a:blipFill rotWithShape="1">
          <a:blip xmlns:r="http://schemas.openxmlformats.org/officeDocument/2006/relationships" r:embed="rId1">
            <a:duotone>
              <a:schemeClr val="phClr">
                <a:lumMod val="80000"/>
              </a:schemeClr>
              <a:schemeClr val="phClr">
                <a:tint val="50000"/>
                <a:lumMod val="150000"/>
              </a:schemeClr>
            </a:duotone>
          </a:blip>
          <a:stretch/>
        </a:blip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210</TotalTime>
  <Words>1243</Words>
  <Application>Microsoft Office PowerPoint</Application>
  <PresentationFormat>Předvádění na obrazovce (4:3)</PresentationFormat>
  <Paragraphs>159</Paragraphs>
  <Slides>19</Slides>
  <Notes>2</Notes>
  <HiddenSlides>3</HiddenSlides>
  <MMClips>0</MMClips>
  <ScaleCrop>false</ScaleCrop>
  <HeadingPairs>
    <vt:vector size="4" baseType="variant">
      <vt:variant>
        <vt:lpstr>Motiv</vt:lpstr>
      </vt:variant>
      <vt:variant>
        <vt:i4>2</vt:i4>
      </vt:variant>
      <vt:variant>
        <vt:lpstr>Nadpisy snímků</vt:lpstr>
      </vt:variant>
      <vt:variant>
        <vt:i4>19</vt:i4>
      </vt:variant>
    </vt:vector>
  </HeadingPairs>
  <TitlesOfParts>
    <vt:vector size="21" baseType="lpstr">
      <vt:lpstr>Motiv systému Office</vt:lpstr>
      <vt:lpstr>Mylar</vt:lpstr>
      <vt:lpstr>Prezentace aplikace PowerPoint</vt:lpstr>
      <vt:lpstr>Několik Čechů umučených v koncentračních táborech</vt:lpstr>
      <vt:lpstr>Koncentrační tábory</vt:lpstr>
      <vt:lpstr>Koncentrační tábory</vt:lpstr>
      <vt:lpstr>Koncentrační tábory</vt:lpstr>
      <vt:lpstr>Koncentrační tábory</vt:lpstr>
      <vt:lpstr>Koncentrační tábory</vt:lpstr>
      <vt:lpstr>Život v koncentračním táboře</vt:lpstr>
      <vt:lpstr>Život v koncentračním táboře</vt:lpstr>
      <vt:lpstr>Život v koncentračním táboře</vt:lpstr>
      <vt:lpstr>Život v koncentračním táboře</vt:lpstr>
      <vt:lpstr>Označení vězňů Víš, komu patří jaký trojúhelník?</vt:lpstr>
      <vt:lpstr>Češi umučení nacisty Poznáš, k jaké podobence patří popis osobnosti? Víš, o koho se jedná?</vt:lpstr>
      <vt:lpstr>Češi umučení nacisty Poznáš, k jaké podobence patří popis osobnosti? Víš, o koho se jedná?</vt:lpstr>
      <vt:lpstr>Nacistická okupace v číslech</vt:lpstr>
      <vt:lpstr>A díky tomuto muži se svět dozvěděl o koncentračních táborech</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Lenka</dc:creator>
  <cp:lastModifiedBy>Lenka </cp:lastModifiedBy>
  <cp:revision>26</cp:revision>
  <dcterms:created xsi:type="dcterms:W3CDTF">2013-01-31T09:51:41Z</dcterms:created>
  <dcterms:modified xsi:type="dcterms:W3CDTF">2013-01-31T13:21:49Z</dcterms:modified>
</cp:coreProperties>
</file>