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MŠ a ZŠ,Veselí nad Moravou, Kollárova 1045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Jana </a:t>
          </a:r>
          <a:r>
            <a:rPr lang="cs-CZ" dirty="0" err="1" smtClean="0"/>
            <a:t>Brákorová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VY_32_INOVACE_14/09_Úřady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Úřady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80989DC-8DD7-44A0-8ABB-CD952F5418FF}" type="presOf" srcId="{C73C7642-F245-4585-8F88-243F9FAEF6CA}" destId="{59F530CB-4999-43B3-A00D-6AB53886BD77}" srcOrd="1" destOrd="0" presId="urn:microsoft.com/office/officeart/2005/8/layout/target3"/>
    <dgm:cxn modelId="{1421EAF7-A456-4902-A12C-4DAC58B12716}" type="presOf" srcId="{019433A1-1324-4DE1-9E6F-32B851095F74}" destId="{E7297F21-D4FD-4A41-AE58-814D01A6B5E7}" srcOrd="1" destOrd="0" presId="urn:microsoft.com/office/officeart/2005/8/layout/target3"/>
    <dgm:cxn modelId="{E592558C-69C5-435F-AC6D-E36DDBE97437}" type="presOf" srcId="{445C7998-7549-48B0-BD68-D4F0167F02E5}" destId="{4D19AB04-24FA-40C2-B203-52AE3D15E171}" srcOrd="1" destOrd="0" presId="urn:microsoft.com/office/officeart/2005/8/layout/target3"/>
    <dgm:cxn modelId="{55EE03B1-5880-4740-9593-37BCF9E3A190}" type="presOf" srcId="{EBC41103-E2E5-4D48-9B4B-425520D3D098}" destId="{3BA01B75-849B-4716-8BCD-084A86FF328F}" srcOrd="0" destOrd="0" presId="urn:microsoft.com/office/officeart/2005/8/layout/target3"/>
    <dgm:cxn modelId="{65F2E691-C986-44F2-8250-BEACA025B602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AD0D675-6259-414E-A274-437DEB571887}" type="presOf" srcId="{FBBFC3EA-9D9D-4F3A-BEA6-9C2C0E46BF20}" destId="{643EA938-EDE0-4533-ACCC-D2BD6F3A527C}" srcOrd="0" destOrd="0" presId="urn:microsoft.com/office/officeart/2005/8/layout/target3"/>
    <dgm:cxn modelId="{901B02D1-C6AB-4C69-A8EB-BCC9F9E9A871}" type="presOf" srcId="{C73C7642-F245-4585-8F88-243F9FAEF6CA}" destId="{9A9B6F4F-B6FF-4F2D-B640-A8473E589523}" srcOrd="0" destOrd="0" presId="urn:microsoft.com/office/officeart/2005/8/layout/target3"/>
    <dgm:cxn modelId="{E83A535F-97F9-41FF-82B0-A19C10BE09FC}" type="presOf" srcId="{39F8B381-5807-488E-AC22-73DD4140ED4A}" destId="{71045F8C-00FA-488E-A7BD-E2E6753D979D}" srcOrd="0" destOrd="0" presId="urn:microsoft.com/office/officeart/2005/8/layout/target3"/>
    <dgm:cxn modelId="{FC5B606E-3518-46CB-8D6D-38B023992BDF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19AFCE7-08A4-4884-BADB-D08D4C65E2E3}" type="presOf" srcId="{FBBFC3EA-9D9D-4F3A-BEA6-9C2C0E46BF20}" destId="{832BF48F-0145-4429-9E02-8FCA946CCE9E}" srcOrd="1" destOrd="0" presId="urn:microsoft.com/office/officeart/2005/8/layout/target3"/>
    <dgm:cxn modelId="{9E34B177-FCE7-48BF-9602-93CFFB6D2807}" type="presOf" srcId="{EBC41103-E2E5-4D48-9B4B-425520D3D098}" destId="{A27B6496-BF1B-4384-9217-9659064D5D6A}" srcOrd="1" destOrd="0" presId="urn:microsoft.com/office/officeart/2005/8/layout/target3"/>
    <dgm:cxn modelId="{9BF85460-A2E0-4C9E-9153-F6D3BA080A01}" type="presParOf" srcId="{71045F8C-00FA-488E-A7BD-E2E6753D979D}" destId="{3577EC6B-C980-4F34-8C69-4365E7B8FC8C}" srcOrd="0" destOrd="0" presId="urn:microsoft.com/office/officeart/2005/8/layout/target3"/>
    <dgm:cxn modelId="{FCB2387F-4871-4C22-9466-6D48DBA7543B}" type="presParOf" srcId="{71045F8C-00FA-488E-A7BD-E2E6753D979D}" destId="{6940EB87-DC1D-4BC3-9408-9AC2E1FFC039}" srcOrd="1" destOrd="0" presId="urn:microsoft.com/office/officeart/2005/8/layout/target3"/>
    <dgm:cxn modelId="{0CFE9D31-CE15-476C-BA8C-F675DFD4AA5C}" type="presParOf" srcId="{71045F8C-00FA-488E-A7BD-E2E6753D979D}" destId="{BC35EE03-4121-4EF9-923D-7CB6D30D358D}" srcOrd="2" destOrd="0" presId="urn:microsoft.com/office/officeart/2005/8/layout/target3"/>
    <dgm:cxn modelId="{18C1C850-2D09-432E-86EC-6BEED5B8DCEB}" type="presParOf" srcId="{71045F8C-00FA-488E-A7BD-E2E6753D979D}" destId="{C95EEA27-3CBF-4645-A92D-9D8AF5C1CBFC}" srcOrd="3" destOrd="0" presId="urn:microsoft.com/office/officeart/2005/8/layout/target3"/>
    <dgm:cxn modelId="{DF95DA06-448C-4C18-BE30-D167F5534C72}" type="presParOf" srcId="{71045F8C-00FA-488E-A7BD-E2E6753D979D}" destId="{851BB866-B6AE-4566-893F-4C635BA974FC}" srcOrd="4" destOrd="0" presId="urn:microsoft.com/office/officeart/2005/8/layout/target3"/>
    <dgm:cxn modelId="{0943903E-3B93-433F-8020-210C0BFCA42D}" type="presParOf" srcId="{71045F8C-00FA-488E-A7BD-E2E6753D979D}" destId="{643EA938-EDE0-4533-ACCC-D2BD6F3A527C}" srcOrd="5" destOrd="0" presId="urn:microsoft.com/office/officeart/2005/8/layout/target3"/>
    <dgm:cxn modelId="{8E6CDD68-DCC0-4E5F-96F8-ABE443FFA548}" type="presParOf" srcId="{71045F8C-00FA-488E-A7BD-E2E6753D979D}" destId="{92F31B18-D66D-4CC7-89B9-378928DE877D}" srcOrd="6" destOrd="0" presId="urn:microsoft.com/office/officeart/2005/8/layout/target3"/>
    <dgm:cxn modelId="{C30D32AA-91E5-43EF-9142-ED3C217411DE}" type="presParOf" srcId="{71045F8C-00FA-488E-A7BD-E2E6753D979D}" destId="{902074E1-B931-4618-97F1-FADBE82E9C3C}" srcOrd="7" destOrd="0" presId="urn:microsoft.com/office/officeart/2005/8/layout/target3"/>
    <dgm:cxn modelId="{A50E69BC-BC87-4085-B61F-F51257B4CFF2}" type="presParOf" srcId="{71045F8C-00FA-488E-A7BD-E2E6753D979D}" destId="{A3817367-F2BC-482F-8832-FA00B51DCCF3}" srcOrd="8" destOrd="0" presId="urn:microsoft.com/office/officeart/2005/8/layout/target3"/>
    <dgm:cxn modelId="{7042658B-2F89-4A64-91AA-0F98D5242716}" type="presParOf" srcId="{71045F8C-00FA-488E-A7BD-E2E6753D979D}" destId="{2DD79E57-A63E-47D4-A1AB-6DF333476AD4}" srcOrd="9" destOrd="0" presId="urn:microsoft.com/office/officeart/2005/8/layout/target3"/>
    <dgm:cxn modelId="{EC4927A0-BD3D-4204-8987-43F70D769929}" type="presParOf" srcId="{71045F8C-00FA-488E-A7BD-E2E6753D979D}" destId="{648967D3-ED80-4214-8D87-4E7012561E4A}" srcOrd="10" destOrd="0" presId="urn:microsoft.com/office/officeart/2005/8/layout/target3"/>
    <dgm:cxn modelId="{97F65FC2-5B4E-485D-A51F-55655FF37EAC}" type="presParOf" srcId="{71045F8C-00FA-488E-A7BD-E2E6753D979D}" destId="{9A9B6F4F-B6FF-4F2D-B640-A8473E589523}" srcOrd="11" destOrd="0" presId="urn:microsoft.com/office/officeart/2005/8/layout/target3"/>
    <dgm:cxn modelId="{4AC26D87-9F1D-467A-9A81-3AD5BBF56C8E}" type="presParOf" srcId="{71045F8C-00FA-488E-A7BD-E2E6753D979D}" destId="{13BD0FAF-9F2C-4708-9E63-A8E8E5252943}" srcOrd="12" destOrd="0" presId="urn:microsoft.com/office/officeart/2005/8/layout/target3"/>
    <dgm:cxn modelId="{8FAC1CA0-1F6C-4C8A-9183-88A631F63724}" type="presParOf" srcId="{71045F8C-00FA-488E-A7BD-E2E6753D979D}" destId="{6821E7C9-5E4B-45FA-8F82-01E6F26FAA25}" srcOrd="13" destOrd="0" presId="urn:microsoft.com/office/officeart/2005/8/layout/target3"/>
    <dgm:cxn modelId="{1185C6BA-8498-407C-87F6-605A33272EC3}" type="presParOf" srcId="{71045F8C-00FA-488E-A7BD-E2E6753D979D}" destId="{3BA01B75-849B-4716-8BCD-084A86FF328F}" srcOrd="14" destOrd="0" presId="urn:microsoft.com/office/officeart/2005/8/layout/target3"/>
    <dgm:cxn modelId="{750BBA7F-4060-4954-9E94-CE7E7E39C7A9}" type="presParOf" srcId="{71045F8C-00FA-488E-A7BD-E2E6753D979D}" destId="{4D19AB04-24FA-40C2-B203-52AE3D15E171}" srcOrd="15" destOrd="0" presId="urn:microsoft.com/office/officeart/2005/8/layout/target3"/>
    <dgm:cxn modelId="{B0FB0389-ECBC-404C-8D43-5D12A19EA1DB}" type="presParOf" srcId="{71045F8C-00FA-488E-A7BD-E2E6753D979D}" destId="{832BF48F-0145-4429-9E02-8FCA946CCE9E}" srcOrd="16" destOrd="0" presId="urn:microsoft.com/office/officeart/2005/8/layout/target3"/>
    <dgm:cxn modelId="{35C16358-7B4C-45DB-8E3D-AA55026B73F2}" type="presParOf" srcId="{71045F8C-00FA-488E-A7BD-E2E6753D979D}" destId="{E7297F21-D4FD-4A41-AE58-814D01A6B5E7}" srcOrd="17" destOrd="0" presId="urn:microsoft.com/office/officeart/2005/8/layout/target3"/>
    <dgm:cxn modelId="{9A27CAD8-9A1D-4019-8ADF-BF9B0B20D571}" type="presParOf" srcId="{71045F8C-00FA-488E-A7BD-E2E6753D979D}" destId="{59F530CB-4999-43B3-A00D-6AB53886BD77}" srcOrd="18" destOrd="0" presId="urn:microsoft.com/office/officeart/2005/8/layout/target3"/>
    <dgm:cxn modelId="{C6B3D813-626D-4A65-9381-C664CA477232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MŠ a ZŠ,Veselí nad Moravou, Kollárova 1045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Jana </a:t>
          </a:r>
          <a:r>
            <a:rPr lang="cs-CZ" sz="1800" kern="1200" dirty="0" err="1" smtClean="0"/>
            <a:t>Brákorová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VY_32_INOVACE_14/09_Úřady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Úřady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 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42B35C-4A6F-4808-8618-FA7609582732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0E271-68AC-4406-BA7C-C996A9ED11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4682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0E271-68AC-4406-BA7C-C996A9ED115F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chemeClr val="accent1">
                <a:tint val="66000"/>
                <a:satMod val="160000"/>
              </a:schemeClr>
            </a:gs>
            <a:gs pos="50000">
              <a:srgbClr val="00B0F0"/>
            </a:gs>
            <a:gs pos="99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1715324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je určen pro výuku předmětu Občanská výchova v 8. ročníku na základní škole praktické</a:t>
            </a:r>
          </a:p>
          <a:p>
            <a:r>
              <a:rPr lang="cs-CZ" dirty="0" smtClean="0"/>
              <a:t>Doba vzniku říjen 2012</a:t>
            </a:r>
          </a:p>
          <a:p>
            <a:r>
              <a:rPr lang="cs-CZ" dirty="0" smtClean="0"/>
              <a:t>Ověřeno 23. 11. 2012</a:t>
            </a:r>
          </a:p>
          <a:p>
            <a:r>
              <a:rPr lang="cs-CZ" dirty="0" smtClean="0"/>
              <a:t>Žáci byli soustředění, látku pochopili, </a:t>
            </a:r>
            <a:r>
              <a:rPr lang="cs-CZ" smtClean="0"/>
              <a:t>reagovali aktivně</a:t>
            </a:r>
            <a:endParaRPr lang="cs-CZ" dirty="0" smtClean="0"/>
          </a:p>
          <a:p>
            <a:r>
              <a:rPr lang="cs-CZ" dirty="0" smtClean="0"/>
              <a:t>Určeno pro procvičování učiva a práci s interaktivní tabulí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92657" y="2967335"/>
            <a:ext cx="58310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i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Úřad</a:t>
            </a:r>
            <a:r>
              <a:rPr lang="cs-CZ" sz="9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cs-CZ" sz="9600" b="1" i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práce</a:t>
            </a:r>
            <a:endParaRPr lang="cs-CZ" sz="9600" b="1" i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to státní instituce.</a:t>
            </a:r>
          </a:p>
          <a:p>
            <a:r>
              <a:rPr lang="cs-CZ" dirty="0" smtClean="0"/>
              <a:t>Jeho hlavní úlohou je poskytování informací o zaměstnáních a vedení evidence uchazečů o zaměstnání a volných pracovních míst.</a:t>
            </a:r>
          </a:p>
          <a:p>
            <a:r>
              <a:rPr lang="cs-CZ" dirty="0" smtClean="0"/>
              <a:t>Úřad práce spadá pod správu Ministerstva práce a sociálních věcí.</a:t>
            </a:r>
          </a:p>
          <a:p>
            <a:r>
              <a:rPr lang="cs-CZ" dirty="0" smtClean="0"/>
              <a:t>Zajišťuje také podporu v nezaměstnanosti.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339752" y="332656"/>
            <a:ext cx="33218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Úřad práce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Nárok na podporu mají osoby, které: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Získaly během tří let zaměstnání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Požádaly úřad práce o podporu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Nepobírají starobní důchod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O podporu lze požádat minimálně 3 dny po </a:t>
            </a:r>
            <a:r>
              <a:rPr lang="cs-CZ" dirty="0"/>
              <a:t>u</a:t>
            </a:r>
            <a:r>
              <a:rPr lang="cs-CZ" dirty="0" smtClean="0"/>
              <a:t>končení zaměstnání.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476672"/>
            <a:ext cx="81198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Podpora v nezaměstnanosti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357290" y="2500306"/>
            <a:ext cx="637866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96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Obecní úřad</a:t>
            </a:r>
            <a:endParaRPr lang="cs-CZ" sz="96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Obecní úřad je orgán obce.</a:t>
            </a:r>
          </a:p>
          <a:p>
            <a:r>
              <a:rPr lang="cs-CZ" dirty="0" smtClean="0"/>
              <a:t>Ve městech je to </a:t>
            </a:r>
            <a:r>
              <a:rPr lang="cs-CZ" dirty="0" smtClean="0">
                <a:solidFill>
                  <a:srgbClr val="FF0000"/>
                </a:solidFill>
              </a:rPr>
              <a:t>městský úřad </a:t>
            </a:r>
            <a:r>
              <a:rPr lang="cs-CZ" dirty="0" smtClean="0"/>
              <a:t>a v největších městech (např. v Praze) magistrát</a:t>
            </a:r>
          </a:p>
          <a:p>
            <a:r>
              <a:rPr lang="cs-CZ" dirty="0" smtClean="0"/>
              <a:t>Obecní úřad tvoří </a:t>
            </a:r>
            <a:r>
              <a:rPr lang="cs-CZ" dirty="0" smtClean="0">
                <a:solidFill>
                  <a:srgbClr val="FF0000"/>
                </a:solidFill>
              </a:rPr>
              <a:t>starosta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FF0000"/>
                </a:solidFill>
              </a:rPr>
              <a:t>místostarostové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FF0000"/>
                </a:solidFill>
              </a:rPr>
              <a:t>tajemník</a:t>
            </a:r>
            <a:r>
              <a:rPr lang="cs-CZ" dirty="0" smtClean="0"/>
              <a:t> obecního úřadu a další zaměstnanci.</a:t>
            </a:r>
          </a:p>
          <a:p>
            <a:r>
              <a:rPr lang="cs-CZ" dirty="0" smtClean="0"/>
              <a:t>V některých případech se může stát, že dvě sousedící obce budou mít jeden společný obecní úřad, který bude spravovat obě obce.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00298" y="357166"/>
            <a:ext cx="36784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Obecní úřad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Podávat informace žadatelům</a:t>
            </a:r>
          </a:p>
          <a:p>
            <a:r>
              <a:rPr lang="cs-CZ" dirty="0" smtClean="0"/>
              <a:t>Plnit úkoly uložené radou nebo zastupitelstvem obce</a:t>
            </a:r>
          </a:p>
          <a:p>
            <a:r>
              <a:rPr lang="cs-CZ" dirty="0" smtClean="0"/>
              <a:t>Zřídit na veřejně dostupném místě úřední desku</a:t>
            </a:r>
          </a:p>
          <a:p>
            <a:r>
              <a:rPr lang="cs-CZ" dirty="0" smtClean="0"/>
              <a:t>Pomáhat výborům a komisím v jejich činnosti</a:t>
            </a:r>
          </a:p>
          <a:p>
            <a:r>
              <a:rPr lang="cs-CZ" dirty="0" smtClean="0"/>
              <a:t>Vykonávat státní správu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71472" y="357166"/>
            <a:ext cx="78733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Povinnosti obecního úřadu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Jakou institucí je úřad práce?</a:t>
            </a:r>
          </a:p>
          <a:p>
            <a:r>
              <a:rPr lang="cs-CZ" dirty="0" smtClean="0"/>
              <a:t>Co je hlavním úkolem úřadu práce?</a:t>
            </a:r>
          </a:p>
          <a:p>
            <a:r>
              <a:rPr lang="cs-CZ" dirty="0" smtClean="0"/>
              <a:t>Pod správu kterého ministerstva spadá úřad práce?</a:t>
            </a:r>
          </a:p>
          <a:p>
            <a:r>
              <a:rPr lang="cs-CZ" dirty="0" smtClean="0"/>
              <a:t>Jakou podporu zajišťuje úřad práce?</a:t>
            </a:r>
          </a:p>
          <a:p>
            <a:r>
              <a:rPr lang="cs-CZ" dirty="0" smtClean="0"/>
              <a:t>Kdo tvoří obecní úřad?</a:t>
            </a:r>
          </a:p>
          <a:p>
            <a:r>
              <a:rPr lang="cs-CZ" dirty="0" smtClean="0"/>
              <a:t>Vzpomeneš si aspoň na 3 povinnosti obecního úřadu?</a:t>
            </a:r>
          </a:p>
          <a:p>
            <a:r>
              <a:rPr lang="cs-CZ" dirty="0" smtClean="0"/>
              <a:t>Jak se nazývá obecní úřad ve velkých městech- například v Praze?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571604" y="357166"/>
            <a:ext cx="5526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Co jsi se dozvěděl?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42976" y="0"/>
            <a:ext cx="67074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Může tato osoba žádat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42844" y="714356"/>
            <a:ext cx="91865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 podporu v nezaměstnanosti? 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Petra , která před rokem pracovala jako prodavačka. Ano/Ne</a:t>
            </a:r>
          </a:p>
          <a:p>
            <a:r>
              <a:rPr lang="cs-CZ" dirty="0" smtClean="0"/>
              <a:t>Josef, který už skoro 5 let pobírá starobní důchod. Ano/Ne</a:t>
            </a:r>
          </a:p>
          <a:p>
            <a:r>
              <a:rPr lang="cs-CZ" dirty="0" smtClean="0"/>
              <a:t>Může si Marie, která včera přišla o práci, dnes jít zažádat o podporu? Ano/Ne</a:t>
            </a:r>
          </a:p>
          <a:p>
            <a:r>
              <a:rPr lang="cs-CZ" dirty="0" smtClean="0"/>
              <a:t>Jana, která nikdy nepracovala. Ano/Ne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7206</TotalTime>
  <Words>361</Words>
  <Application>Microsoft Office PowerPoint</Application>
  <PresentationFormat>Předvádění na obrazovce (4:3)</PresentationFormat>
  <Paragraphs>53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Brakynus Ceasar</dc:creator>
  <cp:lastModifiedBy>kralikova</cp:lastModifiedBy>
  <cp:revision>56</cp:revision>
  <dcterms:created xsi:type="dcterms:W3CDTF">2012-09-28T14:09:17Z</dcterms:created>
  <dcterms:modified xsi:type="dcterms:W3CDTF">2012-11-26T07:37:21Z</dcterms:modified>
</cp:coreProperties>
</file>