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0" r:id="rId1"/>
  </p:sldMasterIdLst>
  <p:sldIdLst>
    <p:sldId id="256" r:id="rId2"/>
    <p:sldId id="257" r:id="rId3"/>
    <p:sldId id="262" r:id="rId4"/>
    <p:sldId id="264" r:id="rId5"/>
    <p:sldId id="261" r:id="rId6"/>
    <p:sldId id="263" r:id="rId7"/>
    <p:sldId id="272" r:id="rId8"/>
    <p:sldId id="273" r:id="rId9"/>
    <p:sldId id="274" r:id="rId10"/>
    <p:sldId id="270" r:id="rId11"/>
    <p:sldId id="266" r:id="rId12"/>
    <p:sldId id="267" r:id="rId13"/>
    <p:sldId id="268" r:id="rId14"/>
    <p:sldId id="269" r:id="rId15"/>
    <p:sldId id="258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</a:t>
          </a:r>
          <a:r>
            <a:rPr lang="cs-CZ" dirty="0" smtClean="0"/>
            <a:t>ZŠ a MŠ,Veselí nad Moravou,Kollárova1045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Andrea Filípková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VY_32_INOVACE_7/4_Opěrná soustava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Opěrná soustava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</a:t>
          </a:r>
          <a:r>
            <a:rPr lang="cs-CZ" smtClean="0"/>
            <a:t>projektu:CZ.1.07/1.4.00/21.0822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</a:t>
          </a:r>
          <a:r>
            <a:rPr lang="cs-CZ" sz="1800" kern="1200" dirty="0" smtClean="0"/>
            <a:t>ZŠ a MŠ,Veselí nad Moravou,Kollárova1045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Andrea Filípková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VY_32_INOVACE_7/4_Opěrná soustava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Opěrná soustava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</a:t>
          </a:r>
          <a:r>
            <a:rPr lang="cs-CZ" sz="1800" kern="1200" smtClean="0"/>
            <a:t>projektu:CZ.1.07/1.4.00/21.0822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722376" y="2688336"/>
            <a:ext cx="7772400" cy="3108960"/>
          </a:xfrm>
        </p:spPr>
        <p:txBody>
          <a:bodyPr anchor="t" anchorCtr="0">
            <a:noAutofit/>
          </a:bodyPr>
          <a:lstStyle>
            <a:lvl1pPr algn="ctr">
              <a:defRPr lang="en-US" sz="6200" b="1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722376" y="1133856"/>
            <a:ext cx="7772400" cy="1508760"/>
          </a:xfrm>
        </p:spPr>
        <p:txBody>
          <a:bodyPr anchor="b">
            <a:normAutofit/>
          </a:bodyPr>
          <a:lstStyle>
            <a:lvl1pPr marL="0" indent="0" algn="ctr"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402CD3B8-8B97-4C13-ABBD-C0BF8712391E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690563" y="491696"/>
            <a:ext cx="7762875" cy="5874608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77240" y="795996"/>
            <a:ext cx="7589520" cy="3112843"/>
          </a:xfrm>
        </p:spPr>
        <p:txBody>
          <a:bodyPr anchor="b">
            <a:normAutofit/>
          </a:bodyPr>
          <a:lstStyle>
            <a:lvl1pPr algn="ctr">
              <a:buNone/>
              <a:defRPr lang="en-US" sz="6200" b="1" cap="none" spc="0" dirty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77240" y="3948552"/>
            <a:ext cx="7589520" cy="1509712"/>
          </a:xfrm>
        </p:spPr>
        <p:txBody>
          <a:bodyPr anchor="t">
            <a:normAutofit/>
          </a:bodyPr>
          <a:lstStyle>
            <a:lvl1pPr indent="0" algn="ctr">
              <a:buNone/>
              <a:defRPr lang="en-US" sz="22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>
          <a:xfrm>
            <a:off x="762000" y="5958840"/>
            <a:ext cx="2133600" cy="365760"/>
          </a:xfrm>
        </p:spPr>
        <p:txBody>
          <a:bodyPr/>
          <a:lstStyle/>
          <a:p>
            <a:fld id="{402CD3B8-8B97-4C13-ABBD-C0BF8712391E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5958840"/>
            <a:ext cx="28956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>
          <a:xfrm>
            <a:off x="6248400" y="5958840"/>
            <a:ext cx="2133600" cy="365760"/>
          </a:xfrm>
        </p:spPr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965960" y="2785402"/>
            <a:ext cx="5760720" cy="914400"/>
          </a:xfrm>
        </p:spPr>
        <p:txBody>
          <a:bodyPr lIns="91440" rIns="91440" anchor="ctr">
            <a:noAutofit/>
          </a:bodyPr>
          <a:lstStyle>
            <a:lvl1pPr algn="ctr">
              <a:defRPr sz="3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1600200" y="547468"/>
            <a:ext cx="3383280" cy="639762"/>
          </a:xfrm>
          <a:prstGeom prst="roundRect">
            <a:avLst>
              <a:gd name="adj" fmla="val 6772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1600200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5128846" y="547468"/>
            <a:ext cx="3383280" cy="639762"/>
          </a:xfrm>
          <a:prstGeom prst="roundRect">
            <a:avLst>
              <a:gd name="adj" fmla="val 5673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5128846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828801" y="2888565"/>
            <a:ext cx="5486400" cy="914400"/>
          </a:xfrm>
        </p:spPr>
        <p:txBody>
          <a:bodyPr anchor="b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l">
              <a:defRPr sz="28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590800" y="602566"/>
            <a:ext cx="5943600" cy="5486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 rot="16200000">
            <a:off x="-859303" y="2888566"/>
            <a:ext cx="5486400" cy="914400"/>
          </a:xfrm>
        </p:spPr>
        <p:txBody>
          <a:bodyPr lIns="91440" rIns="91440"/>
          <a:lstStyle>
            <a:lvl1pPr marL="0" indent="0" algn="l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4740812" y="794822"/>
            <a:ext cx="3960051" cy="5294376"/>
          </a:xfrm>
          <a:prstGeom prst="roundRect">
            <a:avLst>
              <a:gd name="adj" fmla="val 3541"/>
            </a:avLst>
          </a:prstGeom>
          <a:solidFill>
            <a:srgbClr val="FFFFFF">
              <a:alpha val="40000"/>
            </a:srgbClr>
          </a:solidFill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277728" y="3501743"/>
            <a:ext cx="3200400" cy="1143000"/>
          </a:xfrm>
        </p:spPr>
        <p:txBody>
          <a:bodyPr anchor="t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ctr">
              <a:buNone/>
              <a:defRPr sz="26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527537" y="821202"/>
            <a:ext cx="4550899" cy="5215597"/>
          </a:xfrm>
          <a:prstGeom prst="roundRect">
            <a:avLst>
              <a:gd name="adj" fmla="val 622"/>
            </a:avLst>
          </a:prstGeom>
          <a:solidFill>
            <a:schemeClr val="bg1">
              <a:lumMod val="85000"/>
            </a:schemeClr>
          </a:solidFill>
          <a:ln w="101600">
            <a:solidFill>
              <a:srgbClr val="FFFFFF"/>
            </a:solidFill>
            <a:miter lim="800000"/>
          </a:ln>
          <a:effectLst>
            <a:outerShdw blurRad="65000" dist="25000" dir="5400000" algn="t" rotWithShape="0">
              <a:schemeClr val="bg2">
                <a:shade val="30000"/>
                <a:satMod val="250000"/>
                <a:alpha val="85000"/>
              </a:schemeClr>
            </a:outerShdw>
          </a:effectLst>
          <a:scene3d>
            <a:camera prst="orthographicFront"/>
            <a:lightRig rig="soft" dir="t">
              <a:rot lat="0" lon="0" rev="20100000"/>
            </a:lightRig>
          </a:scene3d>
          <a:sp3d contourW="3810">
            <a:bevelT w="95250" h="25400"/>
            <a:contourClr>
              <a:schemeClr val="bg2">
                <a:shade val="45000"/>
                <a:satMod val="145000"/>
              </a:schemeClr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>
                <a:solidFill>
                  <a:schemeClr val="tx1"/>
                </a:solidFill>
              </a:defRPr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277728" y="1600200"/>
            <a:ext cx="3200400" cy="1825343"/>
          </a:xfrm>
        </p:spPr>
        <p:txBody>
          <a:bodyPr bIns="0" anchor="b">
            <a:normAutofit/>
          </a:bodyPr>
          <a:lstStyle>
            <a:lvl1pPr marL="0" marR="0" indent="0" algn="ctr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342900" y="228600"/>
            <a:ext cx="8458200" cy="6400800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402CD3B8-8B97-4C13-ABBD-C0BF8712391E}" type="datetimeFigureOut">
              <a:rPr lang="cs-CZ" smtClean="0"/>
              <a:pPr/>
              <a:t>13.10.2012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14404"/>
            <a:ext cx="2895600" cy="36576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71" r:id="rId1"/>
    <p:sldLayoutId id="2147483772" r:id="rId2"/>
    <p:sldLayoutId id="2147483773" r:id="rId3"/>
    <p:sldLayoutId id="2147483774" r:id="rId4"/>
    <p:sldLayoutId id="2147483775" r:id="rId5"/>
    <p:sldLayoutId id="2147483776" r:id="rId6"/>
    <p:sldLayoutId id="2147483777" r:id="rId7"/>
    <p:sldLayoutId id="2147483778" r:id="rId8"/>
    <p:sldLayoutId id="2147483779" r:id="rId9"/>
    <p:sldLayoutId id="2147483780" r:id="rId10"/>
    <p:sldLayoutId id="2147483781" r:id="rId11"/>
  </p:sldLayoutIdLst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xStyles>
    <p:titleStyle>
      <a:defPPr>
        <a:defRPr sz="4400">
          <a:solidFill>
            <a:schemeClr val="tx2">
              <a:shade val="80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53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/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457200" indent="-274320" algn="l" eaLnBrk="1" hangingPunct="1">
        <a:buClr>
          <a:schemeClr val="accent1"/>
        </a:buClr>
        <a:buSzPct val="80000"/>
        <a:buFont typeface="Wingdings 2" pitchFamily="18" charset="2"/>
        <a:buChar char="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758952" indent="-228600" algn="l" eaLnBrk="1" hangingPunct="1">
        <a:buClr>
          <a:schemeClr val="accent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1033272" indent="-228600" algn="l" eaLnBrk="1" hangingPunct="1">
        <a:buClr>
          <a:schemeClr val="accent3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298448" indent="-228600" algn="l" eaLnBrk="1" hangingPunct="1">
        <a:buClr>
          <a:schemeClr val="accent4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554480" indent="-228600" algn="l" eaLnBrk="1" hangingPunct="1">
        <a:buClr>
          <a:schemeClr val="accent5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810512" indent="-228600" algn="l" eaLnBrk="1" hangingPunct="1">
        <a:buClr>
          <a:schemeClr val="accent6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207568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340864" indent="-228600" algn="l" eaLnBrk="1" hangingPunct="1">
        <a:buClr>
          <a:schemeClr val="accent2"/>
        </a:buClr>
        <a:buFont typeface="Wingdings 2" pitchFamily="18" charset="2"/>
        <a:buChar char=""/>
        <a:defRPr sz="1600" baseline="0">
          <a:latin typeface="+mn-lt"/>
        </a:defRPr>
      </a:lvl8pPr>
      <a:lvl9pPr marL="2596896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Scapula_ant.jpg" TargetMode="External"/><Relationship Id="rId2" Type="http://schemas.openxmlformats.org/officeDocument/2006/relationships/hyperlink" Target="http://cs.wikipedia.org/wiki/Soubor:Gray188.pn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033200781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Materiál je určen pro výuku předmětu </a:t>
            </a:r>
            <a:r>
              <a:rPr lang="cs-CZ" dirty="0" smtClean="0"/>
              <a:t>přírodopis pro </a:t>
            </a:r>
            <a:r>
              <a:rPr lang="cs-CZ" dirty="0"/>
              <a:t>základní školu praktickou.</a:t>
            </a:r>
          </a:p>
          <a:p>
            <a:r>
              <a:rPr lang="cs-CZ" dirty="0"/>
              <a:t>Příprava není nutná.</a:t>
            </a:r>
          </a:p>
          <a:p>
            <a:r>
              <a:rPr lang="cs-CZ" dirty="0"/>
              <a:t>Doba </a:t>
            </a:r>
            <a:r>
              <a:rPr lang="cs-CZ" dirty="0" smtClean="0"/>
              <a:t>vzniku srpen 2012</a:t>
            </a:r>
          </a:p>
          <a:p>
            <a:r>
              <a:rPr lang="cs-CZ" dirty="0" smtClean="0"/>
              <a:t>Doba ověření </a:t>
            </a:r>
            <a:r>
              <a:rPr lang="cs-CZ" dirty="0" smtClean="0"/>
              <a:t>21.9.2012</a:t>
            </a:r>
          </a:p>
          <a:p>
            <a:r>
              <a:rPr lang="cs-CZ" dirty="0" smtClean="0"/>
              <a:t>Učitel žáky seznámí s opěrnou soustavou v lidském těle.</a:t>
            </a:r>
          </a:p>
          <a:p>
            <a:r>
              <a:rPr lang="cs-CZ" dirty="0" smtClean="0"/>
              <a:t>Žáci závěrečné úkoly zvládli.</a:t>
            </a:r>
            <a:endParaRPr lang="cs-CZ" dirty="0" smtClean="0"/>
          </a:p>
          <a:p>
            <a:r>
              <a:rPr lang="cs-CZ" dirty="0" smtClean="0"/>
              <a:t>Je </a:t>
            </a:r>
            <a:r>
              <a:rPr lang="cs-CZ" dirty="0"/>
              <a:t>určen pro žáky </a:t>
            </a:r>
            <a:r>
              <a:rPr lang="cs-CZ" dirty="0" smtClean="0"/>
              <a:t>8.ročníku. Prezentováno žákům 9.ročníku v rámci opakování učiva.</a:t>
            </a:r>
            <a:endParaRPr lang="cs-CZ" dirty="0"/>
          </a:p>
          <a:p>
            <a:r>
              <a:rPr lang="cs-CZ" dirty="0"/>
              <a:t>Určeno pro práci na </a:t>
            </a:r>
            <a:r>
              <a:rPr lang="cs-CZ"/>
              <a:t>interaktivní </a:t>
            </a:r>
            <a:r>
              <a:rPr lang="cs-CZ" smtClean="0"/>
              <a:t>tabuli.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Opěrná soustava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91264" cy="4525963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Kostra tvoří</a:t>
            </a:r>
            <a:r>
              <a:rPr lang="cs-CZ" b="1" dirty="0" smtClean="0"/>
              <a:t> pevnou </a:t>
            </a:r>
            <a:r>
              <a:rPr lang="cs-CZ" dirty="0" smtClean="0"/>
              <a:t>a zároveň </a:t>
            </a:r>
            <a:r>
              <a:rPr lang="cs-CZ" b="1" dirty="0" smtClean="0"/>
              <a:t>pohyblivou</a:t>
            </a:r>
            <a:r>
              <a:rPr lang="cs-CZ" dirty="0" smtClean="0"/>
              <a:t> oporu těla.</a:t>
            </a:r>
          </a:p>
          <a:p>
            <a:r>
              <a:rPr lang="cs-CZ" dirty="0" smtClean="0"/>
              <a:t>Kosti jsou </a:t>
            </a:r>
            <a:r>
              <a:rPr lang="cs-CZ" b="1" dirty="0" smtClean="0"/>
              <a:t>dlouhé, krátké, ploché a drobné</a:t>
            </a:r>
            <a:r>
              <a:rPr lang="cs-CZ" dirty="0" smtClean="0"/>
              <a:t>.</a:t>
            </a:r>
          </a:p>
          <a:p>
            <a:r>
              <a:rPr lang="cs-CZ" dirty="0" smtClean="0"/>
              <a:t>Kosti jsou pokryty </a:t>
            </a:r>
            <a:r>
              <a:rPr lang="cs-CZ" b="1" dirty="0" smtClean="0"/>
              <a:t>okosticí.</a:t>
            </a:r>
          </a:p>
          <a:p>
            <a:r>
              <a:rPr lang="cs-CZ" dirty="0" smtClean="0"/>
              <a:t>Okostice má význam pro výživu, růst a vývoj kostí. Je to pomocník při hojení zlomenin.</a:t>
            </a:r>
          </a:p>
          <a:p>
            <a:r>
              <a:rPr lang="cs-CZ" dirty="0" smtClean="0"/>
              <a:t>Ve dlouhých kostech je měkká </a:t>
            </a:r>
            <a:r>
              <a:rPr lang="cs-CZ" b="1" dirty="0" smtClean="0"/>
              <a:t>kostní dřeň </a:t>
            </a:r>
            <a:r>
              <a:rPr lang="cs-CZ" dirty="0" smtClean="0"/>
              <a:t>ve které se tvoří červené a bílé krvinky.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419001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Spojení kostí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Nejčastějším spojením kostí je spojení </a:t>
            </a:r>
            <a:r>
              <a:rPr lang="cs-CZ" sz="3200" b="1" dirty="0" smtClean="0"/>
              <a:t>kloubem</a:t>
            </a:r>
            <a:r>
              <a:rPr lang="cs-CZ" sz="3200" dirty="0" smtClean="0"/>
              <a:t>.</a:t>
            </a:r>
          </a:p>
          <a:p>
            <a:r>
              <a:rPr lang="cs-CZ" sz="3200" dirty="0" smtClean="0"/>
              <a:t>Jsou klouby jednoduché, které spojují pouze dvě kosti a klouby složité, které spojují více kostí.</a:t>
            </a:r>
          </a:p>
          <a:p>
            <a:r>
              <a:rPr lang="cs-CZ" sz="3200" b="1" dirty="0" smtClean="0"/>
              <a:t>Švy</a:t>
            </a:r>
            <a:r>
              <a:rPr lang="cs-CZ" sz="3200" dirty="0" smtClean="0"/>
              <a:t> jsou </a:t>
            </a:r>
            <a:r>
              <a:rPr lang="cs-CZ" sz="3200" b="1" dirty="0" smtClean="0"/>
              <a:t>pevné </a:t>
            </a:r>
            <a:r>
              <a:rPr lang="cs-CZ" sz="3200" dirty="0" smtClean="0"/>
              <a:t>spojení kostí,</a:t>
            </a:r>
          </a:p>
          <a:p>
            <a:pPr marL="182880" indent="0">
              <a:buNone/>
            </a:pPr>
            <a:r>
              <a:rPr lang="cs-CZ" sz="3200" dirty="0"/>
              <a:t> </a:t>
            </a:r>
            <a:r>
              <a:rPr lang="cs-CZ" sz="3200" dirty="0" smtClean="0"/>
              <a:t> kterými je spojena lebka.</a:t>
            </a:r>
          </a:p>
        </p:txBody>
      </p:sp>
    </p:spTree>
    <p:extLst>
      <p:ext uri="{BB962C8B-B14F-4D97-AF65-F5344CB8AC3E}">
        <p14:creationId xmlns:p14="http://schemas.microsoft.com/office/powerpoint/2010/main" val="2549608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0418" y="0"/>
            <a:ext cx="4251822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148883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61786"/>
            <a:ext cx="5904656" cy="54677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95536" y="692696"/>
            <a:ext cx="1800200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kost čelní</a:t>
            </a:r>
            <a:endParaRPr lang="cs-CZ" dirty="0"/>
          </a:p>
        </p:txBody>
      </p:sp>
      <p:cxnSp>
        <p:nvCxnSpPr>
          <p:cNvPr id="6" name="Přímá spojnice se šipkou 5"/>
          <p:cNvCxnSpPr>
            <a:stCxn id="4" idx="3"/>
          </p:cNvCxnSpPr>
          <p:nvPr/>
        </p:nvCxnSpPr>
        <p:spPr>
          <a:xfrm>
            <a:off x="2195736" y="877362"/>
            <a:ext cx="1440160" cy="391398"/>
          </a:xfrm>
          <a:prstGeom prst="straightConnector1">
            <a:avLst/>
          </a:prstGeom>
          <a:ln w="60325">
            <a:solidFill>
              <a:schemeClr val="accent4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V="1">
            <a:off x="1691680" y="4093522"/>
            <a:ext cx="1008112" cy="828864"/>
          </a:xfrm>
          <a:prstGeom prst="straightConnector1">
            <a:avLst/>
          </a:prstGeom>
          <a:ln w="60325">
            <a:solidFill>
              <a:schemeClr val="accent4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>
            <a:stCxn id="17" idx="1"/>
          </p:cNvCxnSpPr>
          <p:nvPr/>
        </p:nvCxnSpPr>
        <p:spPr>
          <a:xfrm flipH="1">
            <a:off x="5364088" y="951344"/>
            <a:ext cx="1512168" cy="883717"/>
          </a:xfrm>
          <a:prstGeom prst="straightConnector1">
            <a:avLst/>
          </a:prstGeom>
          <a:ln w="60325">
            <a:solidFill>
              <a:schemeClr val="accent4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>
            <a:stCxn id="14" idx="1"/>
          </p:cNvCxnSpPr>
          <p:nvPr/>
        </p:nvCxnSpPr>
        <p:spPr>
          <a:xfrm flipH="1" flipV="1">
            <a:off x="4860032" y="3068960"/>
            <a:ext cx="2036770" cy="2049125"/>
          </a:xfrm>
          <a:prstGeom prst="straightConnector1">
            <a:avLst/>
          </a:prstGeom>
          <a:ln w="60325">
            <a:solidFill>
              <a:schemeClr val="accent4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>
            <a:stCxn id="18" idx="1"/>
          </p:cNvCxnSpPr>
          <p:nvPr/>
        </p:nvCxnSpPr>
        <p:spPr>
          <a:xfrm flipH="1" flipV="1">
            <a:off x="3851920" y="5118085"/>
            <a:ext cx="3044882" cy="1060409"/>
          </a:xfrm>
          <a:prstGeom prst="straightConnector1">
            <a:avLst/>
          </a:prstGeom>
          <a:ln w="60325">
            <a:solidFill>
              <a:schemeClr val="accent4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V="1">
            <a:off x="1907704" y="3517739"/>
            <a:ext cx="1296144" cy="214102"/>
          </a:xfrm>
          <a:prstGeom prst="straightConnector1">
            <a:avLst/>
          </a:prstGeom>
          <a:ln w="60325">
            <a:solidFill>
              <a:schemeClr val="accent4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6896802" y="4794919"/>
            <a:ext cx="1800200" cy="646331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kost spánková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07504" y="3517739"/>
            <a:ext cx="1800200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kost lícní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07504" y="4725075"/>
            <a:ext cx="1584176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horní čelist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876256" y="766678"/>
            <a:ext cx="1800200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kost temenní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896802" y="5993828"/>
            <a:ext cx="1800200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dolní čelist</a:t>
            </a:r>
            <a:endParaRPr lang="cs-CZ" dirty="0"/>
          </a:p>
        </p:txBody>
      </p:sp>
      <p:cxnSp>
        <p:nvCxnSpPr>
          <p:cNvPr id="33" name="Přímá spojnice se šipkou 32"/>
          <p:cNvCxnSpPr>
            <a:stCxn id="34" idx="1"/>
          </p:cNvCxnSpPr>
          <p:nvPr/>
        </p:nvCxnSpPr>
        <p:spPr>
          <a:xfrm flipH="1">
            <a:off x="6896802" y="1577868"/>
            <a:ext cx="351442" cy="2515654"/>
          </a:xfrm>
          <a:prstGeom prst="straightConnector1">
            <a:avLst/>
          </a:prstGeom>
          <a:ln w="60325">
            <a:solidFill>
              <a:schemeClr val="accent4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ovéPole 33"/>
          <p:cNvSpPr txBox="1"/>
          <p:nvPr/>
        </p:nvSpPr>
        <p:spPr>
          <a:xfrm>
            <a:off x="7248244" y="1393202"/>
            <a:ext cx="1800200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kost týlní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66184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Kostra horní končetiny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700808"/>
            <a:ext cx="8229600" cy="4525963"/>
          </a:xfrm>
        </p:spPr>
        <p:txBody>
          <a:bodyPr>
            <a:normAutofit/>
          </a:bodyPr>
          <a:lstStyle/>
          <a:p>
            <a:r>
              <a:rPr lang="cs-CZ" b="1" dirty="0" smtClean="0"/>
              <a:t>Horní končetiny </a:t>
            </a:r>
            <a:r>
              <a:rPr lang="cs-CZ" dirty="0" smtClean="0"/>
              <a:t>slouží k uchopování předmětů.</a:t>
            </a:r>
          </a:p>
          <a:p>
            <a:r>
              <a:rPr lang="cs-CZ" dirty="0" smtClean="0"/>
              <a:t>K trupu jsou připojeny </a:t>
            </a:r>
            <a:r>
              <a:rPr lang="cs-CZ" b="1" dirty="0" smtClean="0"/>
              <a:t>klíční kostí a lopatkou.</a:t>
            </a:r>
          </a:p>
          <a:p>
            <a:r>
              <a:rPr lang="cs-CZ" dirty="0" smtClean="0"/>
              <a:t>Nejdelší kost vedoucí od ramene je kost </a:t>
            </a:r>
            <a:r>
              <a:rPr lang="cs-CZ" b="1" dirty="0" smtClean="0"/>
              <a:t>pažní</a:t>
            </a:r>
            <a:r>
              <a:rPr lang="cs-CZ" dirty="0" smtClean="0"/>
              <a:t>.</a:t>
            </a:r>
          </a:p>
          <a:p>
            <a:r>
              <a:rPr lang="cs-CZ" dirty="0" smtClean="0"/>
              <a:t>Na ni navazují přes </a:t>
            </a:r>
            <a:r>
              <a:rPr lang="cs-CZ" b="1" dirty="0" smtClean="0"/>
              <a:t>loketní kloub kost loketní a vřetenní.</a:t>
            </a:r>
          </a:p>
          <a:p>
            <a:r>
              <a:rPr lang="cs-CZ" dirty="0" smtClean="0"/>
              <a:t>Následuje </a:t>
            </a:r>
            <a:r>
              <a:rPr lang="cs-CZ" b="1" dirty="0" smtClean="0"/>
              <a:t>zápěstí</a:t>
            </a:r>
            <a:r>
              <a:rPr lang="cs-CZ" dirty="0" smtClean="0"/>
              <a:t>, </a:t>
            </a:r>
            <a:r>
              <a:rPr lang="cs-CZ" b="1" dirty="0" smtClean="0"/>
              <a:t>záprstní kůstky a</a:t>
            </a:r>
          </a:p>
          <a:p>
            <a:pPr marL="182880" indent="0">
              <a:buNone/>
            </a:pPr>
            <a:r>
              <a:rPr lang="cs-CZ" dirty="0"/>
              <a:t> </a:t>
            </a:r>
            <a:r>
              <a:rPr lang="cs-CZ" dirty="0" smtClean="0"/>
              <a:t> </a:t>
            </a:r>
            <a:r>
              <a:rPr lang="cs-CZ" b="1" dirty="0" smtClean="0"/>
              <a:t>články prstů</a:t>
            </a:r>
            <a:r>
              <a:rPr lang="cs-CZ" dirty="0" smtClean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9231717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Kostra dolní končetiny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/>
              <a:t>Dolní končetiny </a:t>
            </a:r>
            <a:r>
              <a:rPr lang="cs-CZ" dirty="0"/>
              <a:t>nesou celé tělo. Umožňují chůzi.</a:t>
            </a:r>
          </a:p>
          <a:p>
            <a:r>
              <a:rPr lang="cs-CZ" dirty="0"/>
              <a:t>K trupu jsou připojeny pánevní kostí</a:t>
            </a:r>
            <a:endParaRPr lang="cs-CZ" dirty="0" smtClean="0"/>
          </a:p>
          <a:p>
            <a:r>
              <a:rPr lang="cs-CZ" dirty="0" smtClean="0"/>
              <a:t>Od </a:t>
            </a:r>
            <a:r>
              <a:rPr lang="cs-CZ" b="1" dirty="0" smtClean="0"/>
              <a:t>kyčle </a:t>
            </a:r>
            <a:r>
              <a:rPr lang="cs-CZ" dirty="0" smtClean="0"/>
              <a:t>začíná nejdelší a největší kost v lidském těle </a:t>
            </a:r>
            <a:r>
              <a:rPr lang="cs-CZ" b="1" dirty="0" smtClean="0"/>
              <a:t>kost stehenní</a:t>
            </a:r>
            <a:r>
              <a:rPr lang="cs-CZ" dirty="0" smtClean="0"/>
              <a:t>.</a:t>
            </a:r>
          </a:p>
          <a:p>
            <a:r>
              <a:rPr lang="cs-CZ" dirty="0" smtClean="0"/>
              <a:t>Na ni přes </a:t>
            </a:r>
            <a:r>
              <a:rPr lang="cs-CZ" b="1" dirty="0" smtClean="0"/>
              <a:t>koleno </a:t>
            </a:r>
            <a:r>
              <a:rPr lang="cs-CZ" dirty="0" smtClean="0"/>
              <a:t>navazují kost </a:t>
            </a:r>
            <a:r>
              <a:rPr lang="cs-CZ" b="1" dirty="0" smtClean="0"/>
              <a:t>holenní</a:t>
            </a:r>
            <a:r>
              <a:rPr lang="cs-CZ" dirty="0" smtClean="0"/>
              <a:t> a l</a:t>
            </a:r>
            <a:r>
              <a:rPr lang="cs-CZ" b="1" dirty="0" smtClean="0"/>
              <a:t>ýtková</a:t>
            </a:r>
            <a:r>
              <a:rPr lang="cs-CZ" dirty="0" smtClean="0"/>
              <a:t>.</a:t>
            </a:r>
          </a:p>
          <a:p>
            <a:r>
              <a:rPr lang="cs-CZ" dirty="0" smtClean="0"/>
              <a:t>Na chodidle najdeme </a:t>
            </a:r>
            <a:r>
              <a:rPr lang="cs-CZ" b="1" dirty="0" smtClean="0"/>
              <a:t>kotník, kost patní</a:t>
            </a:r>
            <a:r>
              <a:rPr lang="cs-CZ" dirty="0" smtClean="0"/>
              <a:t>,</a:t>
            </a:r>
            <a:r>
              <a:rPr lang="cs-CZ" b="1" dirty="0" smtClean="0"/>
              <a:t> zánártí, kosti nártní a články prstů.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0069283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áteř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67333"/>
            <a:ext cx="8229600" cy="4525963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Je tvořena z 24 obratlů.</a:t>
            </a:r>
          </a:p>
          <a:p>
            <a:r>
              <a:rPr lang="cs-CZ" dirty="0" smtClean="0"/>
              <a:t>mezi obratli jsou meziobratlové </a:t>
            </a:r>
          </a:p>
          <a:p>
            <a:pPr marL="182880" indent="0">
              <a:buNone/>
            </a:pPr>
            <a:r>
              <a:rPr lang="cs-CZ" dirty="0" smtClean="0"/>
              <a:t>   ploténky</a:t>
            </a:r>
          </a:p>
          <a:p>
            <a:r>
              <a:rPr lang="cs-CZ" dirty="0" smtClean="0"/>
              <a:t>Zdravá páteř má charakteristické </a:t>
            </a:r>
            <a:r>
              <a:rPr lang="cs-CZ" dirty="0" err="1" smtClean="0"/>
              <a:t>dvojesovité</a:t>
            </a:r>
            <a:r>
              <a:rPr lang="cs-CZ" dirty="0" smtClean="0"/>
              <a:t> prohnutí.</a:t>
            </a:r>
          </a:p>
          <a:p>
            <a:r>
              <a:rPr lang="cs-CZ" dirty="0" smtClean="0"/>
              <a:t>prochází jí mícha</a:t>
            </a:r>
          </a:p>
          <a:p>
            <a:r>
              <a:rPr lang="cs-CZ" b="1" dirty="0" smtClean="0"/>
              <a:t>Lordóza</a:t>
            </a:r>
            <a:r>
              <a:rPr lang="cs-CZ" dirty="0" smtClean="0"/>
              <a:t>- zakřivení dopředu</a:t>
            </a:r>
          </a:p>
          <a:p>
            <a:pPr marL="18288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krční a bederní páteře</a:t>
            </a:r>
          </a:p>
          <a:p>
            <a:pPr marL="182880" indent="0">
              <a:buNone/>
            </a:pPr>
            <a:r>
              <a:rPr lang="cs-CZ" b="1" dirty="0" smtClean="0"/>
              <a:t>  Kyfóza</a:t>
            </a:r>
            <a:r>
              <a:rPr lang="cs-CZ" dirty="0" smtClean="0"/>
              <a:t> – zakřivení </a:t>
            </a:r>
          </a:p>
          <a:p>
            <a:pPr marL="182880" indent="0">
              <a:buNone/>
            </a:pPr>
            <a:r>
              <a:rPr lang="cs-CZ" dirty="0"/>
              <a:t> </a:t>
            </a:r>
            <a:r>
              <a:rPr lang="cs-CZ" dirty="0" smtClean="0"/>
              <a:t>  dozadu </a:t>
            </a:r>
            <a:r>
              <a:rPr lang="cs-CZ" b="1" dirty="0" smtClean="0"/>
              <a:t>hrudní páteře a </a:t>
            </a:r>
          </a:p>
          <a:p>
            <a:pPr marL="18288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kosti křížové</a:t>
            </a:r>
            <a:endParaRPr lang="cs-CZ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86650" y="1171575"/>
            <a:ext cx="1657350" cy="5686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720303" y="1171575"/>
            <a:ext cx="1601657" cy="58477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600" dirty="0" smtClean="0"/>
              <a:t>krční obratle  7ks</a:t>
            </a:r>
            <a:endParaRPr lang="cs-CZ" sz="1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091927" y="3109726"/>
            <a:ext cx="1720433" cy="58477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600" dirty="0" smtClean="0"/>
              <a:t>hrudní obratle 12ks</a:t>
            </a:r>
            <a:endParaRPr lang="cs-CZ" sz="1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720303" y="4614416"/>
            <a:ext cx="1766347" cy="58477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600" dirty="0" smtClean="0"/>
              <a:t>bederní obratle 5ks</a:t>
            </a:r>
            <a:endParaRPr lang="cs-CZ" sz="1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950914" y="5445224"/>
            <a:ext cx="1608318" cy="58477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600" dirty="0" smtClean="0"/>
              <a:t>kost křížová 5ks</a:t>
            </a:r>
            <a:endParaRPr lang="cs-CZ" sz="16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902392" y="6200170"/>
            <a:ext cx="1782719" cy="58477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600" dirty="0" smtClean="0"/>
              <a:t>kost kostrční 4-5 ks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17684832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  <p:bldP spid="6" grpId="0" animBg="1"/>
      <p:bldP spid="7" grpId="0" animBg="1"/>
      <p:bldP spid="8" grpId="0" animBg="1"/>
      <p:bldP spid="1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Rozdělení kostí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639341"/>
            <a:ext cx="8229600" cy="4525963"/>
          </a:xfrm>
        </p:spPr>
        <p:txBody>
          <a:bodyPr/>
          <a:lstStyle/>
          <a:p>
            <a:r>
              <a:rPr lang="cs-CZ" b="1" dirty="0" smtClean="0"/>
              <a:t>Ploché </a:t>
            </a:r>
            <a:r>
              <a:rPr lang="cs-CZ" dirty="0" smtClean="0"/>
              <a:t>kosti jsou například kost pánevní a lopatka.</a:t>
            </a:r>
          </a:p>
          <a:p>
            <a:r>
              <a:rPr lang="cs-CZ" b="1" dirty="0" smtClean="0"/>
              <a:t>Dlouhé</a:t>
            </a:r>
            <a:r>
              <a:rPr lang="cs-CZ" dirty="0" smtClean="0"/>
              <a:t> kosti jsou kost pažní, kost stehenní a kost lýtková.</a:t>
            </a:r>
          </a:p>
          <a:p>
            <a:r>
              <a:rPr lang="cs-CZ" b="1" dirty="0" smtClean="0"/>
              <a:t>Krátké </a:t>
            </a:r>
            <a:r>
              <a:rPr lang="cs-CZ" dirty="0" smtClean="0"/>
              <a:t>kosti jsou například články prstů</a:t>
            </a:r>
            <a:endParaRPr lang="cs-CZ" dirty="0"/>
          </a:p>
        </p:txBody>
      </p:sp>
      <p:grpSp>
        <p:nvGrpSpPr>
          <p:cNvPr id="6" name="Skupina 5"/>
          <p:cNvGrpSpPr/>
          <p:nvPr/>
        </p:nvGrpSpPr>
        <p:grpSpPr>
          <a:xfrm>
            <a:off x="1115616" y="3789040"/>
            <a:ext cx="2338958" cy="2943353"/>
            <a:chOff x="1115616" y="3789040"/>
            <a:chExt cx="2338958" cy="2943353"/>
          </a:xfrm>
        </p:grpSpPr>
        <p:pic>
          <p:nvPicPr>
            <p:cNvPr id="1026" name="Picture 2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15616" y="3789040"/>
              <a:ext cx="2338958" cy="294335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4" name="TextovéPole 3"/>
            <p:cNvSpPr txBox="1"/>
            <p:nvPr/>
          </p:nvSpPr>
          <p:spPr>
            <a:xfrm>
              <a:off x="2201192" y="6165304"/>
              <a:ext cx="1213778" cy="369332"/>
            </a:xfrm>
            <a:prstGeom prst="rect">
              <a:avLst/>
            </a:prstGeom>
          </p:spPr>
          <p:style>
            <a:lnRef idx="2">
              <a:schemeClr val="accent5"/>
            </a:lnRef>
            <a:fillRef idx="1">
              <a:schemeClr val="lt1"/>
            </a:fillRef>
            <a:effectRef idx="0">
              <a:schemeClr val="accent5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r>
                <a:rPr lang="cs-CZ" b="1" dirty="0" smtClean="0"/>
                <a:t>lopatka</a:t>
              </a:r>
              <a:endParaRPr lang="cs-CZ" b="1" dirty="0"/>
            </a:p>
          </p:txBody>
        </p:sp>
      </p:grpSp>
      <p:grpSp>
        <p:nvGrpSpPr>
          <p:cNvPr id="7" name="Skupina 6"/>
          <p:cNvGrpSpPr/>
          <p:nvPr/>
        </p:nvGrpSpPr>
        <p:grpSpPr>
          <a:xfrm>
            <a:off x="6732240" y="2276872"/>
            <a:ext cx="2395587" cy="4581128"/>
            <a:chOff x="6732240" y="2276872"/>
            <a:chExt cx="2395587" cy="4581128"/>
          </a:xfrm>
        </p:grpSpPr>
        <p:pic>
          <p:nvPicPr>
            <p:cNvPr id="1027" name="Picture 3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8077984" y="2276872"/>
              <a:ext cx="1049843" cy="458112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5" name="TextovéPole 4"/>
            <p:cNvSpPr txBox="1"/>
            <p:nvPr/>
          </p:nvSpPr>
          <p:spPr>
            <a:xfrm>
              <a:off x="6732240" y="4946059"/>
              <a:ext cx="1584176" cy="369332"/>
            </a:xfrm>
            <a:prstGeom prst="rect">
              <a:avLst/>
            </a:prstGeom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r>
                <a:rPr lang="cs-CZ" b="1" dirty="0" smtClean="0"/>
                <a:t>kost pažní</a:t>
              </a:r>
              <a:endParaRPr lang="cs-CZ" b="1" dirty="0"/>
            </a:p>
          </p:txBody>
        </p:sp>
      </p:grpSp>
    </p:spTree>
    <p:extLst>
      <p:ext uri="{BB962C8B-B14F-4D97-AF65-F5344CB8AC3E}">
        <p14:creationId xmlns:p14="http://schemas.microsoft.com/office/powerpoint/2010/main" val="5589736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Napiš názvy kostí hlavy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932040" y="3717032"/>
            <a:ext cx="3096344" cy="52322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cs-CZ" sz="2800" dirty="0"/>
          </a:p>
        </p:txBody>
      </p:sp>
      <p:grpSp>
        <p:nvGrpSpPr>
          <p:cNvPr id="3" name="Skupina 2"/>
          <p:cNvGrpSpPr/>
          <p:nvPr/>
        </p:nvGrpSpPr>
        <p:grpSpPr>
          <a:xfrm>
            <a:off x="766277" y="1740550"/>
            <a:ext cx="7262107" cy="3579822"/>
            <a:chOff x="766277" y="1740550"/>
            <a:chExt cx="7262107" cy="3579822"/>
          </a:xfrm>
        </p:grpSpPr>
        <p:sp>
          <p:nvSpPr>
            <p:cNvPr id="4" name="TextovéPole 3"/>
            <p:cNvSpPr txBox="1"/>
            <p:nvPr/>
          </p:nvSpPr>
          <p:spPr>
            <a:xfrm>
              <a:off x="766277" y="1743410"/>
              <a:ext cx="3096344" cy="523220"/>
            </a:xfrm>
            <a:prstGeom prst="rect">
              <a:avLst/>
            </a:prstGeom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endParaRPr lang="cs-CZ" sz="2800" dirty="0"/>
            </a:p>
          </p:txBody>
        </p:sp>
        <p:sp>
          <p:nvSpPr>
            <p:cNvPr id="5" name="TextovéPole 4"/>
            <p:cNvSpPr txBox="1"/>
            <p:nvPr/>
          </p:nvSpPr>
          <p:spPr>
            <a:xfrm>
              <a:off x="766277" y="2599348"/>
              <a:ext cx="3096344" cy="523220"/>
            </a:xfrm>
            <a:prstGeom prst="rect">
              <a:avLst/>
            </a:prstGeom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endParaRPr lang="cs-CZ" sz="2800" dirty="0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4932040" y="2599348"/>
              <a:ext cx="3096344" cy="523220"/>
            </a:xfrm>
            <a:prstGeom prst="rect">
              <a:avLst/>
            </a:prstGeom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endParaRPr lang="cs-CZ" sz="2800" dirty="0"/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4932040" y="1740550"/>
              <a:ext cx="3096344" cy="523220"/>
            </a:xfrm>
            <a:prstGeom prst="rect">
              <a:avLst/>
            </a:prstGeom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endParaRPr lang="cs-CZ" sz="2800" dirty="0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787028" y="3717032"/>
              <a:ext cx="3096344" cy="523220"/>
            </a:xfrm>
            <a:prstGeom prst="rect">
              <a:avLst/>
            </a:prstGeom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endParaRPr lang="cs-CZ" sz="2800" dirty="0"/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787919" y="4797152"/>
              <a:ext cx="3096344" cy="523220"/>
            </a:xfrm>
            <a:prstGeom prst="rect">
              <a:avLst/>
            </a:prstGeom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endParaRPr lang="cs-CZ" sz="2800" dirty="0"/>
            </a:p>
          </p:txBody>
        </p:sp>
      </p:grpSp>
    </p:spTree>
    <p:extLst>
      <p:ext uri="{BB962C8B-B14F-4D97-AF65-F5344CB8AC3E}">
        <p14:creationId xmlns:p14="http://schemas.microsoft.com/office/powerpoint/2010/main" val="5594158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042542" y="1854867"/>
            <a:ext cx="2593354" cy="52322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kost čelní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773100" y="2924944"/>
            <a:ext cx="2823236" cy="52322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kost spánková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42542" y="2924944"/>
            <a:ext cx="2593354" cy="52322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kost lícní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042542" y="3861048"/>
            <a:ext cx="2593354" cy="52322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horní čelist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788024" y="1854867"/>
            <a:ext cx="2808312" cy="52322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kost temenní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773099" y="3861047"/>
            <a:ext cx="2833045" cy="52322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dolní čelist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042542" y="4748752"/>
            <a:ext cx="2593354" cy="52322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kost týlní</a:t>
            </a:r>
            <a:endParaRPr lang="cs-CZ" sz="2800" dirty="0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správné řešení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376672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6816" y="305862"/>
            <a:ext cx="8229600" cy="1143000"/>
          </a:xfrm>
        </p:spPr>
        <p:txBody>
          <a:bodyPr/>
          <a:lstStyle/>
          <a:p>
            <a:r>
              <a:rPr lang="cs-CZ" dirty="0" smtClean="0"/>
              <a:t>Spoj co k sobě patří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13268" y="1989414"/>
            <a:ext cx="3384376" cy="646331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600" dirty="0" smtClean="0"/>
              <a:t>dlouhá kost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42542" y="69269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94942" y="84509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347342" y="99749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13268" y="3254577"/>
            <a:ext cx="3384376" cy="646331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600" dirty="0" smtClean="0"/>
              <a:t>krátká kost</a:t>
            </a:r>
            <a:endParaRPr lang="cs-CZ" sz="36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39552" y="4508546"/>
            <a:ext cx="3384376" cy="646331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600" dirty="0" smtClean="0"/>
              <a:t>plochá kost</a:t>
            </a:r>
            <a:endParaRPr lang="cs-CZ" sz="36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147770" y="5589239"/>
            <a:ext cx="2592582" cy="646331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600" dirty="0" smtClean="0"/>
              <a:t>kost pažní</a:t>
            </a:r>
            <a:endParaRPr lang="cs-CZ" sz="36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146104" y="4653135"/>
            <a:ext cx="3458344" cy="646331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600" dirty="0" smtClean="0"/>
              <a:t>kost pánevní</a:t>
            </a:r>
            <a:endParaRPr lang="cs-CZ" sz="36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111080" y="3778561"/>
            <a:ext cx="3493368" cy="646331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600" dirty="0" smtClean="0"/>
              <a:t>kost stehenní</a:t>
            </a:r>
            <a:endParaRPr lang="cs-CZ" sz="36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111080" y="2931411"/>
            <a:ext cx="2448272" cy="646331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600" dirty="0" smtClean="0"/>
              <a:t>lopatka</a:t>
            </a:r>
            <a:endParaRPr lang="cs-CZ" sz="36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146104" y="1983478"/>
            <a:ext cx="3170312" cy="646331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600" dirty="0" smtClean="0"/>
              <a:t>článek prstu</a:t>
            </a:r>
            <a:endParaRPr lang="cs-CZ" sz="36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13268" y="3263782"/>
            <a:ext cx="3384376" cy="646331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600" dirty="0" smtClean="0"/>
              <a:t>krátká kost</a:t>
            </a:r>
            <a:endParaRPr lang="cs-CZ" sz="36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539552" y="4517751"/>
            <a:ext cx="3384376" cy="646331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600" dirty="0" smtClean="0"/>
              <a:t>plochá kost</a:t>
            </a:r>
            <a:endParaRPr lang="cs-CZ" sz="36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5147770" y="5598444"/>
            <a:ext cx="2592582" cy="646331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600" dirty="0" smtClean="0"/>
              <a:t>kost pažní</a:t>
            </a:r>
            <a:endParaRPr lang="cs-CZ" sz="36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5146104" y="4662340"/>
            <a:ext cx="3458344" cy="646331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600" dirty="0" smtClean="0"/>
              <a:t>kost pánevní</a:t>
            </a:r>
            <a:endParaRPr lang="cs-CZ" sz="36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5111080" y="3787766"/>
            <a:ext cx="3493368" cy="646331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600" dirty="0" smtClean="0"/>
              <a:t>kost stehenní</a:t>
            </a:r>
            <a:endParaRPr lang="cs-CZ" sz="36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5111080" y="2940616"/>
            <a:ext cx="2448272" cy="646331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600" dirty="0" smtClean="0"/>
              <a:t>lopatka</a:t>
            </a:r>
            <a:endParaRPr lang="cs-CZ" sz="36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5146104" y="1992683"/>
            <a:ext cx="3170312" cy="646331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600" dirty="0" smtClean="0"/>
              <a:t>článek prstu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2563966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 txBox="1">
            <a:spLocks/>
          </p:cNvSpPr>
          <p:nvPr/>
        </p:nvSpPr>
        <p:spPr>
          <a:xfrm>
            <a:off x="86816" y="305862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defPPr>
              <a:defRPr sz="4400">
                <a:solidFill>
                  <a:schemeClr val="tx2">
                    <a:shade val="80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5300" b="1" strike="noStrike" kern="1200" baseline="0">
                <a:solidFill>
                  <a:schemeClr val="tx2">
                    <a:shade val="85000"/>
                    <a:satMod val="150000"/>
                  </a:schemeClr>
                </a:solidFill>
                <a:effectLst/>
                <a:latin typeface="+mj-lt"/>
                <a:ea typeface="+mj-lt"/>
                <a:cs typeface="+mj-lt"/>
              </a:defRPr>
            </a:lvl1pPr>
          </a:lstStyle>
          <a:p>
            <a:r>
              <a:rPr lang="cs-CZ" dirty="0" smtClean="0"/>
              <a:t>Správné řešení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13268" y="1989414"/>
            <a:ext cx="3384376" cy="646331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600" dirty="0" smtClean="0"/>
              <a:t>dlouhá kost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13268" y="3263782"/>
            <a:ext cx="3384376" cy="646331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600" dirty="0" smtClean="0"/>
              <a:t>krátká kost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9552" y="4517751"/>
            <a:ext cx="3384376" cy="646331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600" dirty="0" smtClean="0"/>
              <a:t>plochá kost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147770" y="5598444"/>
            <a:ext cx="2592582" cy="646331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600" dirty="0" smtClean="0"/>
              <a:t>kost pažní</a:t>
            </a:r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146104" y="4662340"/>
            <a:ext cx="3458344" cy="646331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600" dirty="0" smtClean="0"/>
              <a:t>kost pánevní</a:t>
            </a:r>
            <a:endParaRPr lang="cs-CZ" sz="3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111080" y="3787766"/>
            <a:ext cx="3493368" cy="646331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600" dirty="0" smtClean="0"/>
              <a:t>kost stehenní</a:t>
            </a:r>
            <a:endParaRPr lang="cs-CZ" sz="36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111080" y="2940616"/>
            <a:ext cx="2448272" cy="646331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600" dirty="0" smtClean="0"/>
              <a:t>lopatka</a:t>
            </a:r>
            <a:endParaRPr lang="cs-CZ" sz="36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146104" y="1992683"/>
            <a:ext cx="3170312" cy="646331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600" dirty="0" smtClean="0"/>
              <a:t>článek prstu</a:t>
            </a:r>
            <a:endParaRPr lang="cs-CZ" sz="3600" dirty="0"/>
          </a:p>
        </p:txBody>
      </p:sp>
      <p:cxnSp>
        <p:nvCxnSpPr>
          <p:cNvPr id="13" name="Přímá spojnice 12"/>
          <p:cNvCxnSpPr>
            <a:stCxn id="4" idx="3"/>
            <a:endCxn id="9" idx="1"/>
          </p:cNvCxnSpPr>
          <p:nvPr/>
        </p:nvCxnSpPr>
        <p:spPr>
          <a:xfrm>
            <a:off x="3897644" y="2312580"/>
            <a:ext cx="1213436" cy="1798352"/>
          </a:xfrm>
          <a:prstGeom prst="line">
            <a:avLst/>
          </a:prstGeom>
          <a:ln w="60325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>
            <a:endCxn id="7" idx="1"/>
          </p:cNvCxnSpPr>
          <p:nvPr/>
        </p:nvCxnSpPr>
        <p:spPr>
          <a:xfrm>
            <a:off x="3897644" y="2312579"/>
            <a:ext cx="1250126" cy="3609031"/>
          </a:xfrm>
          <a:prstGeom prst="line">
            <a:avLst/>
          </a:prstGeom>
          <a:ln w="60325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>
            <a:endCxn id="10" idx="1"/>
          </p:cNvCxnSpPr>
          <p:nvPr/>
        </p:nvCxnSpPr>
        <p:spPr>
          <a:xfrm flipV="1">
            <a:off x="3915156" y="3263782"/>
            <a:ext cx="1195924" cy="1577134"/>
          </a:xfrm>
          <a:prstGeom prst="line">
            <a:avLst/>
          </a:prstGeom>
          <a:ln w="60325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>
            <a:endCxn id="8" idx="1"/>
          </p:cNvCxnSpPr>
          <p:nvPr/>
        </p:nvCxnSpPr>
        <p:spPr>
          <a:xfrm>
            <a:off x="3897644" y="4840916"/>
            <a:ext cx="1248460" cy="144590"/>
          </a:xfrm>
          <a:prstGeom prst="line">
            <a:avLst/>
          </a:prstGeom>
          <a:ln w="60325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>
            <a:stCxn id="5" idx="3"/>
            <a:endCxn id="11" idx="1"/>
          </p:cNvCxnSpPr>
          <p:nvPr/>
        </p:nvCxnSpPr>
        <p:spPr>
          <a:xfrm flipV="1">
            <a:off x="3897644" y="2315849"/>
            <a:ext cx="1248460" cy="1271099"/>
          </a:xfrm>
          <a:prstGeom prst="line">
            <a:avLst/>
          </a:prstGeom>
          <a:ln w="60325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695185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US" sz="2000" i="1" dirty="0"/>
              <a:t>Wikipedia</a:t>
            </a:r>
            <a:r>
              <a:rPr lang="en-US" sz="2000" dirty="0"/>
              <a:t>: </a:t>
            </a:r>
            <a:r>
              <a:rPr lang="en-US" sz="2000" i="1" dirty="0"/>
              <a:t>the free encyclopedia</a:t>
            </a:r>
            <a:r>
              <a:rPr lang="en-US" sz="2000" dirty="0"/>
              <a:t> [online]. San Francisco (CA): Wikimedia Foundation, 2001- [cit. 2012-08-27]. </a:t>
            </a:r>
            <a:r>
              <a:rPr lang="en-US" sz="2000" dirty="0" err="1"/>
              <a:t>Dostupné</a:t>
            </a:r>
            <a:r>
              <a:rPr lang="en-US" sz="2000" dirty="0"/>
              <a:t> z: http://cs.wikipedia.org/wiki/Soubor:Gray188.png</a:t>
            </a:r>
          </a:p>
          <a:p>
            <a:r>
              <a:rPr lang="cs-CZ" sz="2000" i="1" dirty="0" smtClean="0"/>
              <a:t> </a:t>
            </a:r>
            <a:r>
              <a:rPr lang="en-US" sz="2000" i="1" dirty="0"/>
              <a:t>Wikipedia</a:t>
            </a:r>
            <a:r>
              <a:rPr lang="en-US" sz="2000" dirty="0"/>
              <a:t>: </a:t>
            </a:r>
            <a:r>
              <a:rPr lang="en-US" sz="2000" i="1" dirty="0"/>
              <a:t>the free encyclopedia</a:t>
            </a:r>
            <a:r>
              <a:rPr lang="en-US" sz="2000" dirty="0"/>
              <a:t> [online]. San Francisco (CA): Wikimedia Foundation, 2001- [cit. 2012-08-27]. </a:t>
            </a:r>
            <a:r>
              <a:rPr lang="en-US" sz="2000" dirty="0" err="1"/>
              <a:t>Dostupné</a:t>
            </a:r>
            <a:r>
              <a:rPr lang="en-US" sz="2000" dirty="0"/>
              <a:t> z: </a:t>
            </a:r>
            <a:r>
              <a:rPr lang="en-US" sz="2000" dirty="0">
                <a:hlinkClick r:id="rId2"/>
              </a:rPr>
              <a:t>http://</a:t>
            </a:r>
            <a:r>
              <a:rPr lang="en-US" sz="2000" dirty="0" smtClean="0">
                <a:hlinkClick r:id="rId2"/>
              </a:rPr>
              <a:t>cs.wikipedia.org/wiki/Soubor:Gray188.png</a:t>
            </a:r>
            <a:endParaRPr lang="cs-CZ" sz="2000" dirty="0" smtClean="0"/>
          </a:p>
          <a:p>
            <a:r>
              <a:rPr lang="en-US" sz="2000" i="1" dirty="0"/>
              <a:t>Wikipedia</a:t>
            </a:r>
            <a:r>
              <a:rPr lang="en-US" sz="2000" dirty="0"/>
              <a:t>: </a:t>
            </a:r>
            <a:r>
              <a:rPr lang="en-US" sz="2000" i="1" dirty="0"/>
              <a:t>the free encyclopedia</a:t>
            </a:r>
            <a:r>
              <a:rPr lang="en-US" sz="2000" dirty="0"/>
              <a:t> [online]. San Francisco (CA): Wikimedia Foundation, 2001- [cit. 2012-08-27]. </a:t>
            </a:r>
            <a:r>
              <a:rPr lang="en-US" sz="2000" dirty="0" err="1"/>
              <a:t>Dostupné</a:t>
            </a:r>
            <a:r>
              <a:rPr lang="en-US" sz="2000" dirty="0"/>
              <a:t> z: </a:t>
            </a:r>
            <a:r>
              <a:rPr lang="en-US" sz="2000" dirty="0">
                <a:hlinkClick r:id="rId3"/>
              </a:rPr>
              <a:t>http://</a:t>
            </a:r>
            <a:r>
              <a:rPr lang="en-US" sz="2000" dirty="0" smtClean="0">
                <a:hlinkClick r:id="rId3"/>
              </a:rPr>
              <a:t>cs.wikipedia.org/wiki/Soubor:Scapula_ant.jpg</a:t>
            </a:r>
            <a:endParaRPr lang="cs-CZ" sz="2000" dirty="0" smtClean="0"/>
          </a:p>
          <a:p>
            <a:r>
              <a:rPr lang="en-US" sz="2000" i="1" dirty="0"/>
              <a:t>Wikipedia</a:t>
            </a:r>
            <a:r>
              <a:rPr lang="en-US" sz="2000" dirty="0"/>
              <a:t>: </a:t>
            </a:r>
            <a:r>
              <a:rPr lang="en-US" sz="2000" i="1" dirty="0"/>
              <a:t>the free encyclopedia</a:t>
            </a:r>
            <a:r>
              <a:rPr lang="en-US" sz="2000" dirty="0"/>
              <a:t> [online]. San Francisco (CA): Wikimedia Foundation, 2001- [cit. 2012-09-13]. </a:t>
            </a:r>
            <a:r>
              <a:rPr lang="en-US" sz="2000" dirty="0" err="1"/>
              <a:t>Dostupné</a:t>
            </a:r>
            <a:r>
              <a:rPr lang="en-US" sz="2000" dirty="0"/>
              <a:t> z: http://cs.wikipedia.org/wiki/Soubor:Gray_111_-_Vertebral_column-coloured.png</a:t>
            </a:r>
          </a:p>
          <a:p>
            <a:endParaRPr lang="en-US" sz="2000" dirty="0"/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arnival">
  <a:themeElements>
    <a:clrScheme name="Carnival">
      <a:dk1>
        <a:sysClr val="windowText" lastClr="000000"/>
      </a:dk1>
      <a:lt1>
        <a:sysClr val="window" lastClr="FFFFFF"/>
      </a:lt1>
      <a:dk2>
        <a:srgbClr val="2A2D6C"/>
      </a:dk2>
      <a:lt2>
        <a:srgbClr val="FCED90"/>
      </a:lt2>
      <a:accent1>
        <a:srgbClr val="E0B602"/>
      </a:accent1>
      <a:accent2>
        <a:srgbClr val="C77D00"/>
      </a:accent2>
      <a:accent3>
        <a:srgbClr val="C43D1F"/>
      </a:accent3>
      <a:accent4>
        <a:srgbClr val="B42469"/>
      </a:accent4>
      <a:accent5>
        <a:srgbClr val="7B309B"/>
      </a:accent5>
      <a:accent6>
        <a:srgbClr val="4560AD"/>
      </a:accent6>
      <a:hlink>
        <a:srgbClr val="118FBF"/>
      </a:hlink>
      <a:folHlink>
        <a:srgbClr val="0CA15F"/>
      </a:folHlink>
    </a:clrScheme>
    <a:fontScheme name="Carnival">
      <a:majorFont>
        <a:latin typeface="Bodoni MT"/>
        <a:ea typeface=""/>
        <a:cs typeface=""/>
        <a:font script="Cyrl" typeface="Times New Roman"/>
        <a:font script="Grek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Verdana"/>
        <a:ea typeface=""/>
        <a:cs typeface=""/>
        <a:font script="Jpan" typeface="ＭＳ Ｐゴシック"/>
        <a:font script="Hang" typeface="맑은 고딕"/>
        <a:font script="Hans" typeface="华文楷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arnival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75000"/>
                <a:satMod val="170000"/>
              </a:schemeClr>
            </a:gs>
            <a:gs pos="37000">
              <a:schemeClr val="phClr">
                <a:tint val="50000"/>
                <a:satMod val="180000"/>
              </a:schemeClr>
            </a:gs>
            <a:gs pos="50000">
              <a:schemeClr val="phClr">
                <a:tint val="46000"/>
                <a:satMod val="180000"/>
              </a:schemeClr>
            </a:gs>
            <a:gs pos="64000">
              <a:schemeClr val="phClr">
                <a:tint val="50000"/>
                <a:satMod val="180000"/>
              </a:schemeClr>
            </a:gs>
            <a:gs pos="100000">
              <a:schemeClr val="phClr">
                <a:tint val="75000"/>
                <a:satMod val="17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35000"/>
                <a:satMod val="190000"/>
              </a:schemeClr>
            </a:gs>
            <a:gs pos="30000">
              <a:schemeClr val="phClr">
                <a:shade val="64000"/>
                <a:satMod val="165000"/>
              </a:schemeClr>
            </a:gs>
            <a:gs pos="46000">
              <a:schemeClr val="phClr">
                <a:shade val="74000"/>
                <a:satMod val="165000"/>
              </a:schemeClr>
            </a:gs>
            <a:gs pos="56000">
              <a:schemeClr val="phClr">
                <a:shade val="74000"/>
                <a:satMod val="165000"/>
              </a:schemeClr>
            </a:gs>
            <a:gs pos="70000">
              <a:schemeClr val="phClr">
                <a:shade val="64000"/>
                <a:satMod val="165000"/>
              </a:schemeClr>
            </a:gs>
            <a:gs pos="100000">
              <a:schemeClr val="phClr">
                <a:shade val="35000"/>
                <a:satMod val="190000"/>
              </a:schemeClr>
            </a:gs>
          </a:gsLst>
          <a:lin ang="5400000" scaled="0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54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000" dir="54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000" dir="540000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contrasting" dir="tr">
              <a:rot lat="0" lon="0" rev="7000000"/>
            </a:lightRig>
          </a:scene3d>
          <a:sp3d prstMaterial="powder">
            <a:bevelT w="110000" h="50000"/>
          </a:sp3d>
        </a:effectStyle>
      </a:effectStyleLst>
      <a:bg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shade val="68000"/>
                <a:satMod val="150000"/>
              </a:schemeClr>
            </a:gs>
            <a:gs pos="40000">
              <a:schemeClr val="phClr">
                <a:tint val="90000"/>
                <a:satMod val="220000"/>
              </a:schemeClr>
            </a:gs>
            <a:gs pos="50000">
              <a:schemeClr val="phClr">
                <a:tint val="86500"/>
                <a:satMod val="255000"/>
              </a:schemeClr>
            </a:gs>
            <a:gs pos="53000">
              <a:schemeClr val="phClr">
                <a:tint val="86500"/>
                <a:satMod val="255000"/>
              </a:schemeClr>
            </a:gs>
            <a:gs pos="62000">
              <a:schemeClr val="phClr">
                <a:tint val="90000"/>
                <a:satMod val="220000"/>
              </a:schemeClr>
            </a:gs>
            <a:gs pos="100000">
              <a:schemeClr val="phClr">
                <a:shade val="68000"/>
                <a:satMod val="15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190000"/>
              </a:schemeClr>
              <a:schemeClr val="phClr">
                <a:shade val="78000"/>
                <a:satMod val="18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Jaro</Template>
  <TotalTime>671</TotalTime>
  <Words>580</Words>
  <Application>Microsoft Office PowerPoint</Application>
  <PresentationFormat>Předvádění na obrazovce (4:3)</PresentationFormat>
  <Paragraphs>106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Carnival</vt:lpstr>
      <vt:lpstr>Prezentace aplikace PowerPoint</vt:lpstr>
      <vt:lpstr>Anotace</vt:lpstr>
      <vt:lpstr>Opěrná soustava</vt:lpstr>
      <vt:lpstr>Spojení kostí</vt:lpstr>
      <vt:lpstr>Prezentace aplikace PowerPoint</vt:lpstr>
      <vt:lpstr>Prezentace aplikace PowerPoint</vt:lpstr>
      <vt:lpstr>Kostra horní končetiny</vt:lpstr>
      <vt:lpstr>Kostra dolní končetiny</vt:lpstr>
      <vt:lpstr>Páteř</vt:lpstr>
      <vt:lpstr>Rozdělení kostí</vt:lpstr>
      <vt:lpstr>Napiš názvy kostí hlavy</vt:lpstr>
      <vt:lpstr>správné řešení</vt:lpstr>
      <vt:lpstr>Spoj co k sobě patří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Andrea Filípková</cp:lastModifiedBy>
  <cp:revision>70</cp:revision>
  <dcterms:created xsi:type="dcterms:W3CDTF">2011-08-21T15:31:45Z</dcterms:created>
  <dcterms:modified xsi:type="dcterms:W3CDTF">2012-10-13T12:06:03Z</dcterms:modified>
</cp:coreProperties>
</file>