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VY_32_INOVACE_14/4_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Mezinárodní organizace OSN, NATO, UNICEF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VY_32_INOVACE_14/4_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Mezinárodní organizace OSN, NATO, UNICEF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Angli%C4%8Dtin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19531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smtClean="0"/>
              <a:t>Doba </a:t>
            </a:r>
            <a:r>
              <a:rPr lang="cs-CZ" smtClean="0"/>
              <a:t>ověření 2.10.2012</a:t>
            </a:r>
            <a:endParaRPr lang="cs-CZ" dirty="0" smtClean="0"/>
          </a:p>
          <a:p>
            <a:r>
              <a:rPr lang="cs-CZ" dirty="0" smtClean="0"/>
              <a:t>Učitel žáky seznámí s mezinárodními ekonomickými a vojenskými organizacemi.</a:t>
            </a:r>
          </a:p>
          <a:p>
            <a:r>
              <a:rPr lang="cs-CZ" dirty="0" smtClean="0"/>
              <a:t>Zadaný úkol zvládli žáci samostatně. 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9.ročníku.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OSN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14055"/>
            <a:ext cx="7467600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Zkratka znamená Organizace spojených národů.</a:t>
            </a:r>
          </a:p>
          <a:p>
            <a:r>
              <a:rPr lang="cs-CZ" dirty="0" smtClean="0"/>
              <a:t>Byla založena 26.června 1945 v San Francisku (USA)  .</a:t>
            </a:r>
          </a:p>
          <a:p>
            <a:r>
              <a:rPr lang="cs-CZ" dirty="0" smtClean="0"/>
              <a:t>Sídlo je v New Yorku.</a:t>
            </a:r>
          </a:p>
          <a:p>
            <a:r>
              <a:rPr lang="cs-CZ" dirty="0"/>
              <a:t>Cílem OSN je zachování mezinárodního míru a bezpečnosti a zajištění mezinárodní spolupráce.</a:t>
            </a:r>
            <a:endParaRPr lang="cs-CZ" dirty="0" smtClean="0"/>
          </a:p>
          <a:p>
            <a:r>
              <a:rPr lang="cs-CZ" dirty="0" smtClean="0"/>
              <a:t>Garantuje národu právo na vlastní stát.</a:t>
            </a:r>
          </a:p>
          <a:p>
            <a:r>
              <a:rPr lang="cs-CZ" dirty="0" smtClean="0"/>
              <a:t>Orgány OSN jsou valné shromáždění.</a:t>
            </a:r>
          </a:p>
          <a:p>
            <a:r>
              <a:rPr lang="cs-CZ" dirty="0" smtClean="0"/>
              <a:t>V OSN je 193 členských států, téměř všechny státy z celého světa  .</a:t>
            </a:r>
          </a:p>
          <a:p>
            <a:r>
              <a:rPr lang="cs-CZ" dirty="0" smtClean="0"/>
              <a:t>Rozhodnutí se jmenují rezoluce a nemají právní závazek.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558" y="0"/>
            <a:ext cx="3053442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</a:t>
            </a:r>
            <a:r>
              <a:rPr lang="cs-CZ" dirty="0" err="1" smtClean="0"/>
              <a:t>osn</a:t>
            </a:r>
            <a:r>
              <a:rPr lang="cs-CZ" dirty="0" smtClean="0"/>
              <a:t> do roku 2015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snížit chudobu a sociální vyloučení </a:t>
            </a:r>
          </a:p>
          <a:p>
            <a:r>
              <a:rPr lang="cs-CZ" dirty="0"/>
              <a:t>dosáhnout univerzálního primárního vzdělávání </a:t>
            </a:r>
          </a:p>
          <a:p>
            <a:r>
              <a:rPr lang="cs-CZ" dirty="0"/>
              <a:t>prosazovat rovnost mužů a žen a poskytovat ženám více možností prosadit se ve společnosti </a:t>
            </a:r>
          </a:p>
          <a:p>
            <a:r>
              <a:rPr lang="cs-CZ" dirty="0"/>
              <a:t>snížit dětskou úmrtnost </a:t>
            </a:r>
          </a:p>
          <a:p>
            <a:r>
              <a:rPr lang="cs-CZ" dirty="0"/>
              <a:t>zlepšit zdraví matek </a:t>
            </a:r>
          </a:p>
          <a:p>
            <a:r>
              <a:rPr lang="cs-CZ" dirty="0"/>
              <a:t>boj s HIV/AIDS, malárií a dalšími nemocemi </a:t>
            </a:r>
          </a:p>
          <a:p>
            <a:r>
              <a:rPr lang="cs-CZ" dirty="0"/>
              <a:t>zajistit environmentální udržitelnost </a:t>
            </a:r>
          </a:p>
          <a:p>
            <a:r>
              <a:rPr lang="cs-CZ" dirty="0"/>
              <a:t>vybudovat globální partnerství pro rozvoj </a:t>
            </a:r>
          </a:p>
          <a:p>
            <a:r>
              <a:rPr lang="cs-CZ" dirty="0"/>
              <a:t>udržovat mezinárodní mír a bezpečnost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2223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Evropská unie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Někdy je označováno zkratkou EU.</a:t>
            </a:r>
          </a:p>
          <a:p>
            <a:r>
              <a:rPr lang="cs-CZ" dirty="0" smtClean="0"/>
              <a:t>V EU je 27 demokratických členských států Evropy, které spolupracují v hospodářské i politické oblasti.</a:t>
            </a:r>
          </a:p>
          <a:p>
            <a:r>
              <a:rPr lang="cs-CZ" dirty="0" smtClean="0"/>
              <a:t>Posláním je zabezpečení míru, demokracie, svobody, společného trhu, rozvoje a růstu hospodářství, zaměstnanost, zvyšování životní úrovně, zlepšení životního prostředí.</a:t>
            </a:r>
          </a:p>
          <a:p>
            <a:r>
              <a:rPr lang="cs-CZ" dirty="0" smtClean="0"/>
              <a:t>Květen 2004 přijata Česká republika do EU</a:t>
            </a:r>
          </a:p>
          <a:p>
            <a:r>
              <a:rPr lang="cs-CZ" b="1" dirty="0" smtClean="0"/>
              <a:t>Symboly EU</a:t>
            </a:r>
          </a:p>
          <a:p>
            <a:pPr lvl="1"/>
            <a:r>
              <a:rPr lang="cs-CZ" dirty="0" smtClean="0"/>
              <a:t>Heslo: Jednota v rozmanitosti</a:t>
            </a:r>
          </a:p>
          <a:p>
            <a:pPr lvl="1"/>
            <a:r>
              <a:rPr lang="cs-CZ" dirty="0" smtClean="0"/>
              <a:t>Hymna: Óda na radost</a:t>
            </a:r>
          </a:p>
          <a:p>
            <a:pPr lvl="1"/>
            <a:r>
              <a:rPr lang="cs-CZ" dirty="0" smtClean="0"/>
              <a:t>Evropská vlajka</a:t>
            </a:r>
          </a:p>
          <a:p>
            <a:pPr lvl="1"/>
            <a:r>
              <a:rPr lang="cs-CZ" dirty="0" smtClean="0"/>
              <a:t>Den Evropy 9. 5.</a:t>
            </a:r>
          </a:p>
          <a:p>
            <a:pPr lvl="1"/>
            <a:r>
              <a:rPr lang="cs-CZ" dirty="0" smtClean="0"/>
              <a:t>Měna: Euro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796" y="0"/>
            <a:ext cx="2871787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114948"/>
          </a:xfrm>
        </p:spPr>
        <p:txBody>
          <a:bodyPr>
            <a:normAutofit/>
          </a:bodyPr>
          <a:lstStyle/>
          <a:p>
            <a:r>
              <a:rPr lang="cs-CZ" dirty="0" smtClean="0"/>
              <a:t>Instituce Evropské unie</a:t>
            </a:r>
          </a:p>
          <a:p>
            <a:pPr lvl="1"/>
            <a:r>
              <a:rPr lang="cs-CZ" dirty="0" smtClean="0"/>
              <a:t>Evropská rada</a:t>
            </a:r>
          </a:p>
          <a:p>
            <a:pPr lvl="2"/>
            <a:r>
              <a:rPr lang="cs-CZ" dirty="0" smtClean="0"/>
              <a:t>Schází se čtyřikrát do roka.</a:t>
            </a:r>
          </a:p>
          <a:p>
            <a:pPr lvl="2"/>
            <a:r>
              <a:rPr lang="cs-CZ" dirty="0" smtClean="0"/>
              <a:t>Setkání se říká summit.</a:t>
            </a:r>
          </a:p>
          <a:p>
            <a:pPr lvl="2"/>
            <a:r>
              <a:rPr lang="cs-CZ" dirty="0" smtClean="0"/>
              <a:t>Členy jsou představitelé všech států.</a:t>
            </a:r>
          </a:p>
          <a:p>
            <a:pPr lvl="2"/>
            <a:r>
              <a:rPr lang="cs-CZ" dirty="0" smtClean="0"/>
              <a:t>Rozhodnutí má právní závazek pro všechny členské státy.</a:t>
            </a:r>
          </a:p>
          <a:p>
            <a:pPr lvl="1"/>
            <a:r>
              <a:rPr lang="cs-CZ" dirty="0" smtClean="0"/>
              <a:t>Rada EU (ministerská rada)</a:t>
            </a:r>
          </a:p>
          <a:p>
            <a:pPr lvl="2"/>
            <a:r>
              <a:rPr lang="cs-CZ" dirty="0" smtClean="0"/>
              <a:t>Sejdou se ministři daného sektoru ze všech států.</a:t>
            </a:r>
          </a:p>
          <a:p>
            <a:pPr lvl="2"/>
            <a:r>
              <a:rPr lang="cs-CZ" dirty="0" smtClean="0"/>
              <a:t>Dávají podněty Evropské komisy.</a:t>
            </a:r>
          </a:p>
          <a:p>
            <a:pPr lvl="1"/>
            <a:r>
              <a:rPr lang="cs-CZ" dirty="0" smtClean="0"/>
              <a:t>Evropská komise</a:t>
            </a:r>
          </a:p>
          <a:p>
            <a:pPr lvl="2"/>
            <a:r>
              <a:rPr lang="cs-CZ" dirty="0" smtClean="0"/>
              <a:t>Má 27 členů, za každý stát jeden člen.</a:t>
            </a:r>
          </a:p>
          <a:p>
            <a:pPr lvl="1"/>
            <a:r>
              <a:rPr lang="cs-CZ" dirty="0" smtClean="0"/>
              <a:t>Evropský parlament</a:t>
            </a:r>
          </a:p>
          <a:p>
            <a:pPr lvl="2"/>
            <a:r>
              <a:rPr lang="cs-CZ" dirty="0" smtClean="0"/>
              <a:t>Sídlo je v Bruselu a v </a:t>
            </a:r>
            <a:r>
              <a:rPr lang="cs-CZ" dirty="0"/>
              <a:t>Š</a:t>
            </a:r>
            <a:r>
              <a:rPr lang="cs-CZ" dirty="0" smtClean="0"/>
              <a:t>trasburku</a:t>
            </a:r>
          </a:p>
          <a:p>
            <a:pPr lvl="2"/>
            <a:r>
              <a:rPr lang="cs-CZ" dirty="0" smtClean="0"/>
              <a:t>Má 785 poslanců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Evropská unie</a:t>
            </a:r>
            <a:endParaRPr lang="cs-CZ" sz="5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cs-CZ" sz="4800" dirty="0" err="1" smtClean="0"/>
              <a:t>NATO</a:t>
            </a:r>
            <a:r>
              <a:rPr lang="cs-CZ" sz="2000" dirty="0" err="1">
                <a:hlinkClick r:id="rId2" action="ppaction://hlinkfile" tooltip="Angličtina"/>
              </a:rPr>
              <a:t>anglicky</a:t>
            </a:r>
            <a:r>
              <a:rPr lang="cs-CZ" sz="2000" dirty="0"/>
              <a:t>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i="1" dirty="0" err="1" smtClean="0"/>
              <a:t>North</a:t>
            </a:r>
            <a:r>
              <a:rPr lang="cs-CZ" sz="2000" i="1" dirty="0" smtClean="0"/>
              <a:t> </a:t>
            </a:r>
            <a:r>
              <a:rPr lang="cs-CZ" sz="2000" i="1" dirty="0" err="1"/>
              <a:t>Atlantic</a:t>
            </a:r>
            <a:r>
              <a:rPr lang="cs-CZ" sz="2000" i="1" dirty="0"/>
              <a:t> </a:t>
            </a: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sz="2000" i="1" dirty="0" err="1" smtClean="0"/>
              <a:t>Treaty</a:t>
            </a:r>
            <a:r>
              <a:rPr lang="cs-CZ" sz="2000" i="1" dirty="0" smtClean="0"/>
              <a:t> </a:t>
            </a:r>
            <a:r>
              <a:rPr lang="cs-CZ" sz="2000" i="1" dirty="0" err="1"/>
              <a:t>Organization</a:t>
            </a:r>
            <a:r>
              <a:rPr lang="cs-CZ" sz="20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5262"/>
            <a:ext cx="7467600" cy="4873752"/>
          </a:xfrm>
        </p:spPr>
        <p:txBody>
          <a:bodyPr/>
          <a:lstStyle/>
          <a:p>
            <a:r>
              <a:rPr lang="cs-CZ" dirty="0" smtClean="0"/>
              <a:t>Severoatlantický pakt</a:t>
            </a:r>
          </a:p>
          <a:p>
            <a:r>
              <a:rPr lang="cs-CZ" smtClean="0"/>
              <a:t>Vzniklo </a:t>
            </a:r>
            <a:r>
              <a:rPr lang="cs-CZ" dirty="0" smtClean="0"/>
              <a:t>v roce 1949</a:t>
            </a:r>
          </a:p>
          <a:p>
            <a:r>
              <a:rPr lang="cs-CZ" dirty="0" smtClean="0"/>
              <a:t>NATO je největším vojenským uskupením na světě.</a:t>
            </a:r>
          </a:p>
          <a:p>
            <a:r>
              <a:rPr lang="cs-CZ" dirty="0" smtClean="0"/>
              <a:t>Cílem je vojenská ochrana všech členských států.</a:t>
            </a:r>
          </a:p>
          <a:p>
            <a:r>
              <a:rPr lang="cs-CZ" dirty="0" smtClean="0"/>
              <a:t>ČR je členem NATO.</a:t>
            </a:r>
          </a:p>
          <a:p>
            <a:r>
              <a:rPr lang="cs-CZ" dirty="0" smtClean="0"/>
              <a:t>NATO může zasáhnout kdekoli na světě, pokud je o to požádají.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0050"/>
            <a:ext cx="3425957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znamená zkratka OSN?</a:t>
            </a:r>
          </a:p>
          <a:p>
            <a:r>
              <a:rPr lang="cs-CZ" dirty="0"/>
              <a:t>V</a:t>
            </a:r>
            <a:r>
              <a:rPr lang="cs-CZ" dirty="0" smtClean="0"/>
              <a:t>yjmenuj některé z cílů OSN?</a:t>
            </a:r>
          </a:p>
          <a:p>
            <a:r>
              <a:rPr lang="cs-CZ" dirty="0" smtClean="0"/>
              <a:t>Co znamená zkratka EU?</a:t>
            </a:r>
          </a:p>
          <a:p>
            <a:r>
              <a:rPr lang="cs-CZ" dirty="0" smtClean="0"/>
              <a:t>Za jakým účelem EU existuje?</a:t>
            </a:r>
          </a:p>
          <a:p>
            <a:r>
              <a:rPr lang="cs-CZ" dirty="0" smtClean="0"/>
              <a:t>Jaké znáš symboly EU?</a:t>
            </a:r>
          </a:p>
          <a:p>
            <a:r>
              <a:rPr lang="cs-CZ" dirty="0" smtClean="0"/>
              <a:t>Co znamená zkratka NATO?</a:t>
            </a:r>
          </a:p>
          <a:p>
            <a:r>
              <a:rPr lang="cs-CZ" dirty="0" smtClean="0"/>
              <a:t>Jaký je cíl NATO?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6063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http://cs.wikipedia.org/wiki/Soubor:Flag_of_the_United_Nations.svg</a:t>
            </a:r>
          </a:p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http://cs.wikipedia.org/wiki/Soubor:Flag_of_NATO.svg</a:t>
            </a:r>
          </a:p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http://cs.wikipedia.org/wiki/Soubor:Flag_of_NATO.svg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7569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674</TotalTime>
  <Words>534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</vt:lpstr>
      <vt:lpstr>OSN</vt:lpstr>
      <vt:lpstr>cíle osn do roku 2015</vt:lpstr>
      <vt:lpstr>Evropská unie</vt:lpstr>
      <vt:lpstr>Evropská unie</vt:lpstr>
      <vt:lpstr>NATOanglicky  North Atlantic  Treaty Organization 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85</cp:revision>
  <dcterms:created xsi:type="dcterms:W3CDTF">2011-08-21T15:31:45Z</dcterms:created>
  <dcterms:modified xsi:type="dcterms:W3CDTF">2012-10-23T07:12:47Z</dcterms:modified>
</cp:coreProperties>
</file>