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61" r:id="rId5"/>
    <p:sldId id="260" r:id="rId6"/>
    <p:sldId id="259" r:id="rId7"/>
    <p:sldId id="263" r:id="rId8"/>
    <p:sldId id="258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01815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2027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33095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241229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545504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36327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64623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47970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79380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8444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89717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290EBB-A215-45A6-84BD-EE6501C83F85}" type="datetimeFigureOut">
              <a:rPr lang="cs-CZ" smtClean="0"/>
              <a:t>30.11.2013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ED6CD4-825A-44CD-BA10-2E404714827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87517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0.png"/><Relationship Id="rId7" Type="http://schemas.openxmlformats.org/officeDocument/2006/relationships/image" Target="../media/image1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0.png"/><Relationship Id="rId4" Type="http://schemas.openxmlformats.org/officeDocument/2006/relationships/image" Target="../media/image70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18" Type="http://schemas.openxmlformats.org/officeDocument/2006/relationships/image" Target="../media/image26.png"/><Relationship Id="rId3" Type="http://schemas.openxmlformats.org/officeDocument/2006/relationships/image" Target="../media/image3.wmf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17" Type="http://schemas.openxmlformats.org/officeDocument/2006/relationships/image" Target="../media/image25.png"/><Relationship Id="rId2" Type="http://schemas.openxmlformats.org/officeDocument/2006/relationships/image" Target="../media/image2.wmf"/><Relationship Id="rId16" Type="http://schemas.openxmlformats.org/officeDocument/2006/relationships/image" Target="../media/image24.png"/><Relationship Id="rId20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19" Type="http://schemas.openxmlformats.org/officeDocument/2006/relationships/image" Target="../media/image27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2132856"/>
          <a:ext cx="6264696" cy="1738514"/>
        </p:xfrm>
        <a:graphic>
          <a:graphicData uri="http://schemas.openxmlformats.org/drawingml/2006/table">
            <a:tbl>
              <a:tblPr/>
              <a:tblGrid>
                <a:gridCol w="2006236"/>
                <a:gridCol w="4258460"/>
              </a:tblGrid>
              <a:tr h="60530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0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ZÁKLADNÍ ŠKOLA, JIČÍN, HUSOVA 170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17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CZ.1.07/1.4.00/21.2862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9071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2000" b="1" dirty="0">
                          <a:solidFill>
                            <a:srgbClr val="000000"/>
                          </a:solidFill>
                          <a:latin typeface="Calibri"/>
                          <a:ea typeface="Calibri"/>
                          <a:cs typeface="Times New Roman"/>
                        </a:rPr>
                        <a:t>3.2 Inovace a zkvalitnění výuky prostřednictvím ICT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548680"/>
            <a:ext cx="3767138" cy="1328738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1187624" y="4509120"/>
            <a:ext cx="7128792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Název DUM:  </a:t>
            </a:r>
            <a:r>
              <a:rPr lang="cs-CZ" dirty="0" err="1" smtClean="0"/>
              <a:t>Ma</a:t>
            </a:r>
            <a:r>
              <a:rPr lang="cs-CZ" dirty="0" smtClean="0"/>
              <a:t> 7.r zlomek </a:t>
            </a:r>
            <a:r>
              <a:rPr lang="cs-CZ" smtClean="0"/>
              <a:t>- krácení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Šablona číslo:   </a:t>
            </a:r>
            <a:r>
              <a:rPr lang="cs-CZ" dirty="0" smtClean="0"/>
              <a:t>8</a:t>
            </a:r>
            <a:r>
              <a:rPr lang="cs-CZ" b="1" dirty="0" smtClean="0"/>
              <a:t>    Sada číslo:   </a:t>
            </a:r>
            <a:r>
              <a:rPr lang="cs-CZ" dirty="0" smtClean="0"/>
              <a:t> 1      </a:t>
            </a:r>
            <a:r>
              <a:rPr lang="cs-CZ" b="1" dirty="0" smtClean="0"/>
              <a:t>Pořadové číslo DUM: 20</a:t>
            </a:r>
            <a:endParaRPr lang="cs-CZ" dirty="0" smtClean="0"/>
          </a:p>
          <a:p>
            <a:endParaRPr lang="cs-CZ" b="1" dirty="0" smtClean="0"/>
          </a:p>
          <a:p>
            <a:r>
              <a:rPr lang="cs-CZ" b="1" dirty="0" smtClean="0"/>
              <a:t>Autor:   </a:t>
            </a:r>
            <a:r>
              <a:rPr lang="cs-CZ" dirty="0" smtClean="0"/>
              <a:t>Mgr. Zdeněk Charousek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6973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 txBox="1">
            <a:spLocks/>
          </p:cNvSpPr>
          <p:nvPr/>
        </p:nvSpPr>
        <p:spPr>
          <a:xfrm>
            <a:off x="395536" y="260648"/>
            <a:ext cx="8229600" cy="5865515"/>
          </a:xfrm>
          <a:prstGeom prst="rect">
            <a:avLst/>
          </a:prstGeom>
        </p:spPr>
        <p:txBody>
          <a:bodyPr vert="horz" lIns="91440" tIns="45720" rIns="91440" bIns="45720" rtlCol="0">
            <a:normAutofit fontScale="70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tx1"/>
                </a:solidFill>
              </a:rPr>
              <a:t>Anotace: </a:t>
            </a:r>
            <a:r>
              <a:rPr lang="cs-CZ" dirty="0">
                <a:solidFill>
                  <a:schemeClr val="tx1"/>
                </a:solidFill>
              </a:rPr>
              <a:t>Vysvětlení a procvičení </a:t>
            </a:r>
            <a:r>
              <a:rPr lang="cs-CZ" dirty="0" smtClean="0">
                <a:solidFill>
                  <a:schemeClr val="tx1"/>
                </a:solidFill>
              </a:rPr>
              <a:t>krácení zlomků.</a:t>
            </a:r>
          </a:p>
          <a:p>
            <a:r>
              <a:rPr lang="cs-CZ" dirty="0" smtClean="0">
                <a:solidFill>
                  <a:schemeClr val="tx1"/>
                </a:solidFill>
              </a:rPr>
              <a:t/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b="1" dirty="0" smtClean="0">
                <a:solidFill>
                  <a:schemeClr val="tx1"/>
                </a:solidFill>
              </a:rPr>
              <a:t>Očekávaný výstup</a:t>
            </a:r>
            <a:r>
              <a:rPr lang="cs-CZ" sz="2800" b="1" dirty="0" smtClean="0">
                <a:solidFill>
                  <a:schemeClr val="tx1"/>
                </a:solidFill>
              </a:rPr>
              <a:t>:</a:t>
            </a: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Žáci dovedou krátit zlomky.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Druh učebního materiálu: </a:t>
            </a:r>
            <a:r>
              <a:rPr lang="cs-CZ" dirty="0" smtClean="0">
                <a:solidFill>
                  <a:schemeClr val="tx1"/>
                </a:solidFill>
              </a:rPr>
              <a:t>prezentace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Typická věková skupina</a:t>
            </a:r>
            <a:r>
              <a:rPr lang="cs-CZ" dirty="0" smtClean="0">
                <a:solidFill>
                  <a:schemeClr val="tx1"/>
                </a:solidFill>
              </a:rPr>
              <a:t>: 7. třída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Klíčová slova: </a:t>
            </a:r>
            <a:r>
              <a:rPr lang="cs-CZ" dirty="0" smtClean="0">
                <a:solidFill>
                  <a:schemeClr val="tx1"/>
                </a:solidFill>
              </a:rPr>
              <a:t>Zlomky, krácení zlomků.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Pomůcky a materiál:   </a:t>
            </a:r>
            <a:r>
              <a:rPr lang="cs-CZ" dirty="0" smtClean="0">
                <a:solidFill>
                  <a:schemeClr val="tx1"/>
                </a:solidFill>
              </a:rPr>
              <a:t>interaktivní tabule</a:t>
            </a:r>
          </a:p>
          <a:p>
            <a:endParaRPr lang="cs-CZ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Potřebný čas pro výuku DUM</a:t>
            </a:r>
            <a:r>
              <a:rPr lang="cs-CZ" dirty="0" smtClean="0">
                <a:solidFill>
                  <a:schemeClr val="tx1"/>
                </a:solidFill>
              </a:rPr>
              <a:t>:   20 minut</a:t>
            </a:r>
          </a:p>
          <a:p>
            <a:endParaRPr lang="cs-CZ" b="1" dirty="0" smtClean="0">
              <a:solidFill>
                <a:schemeClr val="tx1"/>
              </a:solidFill>
            </a:endParaRPr>
          </a:p>
          <a:p>
            <a:r>
              <a:rPr lang="cs-CZ" b="1" dirty="0" smtClean="0">
                <a:solidFill>
                  <a:schemeClr val="tx1"/>
                </a:solidFill>
              </a:rPr>
              <a:t>Metodické zhodnocení a popis práce s digitálním učebním materiálem: </a:t>
            </a:r>
            <a:r>
              <a:rPr lang="cs-CZ" dirty="0" smtClean="0">
                <a:solidFill>
                  <a:schemeClr val="tx1"/>
                </a:solidFill>
              </a:rPr>
              <a:t>Žáci si na základě prezentace vysvětlují  krácení zlomků. Následně procvičují na zadaných příkladech.</a:t>
            </a:r>
            <a:endParaRPr lang="cs-CZ" b="1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2743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Krácení zlomků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grpSp>
        <p:nvGrpSpPr>
          <p:cNvPr id="22" name="Skupina 21"/>
          <p:cNvGrpSpPr/>
          <p:nvPr/>
        </p:nvGrpSpPr>
        <p:grpSpPr>
          <a:xfrm>
            <a:off x="5480969" y="692696"/>
            <a:ext cx="1971351" cy="1971351"/>
            <a:chOff x="755576" y="1889697"/>
            <a:chExt cx="1971351" cy="1971351"/>
          </a:xfrm>
        </p:grpSpPr>
        <p:sp>
          <p:nvSpPr>
            <p:cNvPr id="3" name="Ovál 2"/>
            <p:cNvSpPr/>
            <p:nvPr/>
          </p:nvSpPr>
          <p:spPr>
            <a:xfrm>
              <a:off x="755576" y="1889697"/>
              <a:ext cx="1971351" cy="1971351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1" name="Skupina 20"/>
            <p:cNvGrpSpPr/>
            <p:nvPr/>
          </p:nvGrpSpPr>
          <p:grpSpPr>
            <a:xfrm>
              <a:off x="755576" y="1889697"/>
              <a:ext cx="1969565" cy="1971351"/>
              <a:chOff x="755576" y="1889697"/>
              <a:chExt cx="1969565" cy="1971351"/>
            </a:xfrm>
            <a:solidFill>
              <a:schemeClr val="accent6">
                <a:lumMod val="75000"/>
              </a:schemeClr>
            </a:solidFill>
          </p:grpSpPr>
          <p:sp>
            <p:nvSpPr>
              <p:cNvPr id="4" name="Oblouk 3"/>
              <p:cNvSpPr/>
              <p:nvPr/>
            </p:nvSpPr>
            <p:spPr>
              <a:xfrm>
                <a:off x="755576" y="1889697"/>
                <a:ext cx="1969565" cy="1969565"/>
              </a:xfrm>
              <a:prstGeom prst="arc">
                <a:avLst>
                  <a:gd name="adj1" fmla="val 16200000"/>
                  <a:gd name="adj2" fmla="val 5402451"/>
                </a:avLst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0" name="Přímá spojnice 19"/>
              <p:cNvCxnSpPr/>
              <p:nvPr/>
            </p:nvCxnSpPr>
            <p:spPr>
              <a:xfrm flipV="1">
                <a:off x="1763688" y="1889697"/>
                <a:ext cx="0" cy="1971351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3" name="Skupina 22"/>
          <p:cNvGrpSpPr/>
          <p:nvPr/>
        </p:nvGrpSpPr>
        <p:grpSpPr>
          <a:xfrm>
            <a:off x="539552" y="692696"/>
            <a:ext cx="1971351" cy="1973137"/>
            <a:chOff x="755576" y="1887911"/>
            <a:chExt cx="1971351" cy="1973137"/>
          </a:xfrm>
        </p:grpSpPr>
        <p:sp>
          <p:nvSpPr>
            <p:cNvPr id="24" name="Ovál 23"/>
            <p:cNvSpPr/>
            <p:nvPr/>
          </p:nvSpPr>
          <p:spPr>
            <a:xfrm>
              <a:off x="755576" y="1889697"/>
              <a:ext cx="1971351" cy="1971351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25" name="Skupina 24"/>
            <p:cNvGrpSpPr/>
            <p:nvPr/>
          </p:nvGrpSpPr>
          <p:grpSpPr>
            <a:xfrm>
              <a:off x="756468" y="1887911"/>
              <a:ext cx="1969565" cy="1973137"/>
              <a:chOff x="756468" y="1887911"/>
              <a:chExt cx="1969565" cy="1973137"/>
            </a:xfrm>
            <a:solidFill>
              <a:schemeClr val="accent6">
                <a:lumMod val="75000"/>
              </a:schemeClr>
            </a:solidFill>
          </p:grpSpPr>
          <p:sp>
            <p:nvSpPr>
              <p:cNvPr id="26" name="Oblouk 25"/>
              <p:cNvSpPr/>
              <p:nvPr/>
            </p:nvSpPr>
            <p:spPr>
              <a:xfrm>
                <a:off x="756468" y="1887911"/>
                <a:ext cx="1969565" cy="1969565"/>
              </a:xfrm>
              <a:prstGeom prst="arc">
                <a:avLst>
                  <a:gd name="adj1" fmla="val 16200000"/>
                  <a:gd name="adj2" fmla="val 5402451"/>
                </a:avLst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7" name="Přímá spojnice 26"/>
              <p:cNvCxnSpPr>
                <a:stCxn id="24" idx="4"/>
                <a:endCxn id="24" idx="0"/>
              </p:cNvCxnSpPr>
              <p:nvPr/>
            </p:nvCxnSpPr>
            <p:spPr>
              <a:xfrm flipV="1">
                <a:off x="1741252" y="1889697"/>
                <a:ext cx="0" cy="1971351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28" name="Skupina 27"/>
          <p:cNvGrpSpPr/>
          <p:nvPr/>
        </p:nvGrpSpPr>
        <p:grpSpPr>
          <a:xfrm>
            <a:off x="3059832" y="692696"/>
            <a:ext cx="1971351" cy="1971351"/>
            <a:chOff x="755576" y="1889697"/>
            <a:chExt cx="1971351" cy="1971351"/>
          </a:xfrm>
        </p:grpSpPr>
        <p:sp>
          <p:nvSpPr>
            <p:cNvPr id="29" name="Ovál 28"/>
            <p:cNvSpPr/>
            <p:nvPr/>
          </p:nvSpPr>
          <p:spPr>
            <a:xfrm>
              <a:off x="755576" y="1889697"/>
              <a:ext cx="1971351" cy="1971351"/>
            </a:xfrm>
            <a:prstGeom prst="ellipse">
              <a:avLst/>
            </a:prstGeom>
          </p:spPr>
          <p:style>
            <a:lnRef idx="2">
              <a:schemeClr val="accent6"/>
            </a:lnRef>
            <a:fillRef idx="1">
              <a:schemeClr val="lt1"/>
            </a:fillRef>
            <a:effectRef idx="0">
              <a:schemeClr val="accent6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30" name="Skupina 29"/>
            <p:cNvGrpSpPr/>
            <p:nvPr/>
          </p:nvGrpSpPr>
          <p:grpSpPr>
            <a:xfrm>
              <a:off x="755576" y="1889697"/>
              <a:ext cx="1969565" cy="1971351"/>
              <a:chOff x="755576" y="1889697"/>
              <a:chExt cx="1969565" cy="1971351"/>
            </a:xfrm>
            <a:solidFill>
              <a:schemeClr val="accent6">
                <a:lumMod val="75000"/>
              </a:schemeClr>
            </a:solidFill>
          </p:grpSpPr>
          <p:sp>
            <p:nvSpPr>
              <p:cNvPr id="31" name="Oblouk 30"/>
              <p:cNvSpPr/>
              <p:nvPr/>
            </p:nvSpPr>
            <p:spPr>
              <a:xfrm>
                <a:off x="755576" y="1889697"/>
                <a:ext cx="1969565" cy="1969565"/>
              </a:xfrm>
              <a:prstGeom prst="arc">
                <a:avLst>
                  <a:gd name="adj1" fmla="val 16200000"/>
                  <a:gd name="adj2" fmla="val 5402451"/>
                </a:avLst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2" name="Přímá spojnice 31"/>
              <p:cNvCxnSpPr/>
              <p:nvPr/>
            </p:nvCxnSpPr>
            <p:spPr>
              <a:xfrm flipV="1">
                <a:off x="1763688" y="1889697"/>
                <a:ext cx="0" cy="1971351"/>
              </a:xfrm>
              <a:prstGeom prst="line">
                <a:avLst/>
              </a:prstGeom>
              <a:grpFill/>
              <a:ln w="28575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5961695" y="2651566"/>
                <a:ext cx="1008112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𝟏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𝟐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61695" y="2651566"/>
                <a:ext cx="1008112" cy="112947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6" name="Tlačítko akce: Dopředu nebo Další 35">
            <a:hlinkClick r:id="" action="ppaction://noaction" highlightClick="1"/>
          </p:cNvPr>
          <p:cNvSpPr/>
          <p:nvPr/>
        </p:nvSpPr>
        <p:spPr>
          <a:xfrm>
            <a:off x="8135888" y="5517232"/>
            <a:ext cx="1008112" cy="50637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8135888" y="52199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animace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cxnSp>
        <p:nvCxnSpPr>
          <p:cNvPr id="43" name="Přímá spojnice 42"/>
          <p:cNvCxnSpPr/>
          <p:nvPr/>
        </p:nvCxnSpPr>
        <p:spPr>
          <a:xfrm>
            <a:off x="3059832" y="1700808"/>
            <a:ext cx="197135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>
            <a:stCxn id="24" idx="2"/>
            <a:endCxn id="24" idx="6"/>
          </p:cNvCxnSpPr>
          <p:nvPr/>
        </p:nvCxnSpPr>
        <p:spPr>
          <a:xfrm>
            <a:off x="539552" y="1680158"/>
            <a:ext cx="1971351" cy="0"/>
          </a:xfrm>
          <a:prstGeom prst="line">
            <a:avLst/>
          </a:prstGeom>
          <a:ln w="285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ovéPole 51"/>
              <p:cNvSpPr txBox="1"/>
              <p:nvPr/>
            </p:nvSpPr>
            <p:spPr>
              <a:xfrm>
                <a:off x="3696239" y="2659559"/>
                <a:ext cx="743410" cy="112947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𝟐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𝟒</m:t>
                          </m:r>
                        </m:den>
                      </m:f>
                    </m:oMath>
                  </m:oMathPara>
                </a14:m>
                <a:endParaRPr lang="cs-CZ" sz="3600" b="1" dirty="0"/>
              </a:p>
            </p:txBody>
          </p:sp>
        </mc:Choice>
        <mc:Fallback xmlns="">
          <p:sp>
            <p:nvSpPr>
              <p:cNvPr id="52" name="TextovéPole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96239" y="2659559"/>
                <a:ext cx="743410" cy="112947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64" name="Skupina 63"/>
          <p:cNvGrpSpPr/>
          <p:nvPr/>
        </p:nvGrpSpPr>
        <p:grpSpPr>
          <a:xfrm>
            <a:off x="828250" y="983180"/>
            <a:ext cx="1393955" cy="1393955"/>
            <a:chOff x="828250" y="983180"/>
            <a:chExt cx="1393955" cy="1393955"/>
          </a:xfrm>
        </p:grpSpPr>
        <p:cxnSp>
          <p:nvCxnSpPr>
            <p:cNvPr id="54" name="Přímá spojnice 53"/>
            <p:cNvCxnSpPr>
              <a:stCxn id="24" idx="3"/>
              <a:endCxn id="24" idx="7"/>
            </p:cNvCxnSpPr>
            <p:nvPr/>
          </p:nvCxnSpPr>
          <p:spPr>
            <a:xfrm flipV="1">
              <a:off x="828250" y="983180"/>
              <a:ext cx="1393955" cy="139395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Přímá spojnice 59"/>
            <p:cNvCxnSpPr>
              <a:stCxn id="24" idx="1"/>
              <a:endCxn id="24" idx="5"/>
            </p:cNvCxnSpPr>
            <p:nvPr/>
          </p:nvCxnSpPr>
          <p:spPr>
            <a:xfrm>
              <a:off x="828250" y="983180"/>
              <a:ext cx="1393955" cy="1393955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5" name="TextovéPole 64"/>
              <p:cNvSpPr txBox="1"/>
              <p:nvPr/>
            </p:nvSpPr>
            <p:spPr>
              <a:xfrm>
                <a:off x="1085039" y="2636912"/>
                <a:ext cx="792088" cy="113101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3600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3600" b="1" i="1" smtClean="0">
                              <a:latin typeface="Cambria Math"/>
                            </a:rPr>
                            <m:t>𝟒</m:t>
                          </m:r>
                        </m:num>
                        <m:den>
                          <m:r>
                            <a:rPr lang="cs-CZ" sz="3600" b="1" i="1" smtClean="0">
                              <a:latin typeface="Cambria Math"/>
                            </a:rPr>
                            <m:t>𝟖</m:t>
                          </m:r>
                        </m:den>
                      </m:f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65" name="TextovéPole 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85039" y="2636912"/>
                <a:ext cx="792088" cy="113101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TextovéPole 4"/>
          <p:cNvSpPr txBox="1"/>
          <p:nvPr/>
        </p:nvSpPr>
        <p:spPr>
          <a:xfrm>
            <a:off x="2411760" y="2924944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148064" y="2924944"/>
            <a:ext cx="79208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=</a:t>
            </a:r>
            <a:endParaRPr lang="cs-CZ" sz="4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0" y="3645024"/>
            <a:ext cx="9144000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Zlomek zkrátíme</a:t>
            </a:r>
            <a:r>
              <a:rPr lang="cs-CZ" sz="2800" dirty="0" smtClean="0"/>
              <a:t>,</a:t>
            </a:r>
          </a:p>
          <a:p>
            <a:r>
              <a:rPr lang="cs-CZ" sz="2800" dirty="0" smtClean="0"/>
              <a:t>když čitatele i jmenovatele vydělíme stejným číslem.</a:t>
            </a:r>
          </a:p>
          <a:p>
            <a:r>
              <a:rPr lang="cs-CZ" sz="2000" dirty="0" smtClean="0"/>
              <a:t>(společným dělitelem čitatele a jmenovatele)</a:t>
            </a:r>
            <a:endParaRPr lang="cs-CZ" sz="20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07504" y="6074132"/>
            <a:ext cx="76328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- Hodnota zlomku se při krácení nezmění.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07504" y="4747476"/>
                <a:ext cx="8064896" cy="12018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400" dirty="0" smtClean="0"/>
                  <a:t>dvěma:</a:t>
                </a:r>
                <a:r>
                  <a:rPr lang="cs-CZ" dirty="0" smtClean="0"/>
                  <a:t>			</a:t>
                </a:r>
                <a:r>
                  <a:rPr lang="cs-CZ" sz="2400" dirty="0" smtClean="0"/>
                  <a:t>čtyřmi:</a:t>
                </a:r>
              </a:p>
              <a:p>
                <a:r>
                  <a:rPr lang="cs-CZ" dirty="0"/>
                  <a:t>	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4 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 :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8  :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𝟐</m:t>
                        </m:r>
                      </m:den>
                    </m:f>
                    <m:r>
                      <a:rPr lang="cs-CZ" sz="3200" b="0" i="1" smtClean="0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</m:den>
                    </m:f>
                  </m:oMath>
                </a14:m>
                <a:r>
                  <a:rPr lang="cs-CZ" dirty="0" smtClean="0"/>
                  <a:t> 		</a:t>
                </a:r>
                <a:r>
                  <a:rPr lang="cs-CZ" sz="3200" dirty="0" smtClean="0"/>
                  <a:t>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32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4</m:t>
                        </m:r>
                        <m:r>
                          <a:rPr lang="cs-CZ" sz="3200" i="1">
                            <a:latin typeface="Cambria Math"/>
                          </a:rPr>
                          <m:t> </m:t>
                        </m:r>
                        <m:r>
                          <a:rPr lang="cs-CZ" sz="3200" b="0" i="1" smtClean="0">
                            <a:latin typeface="Cambria Math"/>
                          </a:rPr>
                          <m:t> :</m:t>
                        </m:r>
                        <m:r>
                          <a:rPr lang="cs-CZ" sz="3200" i="1">
                            <a:latin typeface="Cambria Math"/>
                          </a:rPr>
                          <m:t>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𝟒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8</m:t>
                        </m:r>
                        <m:r>
                          <a:rPr lang="cs-CZ" sz="3200" i="1">
                            <a:latin typeface="Cambria Math"/>
                          </a:rPr>
                          <m:t> </m:t>
                        </m:r>
                        <m:r>
                          <a:rPr lang="cs-CZ" sz="3200" b="0" i="1" smtClean="0">
                            <a:latin typeface="Cambria Math"/>
                          </a:rPr>
                          <m:t> :</m:t>
                        </m:r>
                        <m:r>
                          <a:rPr lang="cs-CZ" sz="3200" i="1">
                            <a:latin typeface="Cambria Math"/>
                          </a:rPr>
                          <m:t> </m:t>
                        </m:r>
                        <m:r>
                          <a:rPr lang="cs-CZ" sz="3200" b="1" i="1" smtClean="0">
                            <a:latin typeface="Cambria Math"/>
                          </a:rPr>
                          <m:t>𝟒</m:t>
                        </m:r>
                      </m:den>
                    </m:f>
                    <m:r>
                      <a:rPr lang="cs-CZ" sz="3200" i="1">
                        <a:latin typeface="Cambria Math"/>
                      </a:rPr>
                      <m:t>=</m:t>
                    </m:r>
                    <m:f>
                      <m:fPr>
                        <m:ctrlPr>
                          <a:rPr lang="cs-CZ" sz="32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2</m:t>
                        </m:r>
                      </m:den>
                    </m:f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4747476"/>
                <a:ext cx="8064896" cy="1201804"/>
              </a:xfrm>
              <a:prstGeom prst="rect">
                <a:avLst/>
              </a:prstGeom>
              <a:blipFill rotWithShape="1">
                <a:blip r:embed="rId5"/>
                <a:stretch>
                  <a:fillRect l="-1209" t="-406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0411550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4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5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500"/>
                            </p:stCondLst>
                            <p:childTnLst>
                              <p:par>
                                <p:cTn id="29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"/>
                            </p:stCondLst>
                            <p:childTnLst>
                              <p:par>
                                <p:cTn id="33" presetID="10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6" grpId="0" animBg="1"/>
      <p:bldP spid="36" grpId="1" animBg="1"/>
      <p:bldP spid="38" grpId="0"/>
      <p:bldP spid="38" grpId="1"/>
      <p:bldP spid="39" grpId="0"/>
      <p:bldP spid="39" grpId="1"/>
      <p:bldP spid="40" grpId="0"/>
      <p:bldP spid="40" grpId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Krácení zlomků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50466" y="1096939"/>
                <a:ext cx="8532440" cy="117064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1) Zkrať třemi zlomky:</a:t>
                </a:r>
              </a:p>
              <a:p>
                <a:r>
                  <a:rPr lang="cs-CZ" sz="2800" dirty="0" smtClean="0"/>
                  <a:t> 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800" dirty="0" smtClean="0"/>
                  <a:t> 		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21</m:t>
                        </m:r>
                      </m:den>
                    </m:f>
                  </m:oMath>
                </a14:m>
                <a:r>
                  <a:rPr lang="cs-CZ" sz="2800" dirty="0" smtClean="0"/>
                  <a:t> 		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sz="2800" dirty="0" smtClean="0"/>
                  <a:t> 		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51</m:t>
                        </m:r>
                      </m:den>
                    </m:f>
                  </m:oMath>
                </a14:m>
                <a:r>
                  <a:rPr lang="cs-CZ" sz="2800" dirty="0" smtClean="0"/>
                  <a:t> 		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72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105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466" y="1096939"/>
                <a:ext cx="8532440" cy="1170641"/>
              </a:xfrm>
              <a:prstGeom prst="rect">
                <a:avLst/>
              </a:prstGeom>
              <a:blipFill rotWithShape="1">
                <a:blip r:embed="rId2"/>
                <a:stretch>
                  <a:fillRect l="-1501" t="-4688" b="-364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150466" y="3429000"/>
                <a:ext cx="8742014" cy="122302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2) Zkrať zlomek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320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sz="3200" b="0" i="1" smtClean="0">
                            <a:latin typeface="Cambria Math"/>
                          </a:rPr>
                          <m:t>1470</m:t>
                        </m:r>
                      </m:num>
                      <m:den>
                        <m:r>
                          <a:rPr lang="cs-CZ" sz="3200" b="0" i="1" smtClean="0">
                            <a:latin typeface="Cambria Math"/>
                          </a:rPr>
                          <m:t>1680</m:t>
                        </m:r>
                      </m:den>
                    </m:f>
                  </m:oMath>
                </a14:m>
                <a:r>
                  <a:rPr lang="cs-CZ" sz="2800" dirty="0" smtClean="0"/>
                  <a:t> </a:t>
                </a:r>
              </a:p>
              <a:p>
                <a:r>
                  <a:rPr lang="cs-CZ" sz="2800" dirty="0"/>
                  <a:t> </a:t>
                </a:r>
                <a:r>
                  <a:rPr lang="cs-CZ" sz="2800" dirty="0" smtClean="0"/>
                  <a:t>a) třemi	b) pěti	c) sedmi	d) deseti	e) třiceti</a:t>
                </a:r>
                <a:endParaRPr lang="cs-CZ" sz="2800" dirty="0"/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0466" y="3429000"/>
                <a:ext cx="8742014" cy="1223027"/>
              </a:xfrm>
              <a:prstGeom prst="rect">
                <a:avLst/>
              </a:prstGeom>
              <a:blipFill rotWithShape="1">
                <a:blip r:embed="rId3"/>
                <a:stretch>
                  <a:fillRect l="-1464" r="-976" b="-13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107504" y="2288553"/>
                <a:ext cx="9036496" cy="70839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	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15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21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7</m:t>
                        </m:r>
                      </m:den>
                    </m:f>
                    <m:r>
                      <a:rPr lang="cs-CZ" sz="2800" i="1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	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12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27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9</m:t>
                        </m:r>
                      </m:den>
                    </m:f>
                    <m:r>
                      <a:rPr lang="cs-CZ" sz="2800" i="1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	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30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51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10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17</m:t>
                        </m:r>
                      </m:den>
                    </m:f>
                    <m:r>
                      <a:rPr lang="cs-CZ" sz="2800" i="1">
                        <a:solidFill>
                          <a:schemeClr val="tx2">
                            <a:lumMod val="50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	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72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105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24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35</m:t>
                        </m:r>
                      </m:den>
                    </m:f>
                  </m:oMath>
                </a14:m>
                <a:endParaRPr lang="cs-CZ" sz="2800" dirty="0">
                  <a:solidFill>
                    <a:schemeClr val="tx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2288553"/>
                <a:ext cx="9036496" cy="708399"/>
              </a:xfrm>
              <a:prstGeom prst="rect">
                <a:avLst/>
              </a:prstGeom>
              <a:blipFill rotWithShape="1">
                <a:blip r:embed="rId4"/>
                <a:stretch>
                  <a:fillRect l="-1417" b="-1025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07504" y="4653136"/>
                <a:ext cx="9036496" cy="7042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490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560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	 	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294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336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		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210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240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2800" dirty="0">
                    <a:solidFill>
                      <a:schemeClr val="tx2">
                        <a:lumMod val="50000"/>
                      </a:schemeClr>
                    </a:solidFill>
                  </a:rPr>
                  <a:t>	</a:t>
                </a:r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	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147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168</m:t>
                        </m:r>
                      </m:den>
                    </m:f>
                  </m:oMath>
                </a14:m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 </a:t>
                </a:r>
                <a:r>
                  <a:rPr lang="cs-CZ" sz="2800" dirty="0">
                    <a:solidFill>
                      <a:schemeClr val="tx2">
                        <a:lumMod val="50000"/>
                      </a:schemeClr>
                    </a:solidFill>
                  </a:rPr>
                  <a:t>	</a:t>
                </a:r>
                <a:r>
                  <a:rPr lang="cs-CZ" sz="2800" dirty="0" smtClean="0">
                    <a:solidFill>
                      <a:schemeClr val="tx2">
                        <a:lumMod val="50000"/>
                      </a:schemeClr>
                    </a:solidFill>
                  </a:rPr>
                  <a:t>	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49</m:t>
                        </m:r>
                      </m:num>
                      <m:den>
                        <m:r>
                          <a:rPr lang="cs-CZ" sz="2800" b="0" i="1" smtClean="0">
                            <a:solidFill>
                              <a:schemeClr val="tx2">
                                <a:lumMod val="50000"/>
                              </a:schemeClr>
                            </a:solidFill>
                            <a:latin typeface="Cambria Math"/>
                          </a:rPr>
                          <m:t>56</m:t>
                        </m:r>
                      </m:den>
                    </m:f>
                  </m:oMath>
                </a14:m>
                <a:endParaRPr lang="cs-CZ" sz="2800" dirty="0">
                  <a:solidFill>
                    <a:schemeClr val="tx2">
                      <a:lumMod val="50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4653136"/>
                <a:ext cx="9036496" cy="704295"/>
              </a:xfrm>
              <a:prstGeom prst="rect">
                <a:avLst/>
              </a:prstGeom>
              <a:blipFill rotWithShape="1">
                <a:blip r:embed="rId5"/>
                <a:stretch>
                  <a:fillRect l="-1417" b="-1120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TextovéPole 9"/>
          <p:cNvSpPr txBox="1"/>
          <p:nvPr/>
        </p:nvSpPr>
        <p:spPr>
          <a:xfrm>
            <a:off x="6933265" y="6250042"/>
            <a:ext cx="1142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řešení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78612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6" presetClass="emph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500" tmFilter="0, 0; .2, .5; .8, .5; 1, 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3" dur="250" autoRev="1" fill="hold"/>
                                        <p:tgtEl>
                                          <p:spTgt spid="10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24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8" grpId="0"/>
      <p:bldP spid="8" grpId="1"/>
      <p:bldP spid="9" grpId="0"/>
      <p:bldP spid="9" grpId="1"/>
      <p:bldP spid="10" grpId="0"/>
      <p:bldP spid="10" grpId="1"/>
      <p:bldP spid="10" grpId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Krácení zlomků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36" name="Tlačítko akce: Dopředu nebo Další 35">
            <a:hlinkClick r:id="" action="ppaction://noaction" highlightClick="1"/>
          </p:cNvPr>
          <p:cNvSpPr/>
          <p:nvPr/>
        </p:nvSpPr>
        <p:spPr>
          <a:xfrm>
            <a:off x="8135888" y="5517232"/>
            <a:ext cx="1008112" cy="506378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8135888" y="52199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příklad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07504" y="764704"/>
            <a:ext cx="903649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Zlomek v základním tvaru</a:t>
            </a:r>
          </a:p>
          <a:p>
            <a:r>
              <a:rPr lang="cs-CZ" sz="2800" dirty="0"/>
              <a:t>j</a:t>
            </a:r>
            <a:r>
              <a:rPr lang="cs-CZ" sz="2800" dirty="0" smtClean="0"/>
              <a:t>e zlomek, jehož </a:t>
            </a:r>
            <a:r>
              <a:rPr lang="cs-CZ" sz="2800" dirty="0" smtClean="0">
                <a:solidFill>
                  <a:srgbClr val="002060"/>
                </a:solidFill>
              </a:rPr>
              <a:t>čitatel </a:t>
            </a:r>
            <a:r>
              <a:rPr lang="cs-CZ" sz="2800" dirty="0" smtClean="0"/>
              <a:t>a </a:t>
            </a:r>
            <a:r>
              <a:rPr lang="cs-CZ" sz="2800" dirty="0" smtClean="0">
                <a:solidFill>
                  <a:srgbClr val="7030A0"/>
                </a:solidFill>
              </a:rPr>
              <a:t>jmenovatel</a:t>
            </a:r>
            <a:r>
              <a:rPr lang="cs-CZ" sz="2800" dirty="0" smtClean="0"/>
              <a:t> jsou </a:t>
            </a:r>
            <a:r>
              <a:rPr lang="cs-CZ" sz="2800" dirty="0" smtClean="0">
                <a:solidFill>
                  <a:schemeClr val="accent2">
                    <a:lumMod val="50000"/>
                  </a:schemeClr>
                </a:solidFill>
              </a:rPr>
              <a:t>nesoudělná čísla.</a:t>
            </a:r>
            <a:endParaRPr lang="cs-CZ" sz="2800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251520" y="1988840"/>
            <a:ext cx="79208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Nesoudělná čísla </a:t>
            </a:r>
            <a:r>
              <a:rPr lang="cs-CZ" sz="2400" dirty="0" smtClean="0"/>
              <a:t>jsou taková celá čísla, která mají pouze jednoho společného dělitele. (to je číslo 1)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23528" y="3356992"/>
            <a:ext cx="882047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Vyjmenuj některé zlomky v základním tvaru: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8135888" y="521990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řešení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683568" y="4221088"/>
                <a:ext cx="792088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8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3568" y="4221088"/>
                <a:ext cx="792088" cy="898964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2627784" y="4670570"/>
                <a:ext cx="792088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27784" y="4670570"/>
                <a:ext cx="792088" cy="89896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1462795" y="5114436"/>
                <a:ext cx="792088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14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2795" y="5114436"/>
                <a:ext cx="792088" cy="89896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3419872" y="5436054"/>
                <a:ext cx="792088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1000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5436054"/>
                <a:ext cx="792088" cy="898964"/>
              </a:xfrm>
              <a:prstGeom prst="rect">
                <a:avLst/>
              </a:prstGeom>
              <a:blipFill rotWithShape="1">
                <a:blip r:embed="rId5"/>
                <a:stretch>
                  <a:fillRect r="-1153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4932040" y="5081791"/>
                <a:ext cx="792088" cy="89896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2040" y="5081791"/>
                <a:ext cx="792088" cy="898964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3419872" y="4202493"/>
                <a:ext cx="792088" cy="93615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19872" y="4202493"/>
                <a:ext cx="792088" cy="93615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32377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" dur="500" tmFilter="0, 0; .2, .5; .8, .5; 1, 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1" dur="250" autoRev="1" fill="hold"/>
                                        <p:tgtEl>
                                          <p:spTgt spid="3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500"/>
                            </p:stCondLst>
                            <p:childTnLst>
                              <p:par>
                                <p:cTn id="3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500"/>
                            </p:stCondLst>
                            <p:childTnLst>
                              <p:par>
                                <p:cTn id="3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000"/>
                            </p:stCondLst>
                            <p:childTnLst>
                              <p:par>
                                <p:cTn id="4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6" grpId="0" animBg="1"/>
      <p:bldP spid="36" grpId="1" animBg="1"/>
      <p:bldP spid="41" grpId="0"/>
      <p:bldP spid="7" grpId="0"/>
      <p:bldP spid="44" grpId="0"/>
      <p:bldP spid="8" grpId="0"/>
      <p:bldP spid="45" grpId="0"/>
      <p:bldP spid="46" grpId="0"/>
      <p:bldP spid="47" grpId="0"/>
      <p:bldP spid="50" grpId="0"/>
      <p:bldP spid="5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Krácení zlomků do základního tvaru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251520" y="764704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Vyber ze seznamu ty zlomky, které jsou v základním tvaru:</a:t>
            </a:r>
            <a:endParaRPr lang="cs-CZ" sz="2800" dirty="0"/>
          </a:p>
        </p:txBody>
      </p:sp>
      <p:pic>
        <p:nvPicPr>
          <p:cNvPr id="1026" name="Picture 2" descr="C:\Users\charousekz\AppData\Local\Microsoft\Windows\Temporary Internet Files\Content.IE5\P9AU21NX\MC900428065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7601" y="2494292"/>
            <a:ext cx="6039557" cy="36822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charousekz\AppData\Local\Microsoft\Windows\Temporary Internet Files\Content.IE5\6RVER6AF\MC900424468[1].wm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6568" y="2784647"/>
            <a:ext cx="4248472" cy="39965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331640" y="2276872"/>
                <a:ext cx="465192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31640" y="2276872"/>
                <a:ext cx="465192" cy="90178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5580112" y="2276872"/>
                <a:ext cx="663964" cy="9077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15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25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80112" y="2276872"/>
                <a:ext cx="663964" cy="907749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" name="Přímá spojnice 4"/>
          <p:cNvCxnSpPr/>
          <p:nvPr/>
        </p:nvCxnSpPr>
        <p:spPr>
          <a:xfrm flipH="1">
            <a:off x="179512" y="1988840"/>
            <a:ext cx="871296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802552" y="4471431"/>
                <a:ext cx="663964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8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02552" y="4471431"/>
                <a:ext cx="663964" cy="898964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3454638" y="3593743"/>
                <a:ext cx="663964" cy="9105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25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72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54638" y="3593743"/>
                <a:ext cx="663964" cy="91057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6707012" y="4720595"/>
                <a:ext cx="663964" cy="9077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07012" y="4720595"/>
                <a:ext cx="663964" cy="907749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598548" y="4920913"/>
                <a:ext cx="663963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70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98548" y="4920913"/>
                <a:ext cx="663963" cy="901785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467544" y="3632718"/>
                <a:ext cx="663964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37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3632718"/>
                <a:ext cx="663964" cy="90178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4070804" y="2276872"/>
                <a:ext cx="663964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21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31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70804" y="2276872"/>
                <a:ext cx="663964" cy="9017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8198969" y="2691958"/>
                <a:ext cx="465192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7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98969" y="2691958"/>
                <a:ext cx="465192" cy="898964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370976" y="4332035"/>
                <a:ext cx="663964" cy="9017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13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0976" y="4332035"/>
                <a:ext cx="663964" cy="901785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ovéPole 26"/>
              <p:cNvSpPr txBox="1"/>
              <p:nvPr/>
            </p:nvSpPr>
            <p:spPr>
              <a:xfrm>
                <a:off x="3222042" y="4786276"/>
                <a:ext cx="663964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36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7" name="TextovéPole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22042" y="4786276"/>
                <a:ext cx="663964" cy="898964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ovéPole 27"/>
              <p:cNvSpPr txBox="1"/>
              <p:nvPr/>
            </p:nvSpPr>
            <p:spPr>
              <a:xfrm>
                <a:off x="7144562" y="2808926"/>
                <a:ext cx="663964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18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24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8" name="TextovéPole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44562" y="2808926"/>
                <a:ext cx="663964" cy="898964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ovéPole 28"/>
              <p:cNvSpPr txBox="1"/>
              <p:nvPr/>
            </p:nvSpPr>
            <p:spPr>
              <a:xfrm>
                <a:off x="1796832" y="3259074"/>
                <a:ext cx="663964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28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49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9" name="TextovéPole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6832" y="3259074"/>
                <a:ext cx="663964" cy="898964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930530" y="3525444"/>
                <a:ext cx="663964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0530" y="3525444"/>
                <a:ext cx="663964" cy="898964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ovéPole 30"/>
              <p:cNvSpPr txBox="1"/>
              <p:nvPr/>
            </p:nvSpPr>
            <p:spPr>
              <a:xfrm>
                <a:off x="2466516" y="2696754"/>
                <a:ext cx="465192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1" name="TextovéPole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6516" y="2696754"/>
                <a:ext cx="465192" cy="898964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ovéPole 31"/>
              <p:cNvSpPr txBox="1"/>
              <p:nvPr/>
            </p:nvSpPr>
            <p:spPr>
              <a:xfrm>
                <a:off x="467544" y="2415882"/>
                <a:ext cx="663964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10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72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2" name="TextovéPole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7544" y="2415882"/>
                <a:ext cx="663964" cy="898964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7981641" y="3821631"/>
                <a:ext cx="465192" cy="89896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sz="280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sz="2800" b="0" i="1" smtClean="0">
                              <a:latin typeface="Cambria Math"/>
                            </a:rPr>
                            <m:t>6</m:t>
                          </m:r>
                        </m:num>
                        <m:den>
                          <m:r>
                            <a:rPr lang="cs-CZ" sz="2800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981641" y="3821631"/>
                <a:ext cx="465192" cy="898964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305718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05556E-6 2.7012E-6 L -0.10417 -0.160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208" y="-8002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125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2" presetID="10" presetClass="exit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6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3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6" dur="150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10" presetClass="exit" presetSubtype="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1.23034E-6 L -0.08767 -0.49006 " pathEditMode="relative" rAng="0" ptsTypes="AA">
                                      <p:cBhvr>
                                        <p:cTn id="3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392" y="-24514"/>
                                    </p:animMotion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39" dur="15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40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6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44" dur="2000" fill="hold"/>
                                        <p:tgtEl>
                                          <p:spTgt spid="13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-1.72988E-6 L -0.18975 -0.35245 " pathEditMode="relative" rAng="0" ptsTypes="AA">
                                      <p:cBhvr>
                                        <p:cTn id="49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497" y="-17623"/>
                                    </p:animMotion>
                                  </p:childTnLst>
                                </p:cTn>
                              </p:par>
                              <p:par>
                                <p:cTn id="5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4" dur="15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55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8" presetID="6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59" dur="2000" fill="hold"/>
                                        <p:tgtEl>
                                          <p:spTgt spid="20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1.54487E-6 L -0.46666 -0.51665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333" y="-25833"/>
                                    </p:animMotion>
                                  </p:childTnLst>
                                </p:cTn>
                              </p:par>
                              <p:par>
                                <p:cTn id="6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8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9" dur="15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70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6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74" dur="2000" fill="hold"/>
                                        <p:tgtEl>
                                          <p:spTgt spid="21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5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6" fill="hold">
                      <p:stCondLst>
                        <p:cond delay="0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-1.23034E-6 L -0.1573 -0.54579 " pathEditMode="relative" rAng="0" ptsTypes="AA">
                                      <p:cBhvr>
                                        <p:cTn id="79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65" y="-27290"/>
                                    </p:animMotion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84" dur="15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85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8" presetID="6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89" dur="2000" fill="hold"/>
                                        <p:tgtEl>
                                          <p:spTgt spid="22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1" fill="hold">
                      <p:stCondLst>
                        <p:cond delay="0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5E-6 3.88529E-7 L 0.38403 -0.35754 " pathEditMode="relative" rAng="0" ptsTypes="AA">
                                      <p:cBhvr>
                                        <p:cTn id="94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9201" y="-17877"/>
                                    </p:animMotion>
                                  </p:childTnLst>
                                </p:cTn>
                              </p:par>
                              <p:par>
                                <p:cTn id="9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99" dur="15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00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3" presetID="6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104" dur="2000" fill="hold"/>
                                        <p:tgtEl>
                                          <p:spTgt spid="23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05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6" fill="hold">
                      <p:stCondLst>
                        <p:cond delay="0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2.7012E-6 L 0.06892 -0.16004 " pathEditMode="relative" rAng="0" ptsTypes="AA">
                                      <p:cBhvr>
                                        <p:cTn id="109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38" y="-8002"/>
                                    </p:animMotion>
                                  </p:childTnLst>
                                </p:cTn>
                              </p:par>
                              <p:par>
                                <p:cTn id="11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3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4" dur="15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15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8" presetID="6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119" dur="2000" fill="hold"/>
                                        <p:tgtEl>
                                          <p:spTgt spid="24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38889E-6 6.56799E-7 L -0.30399 -0.22063 " pathEditMode="relative" rAng="0" ptsTypes="AA">
                                      <p:cBhvr>
                                        <p:cTn id="12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208" y="-11031"/>
                                    </p:animMotion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8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9" dur="15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30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3" presetID="6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134" dur="2000" fill="hold"/>
                                        <p:tgtEl>
                                          <p:spTgt spid="25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35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6" fill="hold">
                      <p:stCondLst>
                        <p:cond delay="0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1.48936E-6 L -0.13454 -0.45953 " pathEditMode="relative" rAng="0" ptsTypes="AA">
                                      <p:cBhvr>
                                        <p:cTn id="139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736" y="-22988"/>
                                    </p:animMotion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3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4" dur="1500" fill="hold"/>
                                        <p:tgtEl>
                                          <p:spTgt spid="102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45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8" presetID="6" presetClass="emph" presetSubtype="0" fill="hold" grpId="1" nodeType="withEffect">
                                  <p:stCondLst>
                                    <p:cond delay="750"/>
                                  </p:stCondLst>
                                  <p:childTnLst>
                                    <p:animScale>
                                      <p:cBhvr>
                                        <p:cTn id="149" dur="2000" fill="hold"/>
                                        <p:tgtEl>
                                          <p:spTgt spid="26"/>
                                        </p:tgtEl>
                                      </p:cBhvr>
                                      <p:by x="50000" y="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54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5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8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9" dur="175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60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1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63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4" fill="hold">
                      <p:stCondLst>
                        <p:cond delay="0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67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6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1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72" dur="175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73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0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8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5" dur="175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86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89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0" fill="hold">
                      <p:stCondLst>
                        <p:cond delay="0"/>
                      </p:stCondLst>
                      <p:childTnLst>
                        <p:par>
                          <p:cTn id="191" fill="hold">
                            <p:stCondLst>
                              <p:cond delay="0"/>
                            </p:stCondLst>
                            <p:childTnLst>
                              <p:par>
                                <p:cTn id="19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93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19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98" dur="175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199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0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20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3" fill="hold">
                      <p:stCondLst>
                        <p:cond delay="0"/>
                      </p:stCondLst>
                      <p:childTnLst>
                        <p:par>
                          <p:cTn id="204" fill="hold">
                            <p:stCondLst>
                              <p:cond delay="0"/>
                            </p:stCondLst>
                            <p:childTnLst>
                              <p:par>
                                <p:cTn id="205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0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0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0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1" dur="175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12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3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1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6" fill="hold">
                      <p:stCondLst>
                        <p:cond delay="0"/>
                      </p:stCondLst>
                      <p:childTnLst>
                        <p:par>
                          <p:cTn id="217" fill="hold">
                            <p:stCondLst>
                              <p:cond delay="0"/>
                            </p:stCondLst>
                            <p:childTnLst>
                              <p:par>
                                <p:cTn id="218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19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2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3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24" dur="175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25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228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9" fill="hold">
                      <p:stCondLst>
                        <p:cond delay="0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32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  <p:par>
                                <p:cTn id="2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6" presetClass="emph" presetSubtype="0" autoRev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37" dur="1750" fill="hold"/>
                                        <p:tgtEl>
                                          <p:spTgt spid="102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  <p:par>
                                <p:cTn id="238" presetID="10" presetClass="exit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9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3" grpId="0"/>
      <p:bldP spid="3" grpId="1"/>
      <p:bldP spid="10" grpId="0"/>
      <p:bldP spid="13" grpId="0"/>
      <p:bldP spid="13" grpId="1"/>
      <p:bldP spid="20" grpId="0"/>
      <p:bldP spid="20" grpId="1"/>
      <p:bldP spid="21" grpId="0"/>
      <p:bldP spid="21" grpId="1"/>
      <p:bldP spid="22" grpId="0"/>
      <p:bldP spid="22" grpId="1"/>
      <p:bldP spid="23" grpId="0"/>
      <p:bldP spid="23" grpId="1"/>
      <p:bldP spid="24" grpId="0"/>
      <p:bldP spid="24" grpId="1"/>
      <p:bldP spid="25" grpId="0"/>
      <p:bldP spid="25" grpId="1"/>
      <p:bldP spid="26" grpId="0"/>
      <p:bldP spid="26" grpId="1"/>
      <p:bldP spid="27" grpId="0"/>
      <p:bldP spid="28" grpId="0"/>
      <p:bldP spid="29" grpId="0"/>
      <p:bldP spid="30" grpId="0"/>
      <p:bldP spid="31" grpId="0"/>
      <p:bldP spid="32" grpId="0"/>
      <p:bldP spid="3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Krácení zlomků do základního tvaru</a:t>
            </a:r>
            <a:endParaRPr lang="cs-CZ" dirty="0"/>
          </a:p>
        </p:txBody>
      </p:sp>
      <p:grpSp>
        <p:nvGrpSpPr>
          <p:cNvPr id="19" name="Skupina 18"/>
          <p:cNvGrpSpPr/>
          <p:nvPr/>
        </p:nvGrpSpPr>
        <p:grpSpPr>
          <a:xfrm>
            <a:off x="8135888" y="6165304"/>
            <a:ext cx="1008112" cy="692696"/>
            <a:chOff x="8135888" y="6165304"/>
            <a:chExt cx="1008112" cy="692696"/>
          </a:xfrm>
        </p:grpSpPr>
        <p:sp>
          <p:nvSpPr>
            <p:cNvPr id="17" name="Šipka doprava 16"/>
            <p:cNvSpPr/>
            <p:nvPr/>
          </p:nvSpPr>
          <p:spPr>
            <a:xfrm>
              <a:off x="8135888" y="6165304"/>
              <a:ext cx="1008112" cy="692696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8" name="TextovéPole 17">
              <a:hlinkClick r:id="" action="ppaction://hlinkshowjump?jump=nextslide"/>
            </p:cNvPr>
            <p:cNvSpPr txBox="1"/>
            <p:nvPr/>
          </p:nvSpPr>
          <p:spPr>
            <a:xfrm>
              <a:off x="8172400" y="6326986"/>
              <a:ext cx="971600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b="1" dirty="0" smtClean="0"/>
                <a:t>další</a:t>
              </a:r>
              <a:endParaRPr lang="cs-CZ" b="1" dirty="0"/>
            </a:p>
          </p:txBody>
        </p:sp>
      </p:grpSp>
      <p:sp>
        <p:nvSpPr>
          <p:cNvPr id="6" name="TextovéPole 5"/>
          <p:cNvSpPr txBox="1"/>
          <p:nvPr/>
        </p:nvSpPr>
        <p:spPr>
          <a:xfrm>
            <a:off x="251520" y="1340768"/>
            <a:ext cx="86409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Převeď zlomky do základního tvaru:</a:t>
            </a:r>
            <a:endParaRPr lang="cs-CZ" sz="28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95536" y="1772816"/>
                <a:ext cx="8496944" cy="174688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= 			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sz="2800" dirty="0" smtClean="0"/>
                  <a:t> =		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60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200</m:t>
                        </m:r>
                      </m:den>
                    </m:f>
                  </m:oMath>
                </a14:m>
                <a:r>
                  <a:rPr lang="cs-CZ" sz="2800" dirty="0" smtClean="0"/>
                  <a:t> =</a:t>
                </a:r>
              </a:p>
              <a:p>
                <a:endParaRPr lang="cs-CZ" sz="2800" dirty="0"/>
              </a:p>
              <a:p>
                <a:r>
                  <a:rPr lang="cs-CZ" sz="2800" dirty="0" smtClean="0"/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800" dirty="0" smtClean="0"/>
                  <a:t> =		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42</m:t>
                        </m:r>
                      </m:den>
                    </m:f>
                  </m:oMath>
                </a14:m>
                <a:r>
                  <a:rPr lang="cs-CZ" sz="2800" dirty="0" smtClean="0"/>
                  <a:t> = 		f)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/>
                  <a:t> =</a:t>
                </a:r>
                <a:endParaRPr lang="cs-CZ" sz="2800" dirty="0"/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1772816"/>
                <a:ext cx="8496944" cy="1746888"/>
              </a:xfrm>
              <a:prstGeom prst="rect">
                <a:avLst/>
              </a:prstGeom>
              <a:blipFill rotWithShape="1">
                <a:blip r:embed="rId2"/>
                <a:stretch>
                  <a:fillRect l="-1506" b="-45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395536" y="3933056"/>
                <a:ext cx="8496944" cy="178875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/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6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8</m:t>
                        </m:r>
                      </m:den>
                    </m:f>
                    <m:r>
                      <a:rPr lang="cs-CZ" sz="2800" b="0" i="1" smtClean="0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</m:t>
                        </m:r>
                      </m:den>
                    </m:f>
                    <m:r>
                      <a:rPr lang="cs-CZ" sz="28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		b)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9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18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den>
                    </m:f>
                    <m:r>
                      <a:rPr lang="cs-CZ" sz="28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		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60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200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10</m:t>
                        </m:r>
                      </m:den>
                    </m:f>
                  </m:oMath>
                </a14:m>
                <a:endParaRPr lang="cs-CZ" sz="2800" dirty="0" smtClean="0"/>
              </a:p>
              <a:p>
                <a:endParaRPr lang="cs-CZ" sz="2800" dirty="0"/>
              </a:p>
              <a:p>
                <a:r>
                  <a:rPr lang="cs-CZ" sz="2800" dirty="0" smtClean="0"/>
                  <a:t>d)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  <m:r>
                          <a:rPr lang="cs-CZ" sz="2800" b="0" i="1" smtClean="0">
                            <a:latin typeface="Cambria Math"/>
                          </a:rPr>
                          <m:t>0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b="0" i="1" smtClean="0">
                            <a:latin typeface="Cambria Math"/>
                          </a:rPr>
                          <m:t>5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6</m:t>
                        </m:r>
                      </m:den>
                    </m:f>
                    <m:r>
                      <a:rPr lang="cs-CZ" sz="28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		e)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8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42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sz="2800" i="1">
                        <a:latin typeface="Cambria Math"/>
                      </a:rPr>
                      <m:t> </m:t>
                    </m:r>
                  </m:oMath>
                </a14:m>
                <a:r>
                  <a:rPr lang="cs-CZ" sz="2800" dirty="0" smtClean="0"/>
                  <a:t>		f)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  <m:r>
                          <a:rPr lang="cs-CZ" sz="2800" b="0" i="1" smtClean="0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b="0" i="1" smtClean="0">
                            <a:latin typeface="Cambria Math"/>
                          </a:rPr>
                          <m:t>3</m:t>
                        </m:r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sz="2800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sz="2800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sz="2800" i="1">
                            <a:latin typeface="Cambria Math"/>
                          </a:rPr>
                          <m:t>2</m:t>
                        </m:r>
                      </m:num>
                      <m:den>
                        <m:r>
                          <a:rPr lang="cs-CZ" sz="2800" i="1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endParaRPr lang="cs-CZ" sz="2800" dirty="0"/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33056"/>
                <a:ext cx="8496944" cy="1788759"/>
              </a:xfrm>
              <a:prstGeom prst="rect">
                <a:avLst/>
              </a:prstGeom>
              <a:blipFill rotWithShape="1">
                <a:blip r:embed="rId3"/>
                <a:stretch>
                  <a:fillRect l="-1506" b="-170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6933265" y="6250042"/>
            <a:ext cx="11421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70C0"/>
                </a:solidFill>
              </a:rPr>
              <a:t>řešení</a:t>
            </a:r>
            <a:endParaRPr lang="cs-CZ" sz="28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783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25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  <p:par>
                                <p:cTn id="16" presetID="10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</p:childTnLst>
        </p:cTn>
      </p:par>
    </p:tnLst>
    <p:bldLst>
      <p:bldP spid="13" grpId="0"/>
      <p:bldP spid="13" grpId="1"/>
      <p:bldP spid="14" grpId="0"/>
      <p:bldP spid="14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title"/>
          </p:nvPr>
        </p:nvSpPr>
        <p:spPr>
          <a:xfrm>
            <a:off x="395536" y="-243408"/>
            <a:ext cx="8229600" cy="1143000"/>
          </a:xfrm>
        </p:spPr>
        <p:txBody>
          <a:bodyPr/>
          <a:lstStyle/>
          <a:p>
            <a:r>
              <a:rPr lang="cs-CZ" dirty="0" smtClean="0"/>
              <a:t>Krácení zlomků do základního tvaru</a:t>
            </a:r>
            <a:endParaRPr lang="cs-CZ" dirty="0"/>
          </a:p>
        </p:txBody>
      </p:sp>
      <p:sp>
        <p:nvSpPr>
          <p:cNvPr id="6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r>
              <a:rPr lang="cs-CZ" dirty="0"/>
              <a:t>Použitá literatura:</a:t>
            </a:r>
          </a:p>
          <a:p>
            <a:pPr lvl="1"/>
            <a:r>
              <a:rPr lang="cs-CZ" sz="1050" dirty="0"/>
              <a:t>ODVÁRKO; KADLEČEK. </a:t>
            </a:r>
            <a:r>
              <a:rPr lang="cs-CZ" sz="1050" i="1" dirty="0"/>
              <a:t>Matematika pro 7. ročník základní školy</a:t>
            </a:r>
            <a:r>
              <a:rPr lang="cs-CZ" sz="1050" dirty="0"/>
              <a:t>. Čestmírova 10, 140 00 Praha 4: Prometheus, 2007, ISBN 9711255. </a:t>
            </a:r>
          </a:p>
          <a:p>
            <a:endParaRPr lang="cs-CZ" dirty="0"/>
          </a:p>
          <a:p>
            <a:r>
              <a:rPr lang="cs-CZ" dirty="0"/>
              <a:t>Obrázky:</a:t>
            </a:r>
          </a:p>
          <a:p>
            <a:pPr lvl="1"/>
            <a:r>
              <a:rPr lang="cs-CZ" sz="1400" dirty="0"/>
              <a:t>Obrázky ze zakoupené licence Microsoft </a:t>
            </a:r>
            <a:r>
              <a:rPr lang="cs-CZ" sz="1400" dirty="0" err="1"/>
              <a:t>office</a:t>
            </a:r>
            <a:r>
              <a:rPr lang="cs-CZ" sz="1400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861485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753</TotalTime>
  <Words>417</Words>
  <Application>Microsoft Office PowerPoint</Application>
  <PresentationFormat>Předvádění na obrazovce (4:3)</PresentationFormat>
  <Paragraphs>98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Krácení zlomků</vt:lpstr>
      <vt:lpstr>Krácení zlomků</vt:lpstr>
      <vt:lpstr>Krácení zlomků</vt:lpstr>
      <vt:lpstr>Krácení zlomků do základního tvaru</vt:lpstr>
      <vt:lpstr>Krácení zlomků do základního tvaru</vt:lpstr>
      <vt:lpstr>Krácení zlomků do základního tvaru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Charousek</dc:creator>
  <cp:lastModifiedBy>Ludmila Moličová</cp:lastModifiedBy>
  <cp:revision>38</cp:revision>
  <dcterms:created xsi:type="dcterms:W3CDTF">2012-11-26T20:52:40Z</dcterms:created>
  <dcterms:modified xsi:type="dcterms:W3CDTF">2013-11-30T17:33:48Z</dcterms:modified>
</cp:coreProperties>
</file>