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7"/>
  </p:notesMasterIdLst>
  <p:handoutMasterIdLst>
    <p:handoutMasterId r:id="rId8"/>
  </p:handoutMasterIdLst>
  <p:sldIdLst>
    <p:sldId id="264" r:id="rId2"/>
    <p:sldId id="263" r:id="rId3"/>
    <p:sldId id="261" r:id="rId4"/>
    <p:sldId id="259" r:id="rId5"/>
    <p:sldId id="262" r:id="rId6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100" d="100"/>
          <a:sy n="100" d="100"/>
        </p:scale>
        <p:origin x="-1074" y="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„zde se vkládají metodické poznámky, jak s výukový</a:t>
            </a:r>
            <a:r>
              <a:rPr lang="cs-CZ" sz="1000" i="1" baseline="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materiál použít</a:t>
            </a: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“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dirty="0" smtClean="0">
                <a:latin typeface="Tahoma" pitchFamily="34" charset="0"/>
                <a:cs typeface="Tahoma" pitchFamily="34" charset="0"/>
              </a:rPr>
              <a:t>Všechny úkoly si se žáky nejprve přečteme a vysvětlíme případné dotazy. Potom již žáci pracují samostatně.</a:t>
            </a: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dirty="0" smtClean="0">
                <a:latin typeface="Tahoma" pitchFamily="34" charset="0"/>
                <a:cs typeface="Tahoma" pitchFamily="34" charset="0"/>
              </a:rPr>
              <a:t>Všechny úkoly si se žáky nejprve přečteme a vysvětlíme. </a:t>
            </a:r>
            <a:r>
              <a:rPr lang="cs-CZ" sz="1000" dirty="0" smtClean="0"/>
              <a:t>V úkolu č.6 doporučíme kreslit ihned po přečtení věty.</a:t>
            </a: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FBD84-5FE4-4B2E-9CF9-A613DACFAC64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E92639-7399-49A2-994E-7E889DBFEF78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3ECCB-319C-421C-8ED2-76C4F6D32DEE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1F1DD2-3045-45CA-8B8C-F057B954EAF5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CB017-022B-4CE4-80D2-3921A6B89CF0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2F307-66FB-4AE8-B689-F5E855465900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DF5825-65DB-41C1-81D5-D5E9F14097DD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CE7B6-01F1-4EC9-8393-47914C520C5E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7CE32E-42D2-4678-AC85-488575716A7F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48C31B-326D-41E9-B2CE-0F299CA48AEA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EB3BBD-7CE5-49B4-AB40-86890208E424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3D505-7754-4094-B217-07D0500F667C}" type="datetime1">
              <a:rPr lang="cs-CZ" smtClean="0"/>
              <a:pPr/>
              <a:t>10.12.2011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Jazyk a jazyková komunikace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Český jazyk a literatura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Mluvnice jazyka českého na 1. </a:t>
            </a:r>
            <a:r>
              <a:rPr lang="cs-CZ" sz="150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stupni ZŠ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Kontrolní test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VY_32_INOVACE_15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Jitka Perníková,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30181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český jazyk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1., možno využít i ve 2. ročníku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opakování učiva 1. ročníku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pracovní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list, podrobnější metodika viz.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u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jednotlivých snímků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interaktivní tabule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896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0649"/>
            <a:ext cx="6400800" cy="266429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267744" y="1700808"/>
            <a:ext cx="61926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dirty="0" smtClean="0">
                <a:solidFill>
                  <a:srgbClr val="FF0000"/>
                </a:solidFill>
              </a:rPr>
              <a:t>Kontrolní test</a:t>
            </a:r>
            <a:endParaRPr lang="cs-CZ" sz="4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640" y="260649"/>
            <a:ext cx="6400800" cy="2664296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pPr lvl="1"/>
            <a:endParaRPr lang="cs-CZ" b="1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39552" y="692696"/>
            <a:ext cx="8280920" cy="60478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Rozděl slova na slabiky a do závorky za slovem napiš, kolik slabik slovo má.</a:t>
            </a:r>
          </a:p>
          <a:p>
            <a:pPr marL="342900" indent="-3429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</a:p>
          <a:p>
            <a:pPr marL="342900" indent="-3429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metr (  )                      sadař  (  )                       zub  (  )</a:t>
            </a:r>
          </a:p>
          <a:p>
            <a:pPr marL="342900" indent="-3429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jím   (  )                      jáma  (  )                       zamalovaný  (  )</a:t>
            </a:r>
          </a:p>
          <a:p>
            <a:pPr marL="342900" indent="-3429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babička  (  )                 Karolína  (  )                   krásný  (  ) </a:t>
            </a:r>
          </a:p>
          <a:p>
            <a:pPr marL="342900" indent="-342900"/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/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/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buAutoNum type="arabicPeriod" startAt="2"/>
            </a:pPr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Podtrhni stejnou barvou slova, která se rýmují.</a:t>
            </a:r>
          </a:p>
          <a:p>
            <a:pPr marL="342900" indent="-342900">
              <a:buAutoNum type="arabicPeriod" startAt="2"/>
            </a:pP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bručí, opička, láme,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houpy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syčí, lavička, dáme, kroupy</a:t>
            </a:r>
          </a:p>
          <a:p>
            <a:pPr marL="342900" indent="-342900"/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/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/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buAutoNum type="arabicPeriod" startAt="3"/>
            </a:pPr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Zkus vymyslet podobné dvojice.</a:t>
            </a:r>
          </a:p>
          <a:p>
            <a:pPr marL="342900" indent="-342900">
              <a:buAutoNum type="arabicPeriod" startAt="3"/>
            </a:pP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buAutoNum type="arabicPeriod" startAt="3"/>
            </a:pP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buAutoNum type="arabicPeriod" startAt="3"/>
            </a:pP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buAutoNum type="arabicPeriod" startAt="3"/>
            </a:pP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buAutoNum type="arabicPeriod" startAt="3"/>
            </a:pP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>
              <a:buAutoNum type="arabicPeriod" startAt="3"/>
            </a:pP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/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marL="342900" indent="-342900"/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</a:t>
            </a:r>
          </a:p>
          <a:p>
            <a:pPr marL="342900" indent="-342900"/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27" name="Přímá spojovací čára 26"/>
          <p:cNvCxnSpPr/>
          <p:nvPr/>
        </p:nvCxnSpPr>
        <p:spPr>
          <a:xfrm>
            <a:off x="1043608" y="4869160"/>
            <a:ext cx="69127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 rot="5400000" flipH="1" flipV="1">
            <a:off x="1043608" y="544522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ovací čára 30"/>
          <p:cNvCxnSpPr/>
          <p:nvPr/>
        </p:nvCxnSpPr>
        <p:spPr>
          <a:xfrm>
            <a:off x="1043608" y="5589240"/>
            <a:ext cx="69847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260648"/>
            <a:ext cx="7408912" cy="4248471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395536" y="548680"/>
            <a:ext cx="8568952" cy="50321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4</a:t>
            </a:r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 Spoj slabiky a utvoř slovo, které napiš na řádek.</a:t>
            </a:r>
          </a:p>
          <a:p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jaho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 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ko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pro</a:t>
            </a:r>
          </a:p>
          <a:p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trič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          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dy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lám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sa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     vázek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5</a:t>
            </a:r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 Doplň slabiky  </a:t>
            </a:r>
            <a:r>
              <a:rPr lang="cs-CZ" b="1" dirty="0" err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dy</a:t>
            </a:r>
            <a:r>
              <a:rPr lang="cs-CZ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ty , </a:t>
            </a:r>
            <a:r>
              <a:rPr lang="cs-CZ" b="1" dirty="0" err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ny</a:t>
            </a:r>
            <a:r>
              <a:rPr lang="cs-CZ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– </a:t>
            </a:r>
            <a:r>
              <a:rPr lang="cs-CZ" b="1" dirty="0" err="1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di</a:t>
            </a:r>
            <a:r>
              <a:rPr lang="cs-CZ" b="1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ti, ni</a:t>
            </a:r>
          </a:p>
          <a:p>
            <a:endParaRPr lang="cs-CZ" sz="1500" b="1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rgbClr val="FF0000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zákon-, jahod-, sud-, svít-, t-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še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stěn-, d-vadlo, t-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kadlo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rgbClr val="FF0000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6</a:t>
            </a:r>
            <a:r>
              <a:rPr lang="cs-CZ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. Namaluj.</a:t>
            </a:r>
          </a:p>
          <a:p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b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Červený dům s hnědým plotem. U plotu veliký strom. Na stromě visí šiška. Pod stromem leží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   žluté jablko. Po obloze letí dvě vrány a sluníčko krásně svítí.</a:t>
            </a:r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b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b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4067944" y="1268760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6228184" y="1268760"/>
            <a:ext cx="201622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4067944" y="1988840"/>
            <a:ext cx="18722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6156176" y="1988840"/>
            <a:ext cx="21602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315</TotalTime>
  <Words>344</Words>
  <Application>Microsoft Office PowerPoint</Application>
  <PresentationFormat>Předvádění na obrazovce (4:3)</PresentationFormat>
  <Paragraphs>75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 </vt:lpstr>
      <vt:lpstr>Snímek 3</vt:lpstr>
      <vt:lpstr>Snímek 4</vt:lpstr>
      <vt:lpstr>Snímek 5</vt:lpstr>
    </vt:vector>
  </TitlesOfParts>
  <Company>Základní škola TGM Český Krumlov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Desktop</cp:lastModifiedBy>
  <cp:revision>43</cp:revision>
  <dcterms:created xsi:type="dcterms:W3CDTF">2011-05-26T14:17:08Z</dcterms:created>
  <dcterms:modified xsi:type="dcterms:W3CDTF">2011-12-10T13:01:28Z</dcterms:modified>
</cp:coreProperties>
</file>