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  <p:sldMasterId id="2147483660" r:id="rId2"/>
  </p:sldMasterIdLst>
  <p:notesMasterIdLst>
    <p:notesMasterId r:id="rId13"/>
  </p:notesMasterIdLst>
  <p:sldIdLst>
    <p:sldId id="280" r:id="rId3"/>
    <p:sldId id="272" r:id="rId4"/>
    <p:sldId id="273" r:id="rId5"/>
    <p:sldId id="278" r:id="rId6"/>
    <p:sldId id="279" r:id="rId7"/>
    <p:sldId id="276" r:id="rId8"/>
    <p:sldId id="277" r:id="rId9"/>
    <p:sldId id="274" r:id="rId10"/>
    <p:sldId id="275" r:id="rId11"/>
    <p:sldId id="271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51" autoAdjust="0"/>
    <p:restoredTop sz="90645" autoAdjust="0"/>
  </p:normalViewPr>
  <p:slideViewPr>
    <p:cSldViewPr>
      <p:cViewPr varScale="1">
        <p:scale>
          <a:sx n="68" d="100"/>
          <a:sy n="68" d="100"/>
        </p:scale>
        <p:origin x="-13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645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45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645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645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67A427A-A3B5-4A78-BF7E-6884E58C80B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55854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A7B729-855D-4E5F-983A-AE2D73FA1378}" type="slidenum">
              <a:rPr lang="cs-CZ"/>
              <a:pPr/>
              <a:t>2</a:t>
            </a:fld>
            <a:endParaRPr lang="cs-CZ"/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Jan Kuklík, Jiří Kocian: Dějepis – Nejnovější dějiny, pro 9. ročník základní školy</a:t>
            </a:r>
          </a:p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AE35D7-94F9-481E-88CE-35D1CBD693E3}" type="slidenum">
              <a:rPr lang="cs-CZ"/>
              <a:pPr/>
              <a:t>3</a:t>
            </a:fld>
            <a:endParaRPr lang="cs-CZ"/>
          </a:p>
        </p:txBody>
      </p:sp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Jan Kuklík, Jiří Kocian: Dějepis – Nejnovější dějiny, pro 9. ročník základní školy</a:t>
            </a:r>
          </a:p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CA42A1-9F3F-49AF-BCFC-58653DA07ED9}" type="slidenum">
              <a:rPr lang="cs-CZ"/>
              <a:pPr/>
              <a:t>4</a:t>
            </a:fld>
            <a:endParaRPr lang="cs-CZ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[c</a:t>
            </a:r>
            <a:r>
              <a:rPr lang="cs-CZ" dirty="0" smtClean="0"/>
              <a:t>i</a:t>
            </a:r>
            <a:r>
              <a:rPr lang="en-US" dirty="0" smtClean="0"/>
              <a:t>t. 2011</a:t>
            </a:r>
            <a:r>
              <a:rPr lang="cs-CZ" dirty="0" smtClean="0"/>
              <a:t>-02-10</a:t>
            </a:r>
            <a:r>
              <a:rPr lang="en-US" dirty="0" smtClean="0"/>
              <a:t>]</a:t>
            </a:r>
            <a:r>
              <a:rPr lang="cs-CZ" dirty="0" smtClean="0"/>
              <a:t> 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na </a:t>
            </a:r>
          </a:p>
          <a:p>
            <a:r>
              <a:rPr lang="cs-CZ" dirty="0" smtClean="0"/>
              <a:t>http://nobelprize.org/nobel_prizes/chemistry/laureates/1959/heyrovsky.html</a:t>
            </a:r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1C9B22-3A37-499C-847D-C4740409D2EF}" type="slidenum">
              <a:rPr lang="cs-CZ"/>
              <a:pPr/>
              <a:t>5</a:t>
            </a:fld>
            <a:endParaRPr lang="cs-CZ"/>
          </a:p>
        </p:txBody>
      </p:sp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</a:t>
            </a:r>
            <a:r>
              <a:rPr lang="cs-CZ" dirty="0"/>
              <a:t>i</a:t>
            </a:r>
            <a:r>
              <a:rPr lang="en-US" dirty="0"/>
              <a:t>t. 2011</a:t>
            </a:r>
            <a:r>
              <a:rPr lang="cs-CZ" dirty="0"/>
              <a:t>-02-10</a:t>
            </a:r>
            <a:r>
              <a:rPr lang="en-US" dirty="0"/>
              <a:t>]</a:t>
            </a:r>
            <a:r>
              <a:rPr lang="cs-CZ" dirty="0"/>
              <a:t>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</a:t>
            </a:r>
          </a:p>
          <a:p>
            <a:r>
              <a:rPr lang="cs-CZ" dirty="0"/>
              <a:t>http://cs.wikipedia.org/wiki/Soubor:Heyrovsky_deska.jpg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977226-89BC-4572-A197-1312264D1CD5}" type="slidenum">
              <a:rPr lang="cs-CZ"/>
              <a:pPr/>
              <a:t>6</a:t>
            </a:fld>
            <a:endParaRPr lang="cs-CZ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Jan Kuklík, Jiří Kocian: Dějepis – Nejnovější dějiny, pro 9. ročník základní školy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D3FA07-475C-4AF3-B441-32C8E6240D8C}" type="slidenum">
              <a:rPr lang="cs-CZ"/>
              <a:pPr/>
              <a:t>7</a:t>
            </a:fld>
            <a:endParaRPr lang="cs-CZ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642663-1181-4D62-A486-9F0C3F7BC95A}" type="slidenum">
              <a:rPr lang="cs-CZ"/>
              <a:pPr/>
              <a:t>8</a:t>
            </a:fld>
            <a:endParaRPr lang="cs-CZ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Jan Kuklík, Jiří Kocian: Dějepis – Nejnovější dějiny, pro 9. ročník základní školy</a:t>
            </a:r>
          </a:p>
          <a:p>
            <a:endParaRPr lang="cs-CZ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335291-2249-4992-B544-236BF4442BFF}" type="slidenum">
              <a:rPr lang="cs-CZ"/>
              <a:pPr/>
              <a:t>9</a:t>
            </a:fld>
            <a:endParaRPr lang="cs-CZ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[c</a:t>
            </a:r>
            <a:r>
              <a:rPr lang="cs-CZ" dirty="0"/>
              <a:t>i</a:t>
            </a:r>
            <a:r>
              <a:rPr lang="en-US" dirty="0"/>
              <a:t>t. 2011</a:t>
            </a:r>
            <a:r>
              <a:rPr lang="cs-CZ" dirty="0"/>
              <a:t>-02-10</a:t>
            </a:r>
            <a:r>
              <a:rPr lang="en-US" dirty="0"/>
              <a:t>]</a:t>
            </a:r>
            <a:r>
              <a:rPr lang="cs-CZ" dirty="0"/>
              <a:t>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</a:t>
            </a:r>
          </a:p>
          <a:p>
            <a:r>
              <a:rPr lang="cs-CZ" dirty="0"/>
              <a:t>http://cs.wikipedia.org/wiki/Soubor:Tomas_Bata.jpg a http://cs.wikipedia.org/wiki/Soubor:Batovy_domky_2.jpg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94E6AA-BF13-4085-A0A8-4DA02CCE773F}" type="slidenum">
              <a:rPr lang="cs-CZ"/>
              <a:pPr/>
              <a:t>10</a:t>
            </a:fld>
            <a:endParaRPr lang="cs-CZ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8762A6-4D8E-4D1C-B7B6-0CAA7F34550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5408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D5FF47-CFB2-4F0D-92F2-CE08161FCEF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3694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33AAF-A972-4A0F-8ACC-96D325B94C5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4410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217533-45F2-4D10-A42A-9017B2337CE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887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E083B8-D243-4083-95CA-D4C2AC91ED2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4579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EC27E4-F0C4-4242-AEE5-82D7442A904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1821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79F23F-4FEA-409E-B886-3B0372FD9A7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352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3C3DDD-6AFE-424D-8636-451305C5898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0726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0099A6-D4B0-4938-A095-6A00F7EF3DD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542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C9A062-2D18-4E14-8F94-C2D03F4199B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4371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B1F8FC-FA41-4869-979C-312D96F3DAC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420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066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88067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68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69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70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71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72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73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74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75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76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77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78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79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80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81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82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83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84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85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8086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88087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8808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8808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88090" name="Rectangle 26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8091" name="Rectangle 2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8092" name="Rectangle 2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883C7D4-B3A8-4D9D-8922-0C0D984C9C9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8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8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88" grpId="0"/>
      <p:bldP spid="88089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808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8808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3F6F11A-7382-42FB-B523-E14C6C3AE89C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1927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6D44381-52C2-48BF-A7DF-31529EB48329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40248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1E58D81-8D29-4982-A2ED-1E0493C24F11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75463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9E7D88B-8B25-4463-8FBB-A7663E31C633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6922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8F4C39B-738F-4BAD-815C-04C08635F707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06499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4BA63C6-D4D8-42E8-8684-EE3247D0D59E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48051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654DF3B-625A-45D3-875B-10C4F0A5C4BA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27231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3213417-2B76-47CF-9FB1-93EE913C0597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46280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9EF8348-786A-469B-96D9-4D3138F8D3B1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55413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F1A3045-9D8F-4BD0-B330-7AFF0C9AB42A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5268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849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849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41ADB33-D22C-471F-974C-5C3E92139AFB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4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/>
      <p:bldP spid="84995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49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84995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49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84995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49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84995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49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84995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49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8499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042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87043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4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4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4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4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4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4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5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5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5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5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5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55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56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5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5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59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6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6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7062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8706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8706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8706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8706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8706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E9052688-4A68-4ACA-8CE9-6E6916989FAE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8706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7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70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70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70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70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70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64" grpId="0"/>
      <p:bldP spid="87065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70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87065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70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87065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70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87065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70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87065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70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8706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hyperlink" Target="http://nobelprize.org/nobel_prizes/chemistry/laureates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e/eb/Heyrovsky_deska.jp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c/c9/Tomas_Bata.jpg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jpeg"/><Relationship Id="rId5" Type="http://schemas.openxmlformats.org/officeDocument/2006/relationships/hyperlink" Target="http://upload.wikimedia.org/wikipedia/commons/5/57/Batovy_domky_2.jpg" TargetMode="Externa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>
                <a:latin typeface="Calibri" pitchFamily="34" charset="0"/>
                <a:cs typeface="Calibri" pitchFamily="34" charset="0"/>
              </a:rPr>
              <a:t>VY_32_INOVACE_13_Věda za první republiky</a:t>
            </a:r>
          </a:p>
        </p:txBody>
      </p:sp>
      <p:pic>
        <p:nvPicPr>
          <p:cNvPr id="8397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"/>
            <a:ext cx="8229600" cy="908720"/>
          </a:xfrm>
        </p:spPr>
        <p:txBody>
          <a:bodyPr/>
          <a:lstStyle/>
          <a:p>
            <a:r>
              <a:rPr lang="cs-CZ" dirty="0">
                <a:solidFill>
                  <a:srgbClr val="FFFF00"/>
                </a:solidFill>
              </a:rPr>
              <a:t>Vzdělanost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908720"/>
            <a:ext cx="8229600" cy="5400600"/>
          </a:xfrm>
        </p:spPr>
        <p:txBody>
          <a:bodyPr/>
          <a:lstStyle/>
          <a:p>
            <a:r>
              <a:rPr lang="cs-CZ" dirty="0">
                <a:solidFill>
                  <a:srgbClr val="FFFF00"/>
                </a:solidFill>
              </a:rPr>
              <a:t>České školství patřilo k nejlepším na světě</a:t>
            </a:r>
          </a:p>
          <a:p>
            <a:r>
              <a:rPr lang="cs-CZ" dirty="0"/>
              <a:t>Český učitel, vědec, umělec patřili k nejuznávanějším osobnostem</a:t>
            </a:r>
          </a:p>
          <a:p>
            <a:r>
              <a:rPr lang="cs-CZ" dirty="0">
                <a:solidFill>
                  <a:srgbClr val="FFFF00"/>
                </a:solidFill>
              </a:rPr>
              <a:t>Dochází k založení Masarykovy university v Brně a University Komenského v Bratislavě</a:t>
            </a:r>
          </a:p>
          <a:p>
            <a:r>
              <a:rPr lang="cs-CZ" dirty="0"/>
              <a:t>Vznikla i Česká akademie věd a umění, která podporovala rozvoj vědy a umění (Josef Hlávka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r>
              <a:rPr lang="cs-CZ" sz="1600" dirty="0" smtClean="0"/>
              <a:t>Jan </a:t>
            </a:r>
            <a:r>
              <a:rPr lang="cs-CZ" sz="1600" dirty="0"/>
              <a:t>Kuklík, Jiří Kocian: Dějepis – Nejnovější dějiny, pro 9. ročník základní </a:t>
            </a:r>
            <a:r>
              <a:rPr lang="cs-CZ" sz="1600" dirty="0" smtClean="0"/>
              <a:t>školy, SPN 2002</a:t>
            </a:r>
            <a:endParaRPr lang="cs-CZ" sz="1600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Osobnosti československé vědy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r>
              <a:rPr lang="cs-CZ" dirty="0"/>
              <a:t>Jaroslav Heyrovský – vynález polarografu, nositel Nobelovy ceny</a:t>
            </a:r>
          </a:p>
          <a:p>
            <a:r>
              <a:rPr lang="cs-CZ" dirty="0"/>
              <a:t>František Běhounek – polárník</a:t>
            </a:r>
          </a:p>
          <a:p>
            <a:r>
              <a:rPr lang="cs-CZ" dirty="0"/>
              <a:t>Řada světoznámých lékařů – např. Josef Švejcar</a:t>
            </a:r>
          </a:p>
          <a:p>
            <a:r>
              <a:rPr lang="cs-CZ" dirty="0"/>
              <a:t>Profesor Stanislav Bechyně – stavitel – Veletržní palác, Palác Lucerna, Nuselský </a:t>
            </a:r>
            <a:r>
              <a:rPr lang="cs-CZ" dirty="0" smtClean="0"/>
              <a:t>most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Jan </a:t>
            </a:r>
            <a:r>
              <a:rPr lang="cs-CZ" sz="1600" dirty="0"/>
              <a:t>Kuklík, Jiří Kocian: Dějepis – Nejnovější dějiny, pro 9. ročník základní </a:t>
            </a:r>
            <a:r>
              <a:rPr lang="cs-CZ" sz="1600" dirty="0" smtClean="0"/>
              <a:t>školy, SPN 2002</a:t>
            </a:r>
            <a:endParaRPr lang="cs-CZ" sz="1600" dirty="0"/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Jaroslav Heyrovský</a:t>
            </a:r>
          </a:p>
        </p:txBody>
      </p:sp>
      <p:pic>
        <p:nvPicPr>
          <p:cNvPr id="61447" name="Picture 7" descr="Heyrovský_foto1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67944" y="1052736"/>
            <a:ext cx="4103688" cy="43211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0" y="6093296"/>
            <a:ext cx="90364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latin typeface="Arial" pitchFamily="34" charset="0"/>
                <a:cs typeface="Arial" pitchFamily="34" charset="0"/>
              </a:rPr>
              <a:t>[cit. 2011-02-10] Dostupný pod licencí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na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http://cs.wikipedia.org/wiki/Soubor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Heyrovsky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Jaroslav.jpg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a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4"/>
              </a:rPr>
              <a:t>http</a:t>
            </a:r>
            <a:r>
              <a:rPr lang="cs-CZ" sz="1600" dirty="0">
                <a:latin typeface="Arial" pitchFamily="34" charset="0"/>
                <a:cs typeface="Arial" pitchFamily="34" charset="0"/>
                <a:hlinkClick r:id="rId4"/>
              </a:rPr>
              <a:t>://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4"/>
              </a:rPr>
              <a:t>nobelprize.org/nobel_prizes/chemistry/laureates/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1959/ heyrovsky.html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38991"/>
            <a:ext cx="3746768" cy="4580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800"/>
              <a:t>Pamětní deska Jaroslava Heyrovského</a:t>
            </a:r>
          </a:p>
        </p:txBody>
      </p:sp>
      <p:pic>
        <p:nvPicPr>
          <p:cNvPr id="74758" name="Picture 6" descr="Soubor:Heyrovsky deska.jpg">
            <a:hlinkClick r:id="rId3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9712" y="1484784"/>
            <a:ext cx="4679950" cy="4032449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0" y="6093296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cit. 2011-02-10] Dostupný pod licencí </a:t>
            </a:r>
            <a:r>
              <a:rPr lang="cs-CZ" sz="1600" dirty="0" err="1"/>
              <a:t>Creative</a:t>
            </a:r>
            <a:r>
              <a:rPr lang="cs-CZ" sz="1600" dirty="0"/>
              <a:t> </a:t>
            </a:r>
            <a:r>
              <a:rPr lang="cs-CZ" sz="1600" dirty="0" err="1"/>
              <a:t>Commons</a:t>
            </a:r>
            <a:r>
              <a:rPr lang="cs-CZ" sz="1600" dirty="0"/>
              <a:t> na </a:t>
            </a:r>
          </a:p>
          <a:p>
            <a:r>
              <a:rPr lang="cs-CZ" sz="1600" dirty="0"/>
              <a:t>http://cs.wikipedia.org/wiki/Soubor:Heyrovsky_deska.jpg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Nuselský </a:t>
            </a:r>
            <a:r>
              <a:rPr lang="cs-CZ" dirty="0" smtClean="0"/>
              <a:t>most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96752"/>
            <a:ext cx="6762328" cy="4585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755576" y="5877272"/>
            <a:ext cx="7632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cit. 2011-02-10]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</a:t>
            </a:r>
          </a:p>
          <a:p>
            <a:r>
              <a:rPr lang="cs-CZ" dirty="0"/>
              <a:t>http://cs.wikipedia.org/wiki/Soubor:NuselskyMost.jpg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Palác Lucerna</a:t>
            </a:r>
          </a:p>
        </p:txBody>
      </p:sp>
      <p:pic>
        <p:nvPicPr>
          <p:cNvPr id="59399" name="Picture 7" descr="Bechyně_foto3_Lucerna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340768"/>
            <a:ext cx="3744912" cy="410445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9400" name="Picture 8" descr="Bechyně_foto4_Lucerna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3438" y="1340769"/>
            <a:ext cx="4176712" cy="410445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39552" y="5517232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[cit. 2011-02-10]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</a:t>
            </a:r>
          </a:p>
          <a:p>
            <a:r>
              <a:rPr lang="cs-CZ" dirty="0"/>
              <a:t>http://</a:t>
            </a:r>
            <a:r>
              <a:rPr lang="cs-CZ" dirty="0" smtClean="0"/>
              <a:t>cs.wikipedia.org/wiki/Soubor:Lucerna </a:t>
            </a:r>
            <a:r>
              <a:rPr lang="cs-CZ" dirty="0"/>
              <a:t>(1).jpg</a:t>
            </a:r>
            <a:r>
              <a:rPr lang="cs-CZ" dirty="0" smtClean="0"/>
              <a:t> a </a:t>
            </a:r>
            <a:r>
              <a:rPr lang="cs-CZ" dirty="0"/>
              <a:t>http://cs.wikipedia.org/wiki/</a:t>
            </a:r>
            <a:r>
              <a:rPr lang="cs-CZ" b="1" dirty="0"/>
              <a:t> </a:t>
            </a:r>
            <a:r>
              <a:rPr lang="cs-CZ" dirty="0" err="1"/>
              <a:t>Soubor:Lucerna</a:t>
            </a:r>
            <a:r>
              <a:rPr lang="cs-CZ" dirty="0"/>
              <a:t> (3).</a:t>
            </a:r>
            <a:r>
              <a:rPr lang="cs-CZ" dirty="0" smtClean="0"/>
              <a:t>jpg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Architektura a stavitelství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196752"/>
            <a:ext cx="8229600" cy="5400600"/>
          </a:xfrm>
        </p:spPr>
        <p:txBody>
          <a:bodyPr/>
          <a:lstStyle/>
          <a:p>
            <a:r>
              <a:rPr lang="cs-CZ" dirty="0"/>
              <a:t>Postupně převládl styl zaměřený na funkčnost staveb – funkcionalismus</a:t>
            </a:r>
          </a:p>
          <a:p>
            <a:pPr lvl="1"/>
            <a:r>
              <a:rPr lang="cs-CZ" dirty="0"/>
              <a:t>Veletržní palác v Praze</a:t>
            </a:r>
          </a:p>
          <a:p>
            <a:pPr lvl="1"/>
            <a:r>
              <a:rPr lang="cs-CZ" dirty="0"/>
              <a:t>Radiopalác v Praze</a:t>
            </a:r>
          </a:p>
          <a:p>
            <a:pPr lvl="1"/>
            <a:r>
              <a:rPr lang="cs-CZ" dirty="0"/>
              <a:t>Stavby v Baťově Zlíně</a:t>
            </a:r>
          </a:p>
          <a:p>
            <a:r>
              <a:rPr lang="cs-CZ" dirty="0"/>
              <a:t>Dostavba a úpravy Pražského hradu – Josif </a:t>
            </a:r>
            <a:r>
              <a:rPr lang="cs-CZ" dirty="0" err="1"/>
              <a:t>Plečnik</a:t>
            </a:r>
            <a:endParaRPr lang="cs-CZ" dirty="0"/>
          </a:p>
          <a:p>
            <a:r>
              <a:rPr lang="cs-CZ" dirty="0"/>
              <a:t>Dostavba chrámu sv. Víta – Kamil </a:t>
            </a:r>
            <a:r>
              <a:rPr lang="cs-CZ" dirty="0" err="1" smtClean="0"/>
              <a:t>Hillbert</a:t>
            </a:r>
            <a:endParaRPr lang="cs-CZ" dirty="0" smtClean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r>
              <a:rPr lang="cs-CZ" sz="1600" dirty="0" smtClean="0"/>
              <a:t>Jan </a:t>
            </a:r>
            <a:r>
              <a:rPr lang="cs-CZ" sz="1600" dirty="0"/>
              <a:t>Kuklík, Jiří Kocian: Dějepis – Nejnovější dějiny, pro 9. ročník základní </a:t>
            </a:r>
            <a:r>
              <a:rPr lang="cs-CZ" sz="1600" dirty="0" smtClean="0"/>
              <a:t>školy, SPN 2002</a:t>
            </a:r>
            <a:endParaRPr lang="cs-CZ" sz="1600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Tomáš Baťa</a:t>
            </a:r>
          </a:p>
        </p:txBody>
      </p:sp>
      <p:pic>
        <p:nvPicPr>
          <p:cNvPr id="56335" name="Picture 15" descr="Soubor:Tomas Bata.jpg">
            <a:hlinkClick r:id="rId3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341439"/>
            <a:ext cx="3816350" cy="4031778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38" name="Picture 18" descr="Soubor:Batovy domky 2.jpg">
            <a:hlinkClick r:id="rId5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412875"/>
            <a:ext cx="4316413" cy="3672309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-1928" y="5877272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[cit. 2011-02-10] Dostupný pod licencí </a:t>
            </a:r>
            <a:r>
              <a:rPr lang="cs-CZ" sz="1600" dirty="0" err="1"/>
              <a:t>Creative</a:t>
            </a:r>
            <a:r>
              <a:rPr lang="cs-CZ" sz="1600" dirty="0"/>
              <a:t> </a:t>
            </a:r>
            <a:r>
              <a:rPr lang="cs-CZ" sz="1600" dirty="0" err="1"/>
              <a:t>Commons</a:t>
            </a:r>
            <a:r>
              <a:rPr lang="cs-CZ" sz="1600" dirty="0"/>
              <a:t> na </a:t>
            </a:r>
          </a:p>
          <a:p>
            <a:r>
              <a:rPr lang="cs-CZ" sz="1600" dirty="0"/>
              <a:t>http://cs.wikipedia.org/wiki/Soubor:Tomas_Bata.jpg a http://cs.wikipedia.org/wiki/Soubor:Batovy_domky_2.jpg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Otázky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Jak se jmenoval první československý nositel Nobelovy ceny</a:t>
            </a:r>
          </a:p>
          <a:p>
            <a:r>
              <a:rPr lang="cs-CZ"/>
              <a:t>Ve kterém oboru se proslavil Stanislav Bechyně</a:t>
            </a:r>
          </a:p>
          <a:p>
            <a:r>
              <a:rPr lang="cs-CZ"/>
              <a:t>Jaké slavné výpravy se zúčastnil polárník František Běhounek</a:t>
            </a:r>
          </a:p>
          <a:p>
            <a:r>
              <a:rPr lang="cs-CZ"/>
              <a:t>Jakému lékařskému oboru se věnoval Josef Švejcar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pona">
  <a:themeElements>
    <a:clrScheme name="Opona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Opon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pona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pona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446</TotalTime>
  <Words>467</Words>
  <Application>Microsoft Office PowerPoint</Application>
  <PresentationFormat>Předvádění na obrazovce (4:3)</PresentationFormat>
  <Paragraphs>65</Paragraphs>
  <Slides>10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Výchozí návrh</vt:lpstr>
      <vt:lpstr>Opona</vt:lpstr>
      <vt:lpstr>VY_32_INOVACE_13_Věda za první republiky</vt:lpstr>
      <vt:lpstr>Vzdělanost</vt:lpstr>
      <vt:lpstr>Osobnosti československé vědy</vt:lpstr>
      <vt:lpstr>Jaroslav Heyrovský</vt:lpstr>
      <vt:lpstr>Pamětní deska Jaroslava Heyrovského</vt:lpstr>
      <vt:lpstr>Nuselský most</vt:lpstr>
      <vt:lpstr>Palác Lucerna</vt:lpstr>
      <vt:lpstr>Architektura a stavitelství</vt:lpstr>
      <vt:lpstr>Tomáš Baťa</vt:lpstr>
      <vt:lpstr>Otázky</vt:lpstr>
    </vt:vector>
  </TitlesOfParts>
  <Company>Z.Š. Choustník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Nástup nacismu v Německu 1.</dc:title>
  <dc:creator>Karel Krejza</dc:creator>
  <cp:lastModifiedBy>krejza</cp:lastModifiedBy>
  <cp:revision>20</cp:revision>
  <dcterms:created xsi:type="dcterms:W3CDTF">2010-12-20T09:08:41Z</dcterms:created>
  <dcterms:modified xsi:type="dcterms:W3CDTF">2012-03-11T21:20:23Z</dcterms:modified>
</cp:coreProperties>
</file>