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57" r:id="rId3"/>
    <p:sldId id="262" r:id="rId4"/>
    <p:sldId id="263" r:id="rId5"/>
    <p:sldId id="267" r:id="rId6"/>
    <p:sldId id="264" r:id="rId7"/>
    <p:sldId id="268" r:id="rId8"/>
    <p:sldId id="269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2A9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20C3B-F72C-493D-8349-2A70CB252A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112796-6040-4429-8EF1-C903C3BF22F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12796-6040-4429-8EF1-C903C3BF22F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12796-6040-4429-8EF1-C903C3BF22F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12796-6040-4429-8EF1-C903C3BF22F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12796-6040-4429-8EF1-C903C3BF22F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12796-6040-4429-8EF1-C903C3BF22F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12796-6040-4429-8EF1-C903C3BF22F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12796-6040-4429-8EF1-C903C3BF22FB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12796-6040-4429-8EF1-C903C3BF22FB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12796-6040-4429-8EF1-C903C3BF22FB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23.2.2013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48687759"/>
              </p:ext>
            </p:extLst>
          </p:nvPr>
        </p:nvGraphicFramePr>
        <p:xfrm>
          <a:off x="971600" y="1240910"/>
          <a:ext cx="7848872" cy="506042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2_04_M_Úspory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a půjčky domácnosti_Pol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 s pojmy, které souvisí s úsporami a půjčkami domácností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Finanční produkty/Úspory a půjčky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- zvládat objasnění pojmů úspora a půjčka</a:t>
                      </a:r>
                    </a:p>
                    <a:p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Spoření, úspora, úrok, půjčka, dluh, lichva, exekuce, exekutor</a:t>
                      </a: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18.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2. 2013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426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[13-2-2013].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http://office.microsoft.com&gt; 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</a:t>
            </a:r>
            <a:r>
              <a:rPr lang="cs-CZ" sz="5400" b="1" cap="none" dirty="0" smtClean="0">
                <a:ln/>
                <a:solidFill>
                  <a:srgbClr val="FF0000"/>
                </a:solidFill>
              </a:rPr>
              <a:t>Úspory a půjčky</a:t>
            </a:r>
            <a:endParaRPr lang="cs-CZ" sz="54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</a:t>
            </a:r>
            <a:endParaRPr lang="cs-CZ" sz="3200" b="1" dirty="0" smtClean="0"/>
          </a:p>
          <a:p>
            <a:pPr algn="ctr">
              <a:buNone/>
            </a:pPr>
            <a:endParaRPr lang="cs-CZ" sz="32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564904"/>
            <a:ext cx="806182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Každá domácnost má své plány,</a:t>
            </a:r>
          </a:p>
          <a:p>
            <a:pPr algn="ctr"/>
            <a:r>
              <a:rPr lang="cs-CZ" sz="3200" dirty="0" smtClean="0"/>
              <a:t> své cíle, svá přání. Pokud jí chybí peníze </a:t>
            </a:r>
          </a:p>
          <a:p>
            <a:pPr algn="ctr"/>
            <a:r>
              <a:rPr lang="cs-CZ" sz="3200" dirty="0" smtClean="0"/>
              <a:t>má 2 způsoby, jak je získat: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spoření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 smtClean="0"/>
              <a:t>půjčka</a:t>
            </a:r>
          </a:p>
          <a:p>
            <a:endParaRPr lang="cs-CZ" sz="3200" dirty="0"/>
          </a:p>
        </p:txBody>
      </p:sp>
      <p:pic>
        <p:nvPicPr>
          <p:cNvPr id="3" name="Picture 2" descr="C:\Users\Jana\AppData\Local\Microsoft\Windows\Temporary Internet Files\Content.IE5\TVQU4GYL\MC90044132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78904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</a:t>
            </a:r>
            <a:r>
              <a:rPr lang="cs-CZ" sz="4400" b="1" dirty="0" smtClean="0">
                <a:ln/>
                <a:solidFill>
                  <a:srgbClr val="FF0000"/>
                </a:solidFill>
              </a:rPr>
              <a:t>SPOŘENÍ</a:t>
            </a:r>
            <a:endParaRPr kumimoji="0" lang="cs-CZ" sz="6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323528" y="2238052"/>
            <a:ext cx="8352928" cy="164352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</a:pPr>
            <a:r>
              <a:rPr lang="cs-CZ" sz="2800" dirty="0" smtClean="0"/>
              <a:t>V bance</a:t>
            </a:r>
          </a:p>
          <a:p>
            <a:pPr algn="ctr">
              <a:lnSpc>
                <a:spcPct val="90000"/>
              </a:lnSpc>
            </a:pPr>
            <a:r>
              <a:rPr lang="cs-CZ" sz="2800" dirty="0" smtClean="0"/>
              <a:t>Celková naspořená částka na účtu:</a:t>
            </a:r>
          </a:p>
          <a:p>
            <a:pPr algn="ctr">
              <a:lnSpc>
                <a:spcPct val="90000"/>
              </a:lnSpc>
            </a:pPr>
            <a:endParaRPr lang="cs-CZ" sz="2800" dirty="0" smtClean="0"/>
          </a:p>
          <a:p>
            <a:pPr algn="ctr">
              <a:lnSpc>
                <a:spcPct val="90000"/>
              </a:lnSpc>
            </a:pPr>
            <a:r>
              <a:rPr lang="cs-CZ" sz="2800" dirty="0" smtClean="0"/>
              <a:t>vklad + úrok = částka na účtu</a:t>
            </a:r>
          </a:p>
        </p:txBody>
      </p:sp>
      <p:pic>
        <p:nvPicPr>
          <p:cNvPr id="2051" name="Picture 3" descr="C:\Users\Jana\AppData\Local\Microsoft\Windows\Temporary Internet Files\Content.IE5\TVQU4GYL\MC9003099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077071"/>
            <a:ext cx="2808312" cy="26368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Půjčka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2800" b="1" dirty="0" smtClean="0">
              <a:latin typeface="Calibri" pitchFamily="34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2800" dirty="0">
              <a:solidFill>
                <a:srgbClr val="00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endParaRPr lang="cs-CZ" sz="28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2636912"/>
            <a:ext cx="705678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 bance</a:t>
            </a:r>
          </a:p>
          <a:p>
            <a:pPr algn="ctr"/>
            <a:r>
              <a:rPr lang="cs-CZ" sz="3200" dirty="0" smtClean="0"/>
              <a:t>Celková výše dluhu:</a:t>
            </a:r>
          </a:p>
          <a:p>
            <a:pPr algn="ctr"/>
            <a:r>
              <a:rPr lang="cs-CZ" sz="3200" dirty="0" smtClean="0"/>
              <a:t>Půjčená částka + úrok = dluh (splácená částka)</a:t>
            </a:r>
            <a:endParaRPr lang="cs-CZ" sz="3200" dirty="0"/>
          </a:p>
        </p:txBody>
      </p:sp>
      <p:pic>
        <p:nvPicPr>
          <p:cNvPr id="3" name="Picture 2" descr="C:\Users\Jana\AppData\Local\Microsoft\Windows\Temporary Internet Files\Content.IE5\SV48G03S\MM90030058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221088"/>
            <a:ext cx="2232248" cy="24039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3427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Úrok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2800" b="1" dirty="0" smtClean="0">
              <a:latin typeface="Calibri" pitchFamily="34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2800" dirty="0">
              <a:solidFill>
                <a:srgbClr val="00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endParaRPr lang="cs-CZ" sz="28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204864"/>
            <a:ext cx="53285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Pokud vložím peníze do banky(půjčím jí je), banka nám vrátí větší částku, než jsme jí půjčili. Peníze vrácené navíc jsou </a:t>
            </a:r>
            <a:r>
              <a:rPr lang="cs-CZ" sz="2800" dirty="0" smtClean="0">
                <a:solidFill>
                  <a:srgbClr val="FF0000"/>
                </a:solidFill>
              </a:rPr>
              <a:t>úrok</a:t>
            </a:r>
            <a:r>
              <a:rPr lang="cs-CZ" sz="2800" dirty="0" smtClean="0"/>
              <a:t>. Je to peněžitá odměna za půjčení peněz. Velikost úroku je závislá na </a:t>
            </a:r>
            <a:r>
              <a:rPr lang="cs-CZ" sz="2800" dirty="0" smtClean="0">
                <a:solidFill>
                  <a:srgbClr val="FF0000"/>
                </a:solidFill>
              </a:rPr>
              <a:t>úrokové míře</a:t>
            </a:r>
            <a:r>
              <a:rPr lang="cs-CZ" sz="2800" dirty="0" smtClean="0"/>
              <a:t>, kterou stanovuje banka a udává se v procentech(%).</a:t>
            </a:r>
            <a:endParaRPr lang="cs-CZ" sz="2800" dirty="0"/>
          </a:p>
        </p:txBody>
      </p:sp>
      <p:pic>
        <p:nvPicPr>
          <p:cNvPr id="6146" name="Picture 2" descr="C:\Users\Jana\AppData\Local\Microsoft\Windows\Temporary Internet Files\Content.IE5\SV48G03S\MC9002327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284984"/>
            <a:ext cx="2396242" cy="19442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3427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         Pojmy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/>
              <a:t>Lichva – půjčování peněz za nadměrný úrok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/>
              <a:t>Exekuce- úřední odebrání majetku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/>
              <a:t>Exekutor- vykonává exekuci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" name="Picture 2" descr="C:\Users\Jana\AppData\Local\Microsoft\Windows\Temporary Internet Files\Content.IE5\CRX18PNE\MP9004424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149080"/>
            <a:ext cx="3635896" cy="24168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61334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         Příklad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b="1" dirty="0" smtClean="0"/>
              <a:t>Rodina Novákových má naspořeno10 000 Kč a momentálně je nepotřebují. Příklady, jak s nimi mohou naložit:</a:t>
            </a:r>
          </a:p>
          <a:p>
            <a:pPr marL="457200" lvl="0" indent="-457200">
              <a:spcBef>
                <a:spcPts val="0"/>
              </a:spcBef>
              <a:buClrTx/>
              <a:buSzTx/>
              <a:buAutoNum type="arabicPeriod"/>
            </a:pPr>
            <a:r>
              <a:rPr lang="cs-CZ" b="1" dirty="0" smtClean="0"/>
              <a:t>Nechají si je schované doma.</a:t>
            </a:r>
          </a:p>
          <a:p>
            <a:pPr marL="457200" lvl="0" indent="-457200">
              <a:spcBef>
                <a:spcPts val="0"/>
              </a:spcBef>
              <a:buClrTx/>
              <a:buSzTx/>
              <a:buAutoNum type="arabicPeriod"/>
            </a:pPr>
            <a:r>
              <a:rPr lang="cs-CZ" b="1" dirty="0" smtClean="0"/>
              <a:t>Dají je do banky na účet. Za půl roku budou mít na účtu 10 100 Kč a můžou si je vybrat.</a:t>
            </a:r>
          </a:p>
          <a:p>
            <a:pPr marL="457200" lvl="0" indent="-457200">
              <a:spcBef>
                <a:spcPts val="0"/>
              </a:spcBef>
              <a:buClrTx/>
              <a:buSzTx/>
              <a:buAutoNum type="arabicPeriod"/>
            </a:pPr>
            <a:r>
              <a:rPr lang="cs-CZ" b="1" dirty="0" smtClean="0"/>
              <a:t>Peníze investují a koupí si sběratelské mince. Za půl roku je prodají za 10 500 Kč.</a:t>
            </a:r>
          </a:p>
          <a:p>
            <a:pPr marL="457200" lvl="0" indent="-457200">
              <a:spcBef>
                <a:spcPts val="0"/>
              </a:spcBef>
              <a:buClrTx/>
              <a:buSzTx/>
              <a:buAutoNum type="arabicPeriod"/>
            </a:pPr>
            <a:r>
              <a:rPr lang="cs-CZ" b="1" dirty="0" smtClean="0"/>
              <a:t>Koupí si televizor, za půl roku je jeho cena o 3000 Kč menší.</a:t>
            </a:r>
          </a:p>
          <a:p>
            <a:pPr marL="457200" lvl="0" indent="-457200" algn="ctr">
              <a:spcBef>
                <a:spcPts val="0"/>
              </a:spcBef>
              <a:buClrTx/>
              <a:buSzTx/>
              <a:buNone/>
            </a:pPr>
            <a:r>
              <a:rPr lang="cs-CZ" b="1" dirty="0" smtClean="0">
                <a:solidFill>
                  <a:srgbClr val="FF0000"/>
                </a:solidFill>
              </a:rPr>
              <a:t>Rozhodni, kdy je výnos nulový, kdy je kladný a kdy je záporný.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61334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         Výnos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Výši výnosu ovlivňují:</a:t>
            </a:r>
          </a:p>
          <a:p>
            <a:pPr marL="0" lvl="0" indent="0" algn="ctr">
              <a:spcBef>
                <a:spcPts val="0"/>
              </a:spcBef>
              <a:buClrTx/>
              <a:buSzTx/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0000"/>
                </a:solidFill>
              </a:rPr>
              <a:t> úrok</a:t>
            </a:r>
          </a:p>
          <a:p>
            <a:pPr marL="0" lvl="0" indent="0" algn="ctr">
              <a:spcBef>
                <a:spcPts val="0"/>
              </a:spcBef>
              <a:buClrTx/>
              <a:buSzTx/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0000"/>
                </a:solidFill>
              </a:rPr>
              <a:t> poplatky</a:t>
            </a:r>
          </a:p>
          <a:p>
            <a:pPr marL="0" lvl="0" indent="0" algn="ctr">
              <a:spcBef>
                <a:spcPts val="0"/>
              </a:spcBef>
              <a:buClrTx/>
              <a:buSzTx/>
              <a:buFont typeface="Wingdings" pitchFamily="2" charset="2"/>
              <a:buChar char="v"/>
            </a:pPr>
            <a:endParaRPr lang="cs-CZ" sz="2800" b="1" dirty="0" smtClean="0"/>
          </a:p>
          <a:p>
            <a:pPr marL="0" lvl="0" indent="0" algn="ctr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/>
              <a:t>V případě vkladů můžeme počítat: </a:t>
            </a:r>
          </a:p>
          <a:p>
            <a:pPr marL="0" lvl="0" indent="0" algn="ctr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/>
              <a:t>výnos= úrok-poplatky</a:t>
            </a:r>
          </a:p>
        </p:txBody>
      </p:sp>
      <p:pic>
        <p:nvPicPr>
          <p:cNvPr id="7170" name="Picture 2" descr="C:\Users\Jana\AppData\Local\Microsoft\Windows\Temporary Internet Files\Content.IE5\TVQU4GYL\MC9002339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221088"/>
            <a:ext cx="2207537" cy="23614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61334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0000"/>
                </a:solidFill>
              </a:rPr>
              <a:t>Otázky a úkoly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742950" indent="-742950">
              <a:buAutoNum type="arabicPeriod"/>
            </a:pPr>
            <a:r>
              <a:rPr lang="cs-CZ" sz="3200" b="1" dirty="0" smtClean="0">
                <a:latin typeface="Calibri" pitchFamily="34" charset="0"/>
              </a:rPr>
              <a:t>Jaké máme možnosti, chceme-li si něco koupit a nemáme </a:t>
            </a:r>
            <a:r>
              <a:rPr lang="cs-CZ" sz="3200" b="1" dirty="0" smtClean="0">
                <a:latin typeface="Calibri" pitchFamily="34" charset="0"/>
              </a:rPr>
              <a:t>na </a:t>
            </a:r>
            <a:r>
              <a:rPr lang="cs-CZ" sz="3200" b="1" dirty="0" smtClean="0">
                <a:latin typeface="Calibri" pitchFamily="34" charset="0"/>
              </a:rPr>
              <a:t>to peníze.</a:t>
            </a:r>
          </a:p>
          <a:p>
            <a:pPr marL="742950" indent="-742950">
              <a:buAutoNum type="arabicPeriod"/>
            </a:pPr>
            <a:r>
              <a:rPr lang="cs-CZ" sz="3200" b="1" dirty="0" smtClean="0">
                <a:latin typeface="Calibri" pitchFamily="34" charset="0"/>
              </a:rPr>
              <a:t>Je půjčka vhodným řešením při nedostatku peněz?</a:t>
            </a:r>
          </a:p>
          <a:p>
            <a:pPr marL="742950" indent="-742950">
              <a:buAutoNum type="arabicPeriod"/>
            </a:pPr>
            <a:r>
              <a:rPr lang="cs-CZ" sz="3200" b="1" dirty="0" smtClean="0">
                <a:latin typeface="Calibri" pitchFamily="34" charset="0"/>
              </a:rPr>
              <a:t>Jaký je postup při neplacení dluhu?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5122" name="Picture 2" descr="C:\Users\Jana\AppData\Local\Microsoft\Windows\Temporary Internet Files\Content.IE5\J6FH2NA5\MC90034182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085184"/>
            <a:ext cx="4810529" cy="14401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707</TotalTime>
  <Words>334</Words>
  <Application>Microsoft Office PowerPoint</Application>
  <PresentationFormat>Předvádění na obrazovce (4:3)</PresentationFormat>
  <Paragraphs>118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        Úspory a půjčky</vt:lpstr>
      <vt:lpstr>Snímek 3</vt:lpstr>
      <vt:lpstr>               Půjčka</vt:lpstr>
      <vt:lpstr>               Úrok</vt:lpstr>
      <vt:lpstr>                   Pojmy</vt:lpstr>
      <vt:lpstr>                   Příklad</vt:lpstr>
      <vt:lpstr>                   Výnos</vt:lpstr>
      <vt:lpstr>    Otázky a úkoly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šárka</cp:lastModifiedBy>
  <cp:revision>74</cp:revision>
  <dcterms:created xsi:type="dcterms:W3CDTF">2012-10-27T08:31:01Z</dcterms:created>
  <dcterms:modified xsi:type="dcterms:W3CDTF">2013-02-23T17:26:55Z</dcterms:modified>
</cp:coreProperties>
</file>