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0" r:id="rId3"/>
    <p:sldId id="259" r:id="rId4"/>
    <p:sldId id="257" r:id="rId5"/>
    <p:sldId id="256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894762"/>
      </p:ext>
    </p:extLst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185100"/>
      </p:ext>
    </p:extLst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647986"/>
      </p:ext>
    </p:extLst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9802838"/>
      </p:ext>
    </p:extLst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634825"/>
      </p:ext>
    </p:extLst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817592"/>
      </p:ext>
    </p:extLst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46219"/>
      </p:ext>
    </p:extLst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804230"/>
      </p:ext>
    </p:extLst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7778331"/>
      </p:ext>
    </p:extLst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894819"/>
      </p:ext>
    </p:extLst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165914"/>
      </p:ext>
    </p:extLst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4458B-82A6-4980-8ABB-8FA2FFB73DD0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A3984-90AC-42ED-AC2D-FBFC8C0E00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9168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10" y="2492896"/>
            <a:ext cx="8033546" cy="3816424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Název školy: Základní škola a mateřská škola,   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                       </a:t>
            </a:r>
            <a:r>
              <a:rPr lang="cs-CZ" dirty="0" smtClean="0">
                <a:solidFill>
                  <a:schemeClr val="tx1"/>
                </a:solidFill>
              </a:rPr>
              <a:t>Svoboda </a:t>
            </a:r>
            <a:r>
              <a:rPr lang="cs-CZ" dirty="0">
                <a:solidFill>
                  <a:schemeClr val="tx1"/>
                </a:solidFill>
              </a:rPr>
              <a:t>nad  Úpou, okres Trutnov 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Autor: Mgr. Milada Pleskačová                                                           Datum: </a:t>
            </a:r>
            <a:r>
              <a:rPr lang="cs-CZ" dirty="0" smtClean="0">
                <a:solidFill>
                  <a:schemeClr val="tx1"/>
                </a:solidFill>
              </a:rPr>
              <a:t>29. 9. </a:t>
            </a:r>
            <a:r>
              <a:rPr lang="cs-CZ" dirty="0">
                <a:solidFill>
                  <a:schemeClr val="tx1"/>
                </a:solidFill>
              </a:rPr>
              <a:t>2012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Název: </a:t>
            </a:r>
            <a:r>
              <a:rPr lang="cs-CZ" dirty="0" smtClean="0">
                <a:solidFill>
                  <a:schemeClr val="tx1"/>
                </a:solidFill>
              </a:rPr>
              <a:t>VY_12_INOVACE_1.2.2ČJ2,3_1 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Téma:    </a:t>
            </a:r>
            <a:r>
              <a:rPr lang="cs-CZ" dirty="0" err="1" smtClean="0">
                <a:solidFill>
                  <a:schemeClr val="tx1"/>
                </a:solidFill>
              </a:rPr>
              <a:t>Čtyřsměrka</a:t>
            </a:r>
            <a:r>
              <a:rPr lang="cs-CZ" smtClean="0">
                <a:solidFill>
                  <a:schemeClr val="tx1"/>
                </a:solidFill>
              </a:rPr>
              <a:t> Kouzelná </a:t>
            </a:r>
            <a:r>
              <a:rPr lang="cs-CZ" dirty="0" smtClean="0">
                <a:solidFill>
                  <a:schemeClr val="tx1"/>
                </a:solidFill>
              </a:rPr>
              <a:t>slovíčka                                                               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Ročník: 2. a 3. 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Číslo projektu: CZ.1.07/1.4.00/21.3068 </a:t>
            </a: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4561928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340768"/>
            <a:ext cx="8784976" cy="4896544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cs-CZ" sz="7200" dirty="0" smtClean="0">
                <a:latin typeface="Arial" pitchFamily="34" charset="0"/>
                <a:cs typeface="Arial" pitchFamily="34" charset="0"/>
              </a:rPr>
              <a:t>	Materiál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vytvořen pro český jazyk na rozvoj čtenářské a informační gramotnosti. Je určen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žákům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2.třídy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k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seznámení s učivem a k procvičení učiva nebo žákům 3.třídy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k opakování učiva. Materiál je vhodný ke společné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práci. </a:t>
            </a:r>
          </a:p>
          <a:p>
            <a:pPr marL="0" indent="0" algn="just">
              <a:buNone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Materiál je také vhodný k názornému předvedení způsobu řešení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čtyřsměrky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	Tento materiál je určen k využití na interaktivní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tabuli. K tomuto materiálu je zpracován také pracovní list jako samostatný DUM, který je vhodný k okopírování a ke společné nebo samostatné činnosti žáků na upevnění učiva.</a:t>
            </a:r>
          </a:p>
          <a:p>
            <a:pPr marL="0" indent="0" algn="just">
              <a:buNone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	Materiál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procvičuje hravou formou učivo o chování mezi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spolužáky, mezi žáky a učiteli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a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mezi lidmi vůbec.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Žáci jsou k práci motivováni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řešením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čtyřsměrky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 a vyřešením </a:t>
            </a:r>
            <a:r>
              <a:rPr lang="cs-CZ" sz="7200" dirty="0">
                <a:latin typeface="Arial" pitchFamily="34" charset="0"/>
                <a:cs typeface="Arial" pitchFamily="34" charset="0"/>
              </a:rPr>
              <a:t>tajenky. Při práci si procvičují nejen probrané učivo, ale i čtení s porozuměním, analýzu a 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syntézu slova. Žáky k práci motivuje také to, že se mohou do práce zapojit a podílet se na vyhledávání jednotlivých slovních spojení. </a:t>
            </a:r>
          </a:p>
          <a:p>
            <a:pPr marL="0" indent="0" algn="just">
              <a:buNone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Je důležité, aby žáci vyhledávali jednotlivá slovní spojení popořadě tak, jak jsou seřazena v sloupci, protože tak je připravena prezentace. (Nejdříve se žákům zobrazí „čistá“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čtyřsměrka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, žáci v ní vyhledají slovní spojení dobrý den, po kliknutí se slovní spojení dobrý den označí. Obdobně postupujeme dále.) Pro zpestření je prezentace doplněna animovanými prvky.</a:t>
            </a:r>
          </a:p>
          <a:p>
            <a:pPr marL="0" indent="0" algn="just">
              <a:buNone/>
            </a:pPr>
            <a:r>
              <a:rPr lang="cs-CZ" sz="72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Klíčová slova: zdvořilost, </a:t>
            </a:r>
            <a:r>
              <a:rPr lang="cs-CZ" sz="7200" dirty="0" err="1" smtClean="0">
                <a:latin typeface="Arial" pitchFamily="34" charset="0"/>
                <a:cs typeface="Arial" pitchFamily="34" charset="0"/>
              </a:rPr>
              <a:t>čtyřsměrka</a:t>
            </a:r>
            <a:r>
              <a:rPr lang="cs-CZ" sz="7200" dirty="0" smtClean="0">
                <a:latin typeface="Arial" pitchFamily="34" charset="0"/>
                <a:cs typeface="Arial" pitchFamily="34" charset="0"/>
              </a:rPr>
              <a:t>, slovo, pozdrav, poděkování, omluva, aktivita, interaktivita </a:t>
            </a:r>
            <a:endParaRPr lang="cs-CZ" sz="7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121506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9922" y="2476416"/>
            <a:ext cx="6400800" cy="1008112"/>
          </a:xfrm>
        </p:spPr>
        <p:txBody>
          <a:bodyPr>
            <a:normAutofit/>
          </a:bodyPr>
          <a:lstStyle/>
          <a:p>
            <a:r>
              <a:rPr lang="cs-CZ" sz="4000" b="1" dirty="0" err="1">
                <a:solidFill>
                  <a:srgbClr val="7030A0"/>
                </a:solidFill>
              </a:rPr>
              <a:t>č</a:t>
            </a:r>
            <a:r>
              <a:rPr lang="cs-CZ" sz="4000" b="1" dirty="0" err="1" smtClean="0">
                <a:solidFill>
                  <a:srgbClr val="7030A0"/>
                </a:solidFill>
              </a:rPr>
              <a:t>tyřsměrka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7160" y="1196752"/>
            <a:ext cx="7992888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Kouzelná slovíčka</a:t>
            </a:r>
            <a:endParaRPr lang="cs-CZ" sz="6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Mrak 4"/>
          <p:cNvSpPr/>
          <p:nvPr/>
        </p:nvSpPr>
        <p:spPr>
          <a:xfrm rot="20908331">
            <a:off x="1596025" y="3820281"/>
            <a:ext cx="6336704" cy="2564904"/>
          </a:xfrm>
          <a:prstGeom prst="cloud">
            <a:avLst/>
          </a:prstGeom>
          <a:solidFill>
            <a:srgbClr val="00B0F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Znáš některá kouzelná slovíčka?</a:t>
            </a:r>
            <a:endParaRPr lang="cs-CZ" sz="4000" b="1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925715"/>
      </p:ext>
    </p:extLst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>
                <a:ln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Kouzelná slovíčka </a:t>
            </a:r>
            <a:endParaRPr lang="cs-CZ" dirty="0">
              <a:ln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 numCol="2">
            <a:normAutofit fontScale="92500" lnSpcReduction="20000"/>
          </a:bodyPr>
          <a:lstStyle/>
          <a:p>
            <a:r>
              <a:rPr lang="cs-CZ" dirty="0"/>
              <a:t>dobrý </a:t>
            </a:r>
            <a:r>
              <a:rPr lang="cs-CZ" dirty="0" smtClean="0"/>
              <a:t>den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vítám </a:t>
            </a:r>
            <a:r>
              <a:rPr lang="cs-CZ" dirty="0">
                <a:solidFill>
                  <a:srgbClr val="0070C0"/>
                </a:solidFill>
              </a:rPr>
              <a:t>tě </a:t>
            </a:r>
            <a:endParaRPr lang="cs-CZ" dirty="0" smtClean="0">
              <a:solidFill>
                <a:srgbClr val="0070C0"/>
              </a:solidFill>
              <a:effectLst/>
            </a:endParaRPr>
          </a:p>
          <a:p>
            <a:endParaRPr lang="cs-CZ" dirty="0" smtClean="0"/>
          </a:p>
          <a:p>
            <a:r>
              <a:rPr lang="cs-CZ" dirty="0" smtClean="0"/>
              <a:t>nazdar </a:t>
            </a:r>
            <a:endParaRPr lang="cs-CZ" dirty="0" smtClean="0">
              <a:effectLst/>
            </a:endParaRP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ahoj </a:t>
            </a:r>
            <a:endParaRPr lang="cs-CZ" dirty="0" smtClean="0">
              <a:solidFill>
                <a:srgbClr val="FF0000"/>
              </a:solidFill>
              <a:effectLst/>
            </a:endParaRPr>
          </a:p>
          <a:p>
            <a:endParaRPr lang="cs-CZ" dirty="0" smtClean="0"/>
          </a:p>
          <a:p>
            <a:r>
              <a:rPr lang="cs-CZ" dirty="0" smtClean="0"/>
              <a:t>čau </a:t>
            </a:r>
          </a:p>
          <a:p>
            <a:endParaRPr lang="cs-CZ" dirty="0" smtClean="0"/>
          </a:p>
          <a:p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romiň</a:t>
            </a:r>
          </a:p>
          <a:p>
            <a:endParaRPr lang="cs-CZ" dirty="0" smtClean="0">
              <a:effectLst/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omlouvám </a:t>
            </a:r>
            <a:r>
              <a:rPr lang="cs-CZ" dirty="0">
                <a:solidFill>
                  <a:srgbClr val="7030A0"/>
                </a:solidFill>
              </a:rPr>
              <a:t>se </a:t>
            </a:r>
            <a:endParaRPr lang="cs-CZ" dirty="0" smtClean="0">
              <a:solidFill>
                <a:srgbClr val="7030A0"/>
              </a:solidFill>
            </a:endParaRPr>
          </a:p>
          <a:p>
            <a:endParaRPr lang="cs-CZ" dirty="0" smtClean="0">
              <a:effectLst/>
            </a:endParaRPr>
          </a:p>
          <a:p>
            <a:r>
              <a:rPr lang="cs-CZ" dirty="0"/>
              <a:t>odpusť mi </a:t>
            </a:r>
            <a:endParaRPr lang="cs-CZ" dirty="0" smtClean="0"/>
          </a:p>
          <a:p>
            <a:endParaRPr lang="cs-CZ" dirty="0" smtClean="0">
              <a:effectLst/>
            </a:endParaRPr>
          </a:p>
          <a:p>
            <a:r>
              <a:rPr lang="cs-CZ" dirty="0">
                <a:solidFill>
                  <a:srgbClr val="C00000"/>
                </a:solidFill>
              </a:rPr>
              <a:t>je mi to </a:t>
            </a:r>
            <a:r>
              <a:rPr lang="cs-CZ" dirty="0" smtClean="0">
                <a:solidFill>
                  <a:srgbClr val="C00000"/>
                </a:solidFill>
              </a:rPr>
              <a:t>líto</a:t>
            </a:r>
          </a:p>
          <a:p>
            <a:endParaRPr lang="cs-CZ" dirty="0" smtClean="0">
              <a:effectLst/>
            </a:endParaRPr>
          </a:p>
          <a:p>
            <a:r>
              <a:rPr lang="cs-CZ" dirty="0"/>
              <a:t>děkuji </a:t>
            </a:r>
            <a:endParaRPr lang="cs-CZ" dirty="0" smtClean="0"/>
          </a:p>
          <a:p>
            <a:endParaRPr lang="cs-CZ" dirty="0" smtClean="0">
              <a:effectLst/>
            </a:endParaRPr>
          </a:p>
          <a:p>
            <a:r>
              <a:rPr lang="cs-CZ" dirty="0">
                <a:solidFill>
                  <a:srgbClr val="00B0F0"/>
                </a:solidFill>
              </a:rPr>
              <a:t>p</a:t>
            </a:r>
            <a:r>
              <a:rPr lang="cs-CZ" dirty="0" smtClean="0">
                <a:solidFill>
                  <a:srgbClr val="00B0F0"/>
                </a:solidFill>
              </a:rPr>
              <a:t>rosím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 smtClean="0">
              <a:effectLst/>
            </a:endParaRPr>
          </a:p>
          <a:p>
            <a:r>
              <a:rPr lang="cs-CZ" dirty="0"/>
              <a:t>na </a:t>
            </a:r>
            <a:r>
              <a:rPr lang="cs-CZ" dirty="0" smtClean="0"/>
              <a:t>shledanou</a:t>
            </a:r>
            <a:endParaRPr lang="cs-CZ" dirty="0" smtClean="0">
              <a:effectLst/>
            </a:endParaRPr>
          </a:p>
          <a:p>
            <a:endParaRPr lang="cs-CZ" dirty="0"/>
          </a:p>
        </p:txBody>
      </p:sp>
      <p:sp>
        <p:nvSpPr>
          <p:cNvPr id="4" name="Šestnácticípá hvězda 3"/>
          <p:cNvSpPr/>
          <p:nvPr/>
        </p:nvSpPr>
        <p:spPr>
          <a:xfrm>
            <a:off x="1475656" y="2564904"/>
            <a:ext cx="4320480" cy="3933056"/>
          </a:xfrm>
          <a:prstGeom prst="star16">
            <a:avLst>
              <a:gd name="adj" fmla="val 41557"/>
            </a:avLst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smtClean="0">
                <a:ln>
                  <a:solidFill>
                    <a:srgbClr val="C00000"/>
                  </a:solidFill>
                </a:ln>
                <a:solidFill>
                  <a:srgbClr val="FF0000"/>
                </a:solidFill>
              </a:rPr>
              <a:t>V čem je kouzlo těchto slovíček?</a:t>
            </a:r>
            <a:endParaRPr lang="cs-CZ" sz="3200" dirty="0">
              <a:ln>
                <a:solidFill>
                  <a:srgbClr val="C00000"/>
                </a:solidFill>
              </a:ln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267347"/>
      </p:ext>
    </p:extLst>
  </p:cSld>
  <p:clrMapOvr>
    <a:masterClrMapping/>
  </p:clrMapOvr>
  <p:transition spd="slow">
    <p:wipe dir="r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H="1">
            <a:off x="5796136" y="476672"/>
            <a:ext cx="2707782" cy="5832648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Arial, sans-serif"/>
              </a:rPr>
              <a:t>D</a:t>
            </a:r>
            <a:r>
              <a:rPr lang="cs-CZ" sz="2400" dirty="0" smtClean="0">
                <a:effectLst/>
                <a:latin typeface="Arial, sans-serif"/>
              </a:rPr>
              <a:t>OBRÝ DEN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VÍTÁM TĚ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NAZDAR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AHOJ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ČAU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PROMIŇ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OMLOUVÁM SE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ODPUSŤ MI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JE MI TO LÍTO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DĚKUJI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PROSÍM 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  <a:latin typeface="Arial, sans-serif"/>
              </a:rPr>
              <a:t>NA SHLEDANOU</a:t>
            </a: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000" dirty="0" smtClean="0">
                <a:effectLst/>
              </a:rPr>
              <a:t/>
            </a:r>
            <a:br>
              <a:rPr lang="cs-CZ" sz="2000" dirty="0" smtClean="0">
                <a:effectLst/>
              </a:rPr>
            </a:b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5579290"/>
              </p:ext>
            </p:extLst>
          </p:nvPr>
        </p:nvGraphicFramePr>
        <p:xfrm>
          <a:off x="683569" y="764704"/>
          <a:ext cx="4770116" cy="3240363"/>
        </p:xfrm>
        <a:graphic>
          <a:graphicData uri="http://schemas.openxmlformats.org/drawingml/2006/table">
            <a:tbl>
              <a:tblPr/>
              <a:tblGrid>
                <a:gridCol w="344508"/>
                <a:gridCol w="357759"/>
                <a:gridCol w="371009"/>
                <a:gridCol w="371009"/>
                <a:gridCol w="371009"/>
                <a:gridCol w="371009"/>
                <a:gridCol w="371009"/>
                <a:gridCol w="371009"/>
                <a:gridCol w="371009"/>
                <a:gridCol w="373077"/>
                <a:gridCol w="368941"/>
                <a:gridCol w="371009"/>
                <a:gridCol w="357759"/>
              </a:tblGrid>
              <a:tr h="462909"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Ě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B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Ý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E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N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u="none" strike="noStrike" dirty="0">
                          <a:effectLst/>
                        </a:rPr>
                        <a:t>P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P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T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P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I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Ň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Č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Ě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L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V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Á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S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E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K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Á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V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P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S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Ť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I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S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T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J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E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I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T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L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Í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T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Í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J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Í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N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Z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H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J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I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2909"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V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N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S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H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L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E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N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400" b="0" dirty="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11560" y="4008447"/>
            <a:ext cx="4752528" cy="1508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lvl="0" algn="l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800" b="1" dirty="0" smtClean="0">
                <a:effectLst/>
                <a:latin typeface="Arial, sans-serif"/>
              </a:rPr>
              <a:t>Tajenka: JE TO </a:t>
            </a:r>
            <a:r>
              <a:rPr lang="cs-CZ" sz="2800" b="1" u="none" strike="noStrike" dirty="0" smtClean="0">
                <a:effectLst/>
                <a:latin typeface="Arial, sans-serif"/>
              </a:rPr>
              <a:t>_ _ _ _ _ _ .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115616" y="980728"/>
            <a:ext cx="280831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827584" y="980728"/>
            <a:ext cx="0" cy="28803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036613" y="3284984"/>
            <a:ext cx="2167235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203848" y="3284984"/>
            <a:ext cx="151216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635896" y="1484784"/>
            <a:ext cx="108012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03648" y="1484784"/>
            <a:ext cx="2232248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036613" y="1916832"/>
            <a:ext cx="367940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403648" y="2420888"/>
            <a:ext cx="2880320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1036613" y="2852936"/>
            <a:ext cx="3679403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5292080" y="764704"/>
            <a:ext cx="0" cy="27363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4932040" y="764704"/>
            <a:ext cx="0" cy="27363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V="1">
            <a:off x="1036613" y="3753036"/>
            <a:ext cx="4039443" cy="360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3959932" y="764704"/>
            <a:ext cx="324036" cy="432048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4427984" y="764704"/>
            <a:ext cx="288032" cy="432048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036613" y="1196752"/>
            <a:ext cx="367035" cy="504056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036613" y="2132856"/>
            <a:ext cx="367035" cy="504056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4427984" y="2132856"/>
            <a:ext cx="288032" cy="504056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5076056" y="3501008"/>
            <a:ext cx="360040" cy="504056"/>
          </a:xfrm>
          <a:prstGeom prst="rect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Vodorovný svitek 2"/>
          <p:cNvSpPr/>
          <p:nvPr/>
        </p:nvSpPr>
        <p:spPr>
          <a:xfrm>
            <a:off x="467544" y="5085184"/>
            <a:ext cx="8208912" cy="177281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Toto je </a:t>
            </a:r>
            <a:r>
              <a:rPr lang="cs-CZ" sz="2800" dirty="0" err="1" smtClean="0">
                <a:solidFill>
                  <a:schemeClr val="bg1"/>
                </a:solidFill>
              </a:rPr>
              <a:t>čtyřsměrka</a:t>
            </a:r>
            <a:r>
              <a:rPr lang="cs-CZ" sz="2800" dirty="0" smtClean="0">
                <a:solidFill>
                  <a:schemeClr val="bg1"/>
                </a:solidFill>
              </a:rPr>
              <a:t>. Dokážeš v ní vyhledat všechna slovní spojení popořadě? Hledej zleva, zprava, shora, zdola. Zbylá písmena vypiš do tajenky.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172504"/>
      </p:ext>
    </p:extLst>
  </p:cSld>
  <p:clrMapOvr>
    <a:masterClrMapping/>
  </p:clrMapOvr>
  <p:transition spd="slow">
    <p:wipe dir="r"/>
    <p:sndAc>
      <p:stSnd>
        <p:snd r:embed="rId2" name="pu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3292273"/>
              </p:ext>
            </p:extLst>
          </p:nvPr>
        </p:nvGraphicFramePr>
        <p:xfrm>
          <a:off x="1043613" y="1412777"/>
          <a:ext cx="6768747" cy="3888430"/>
        </p:xfrm>
        <a:graphic>
          <a:graphicData uri="http://schemas.openxmlformats.org/drawingml/2006/table">
            <a:tbl>
              <a:tblPr/>
              <a:tblGrid>
                <a:gridCol w="488853"/>
                <a:gridCol w="507657"/>
                <a:gridCol w="526458"/>
                <a:gridCol w="526458"/>
                <a:gridCol w="526458"/>
                <a:gridCol w="526458"/>
                <a:gridCol w="526458"/>
                <a:gridCol w="526458"/>
                <a:gridCol w="526458"/>
                <a:gridCol w="526458"/>
                <a:gridCol w="526458"/>
                <a:gridCol w="526458"/>
                <a:gridCol w="507657"/>
              </a:tblGrid>
              <a:tr h="555490">
                <a:tc>
                  <a:txBody>
                    <a:bodyPr/>
                    <a:lstStyle/>
                    <a:p>
                      <a:pPr algn="ctr" rtl="0"/>
                      <a:r>
                        <a:rPr lang="cs-CZ" sz="2800" dirty="0">
                          <a:effectLst/>
                        </a:rPr>
                        <a:t>Ě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B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Ý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E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N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 b="1" u="none" strike="noStrike">
                          <a:effectLst/>
                        </a:rPr>
                        <a:t>P</a:t>
                      </a:r>
                      <a:endParaRPr lang="cs-CZ" sz="2800" u="none" strike="noStrike">
                        <a:effectLst/>
                      </a:endParaRP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 b="1">
                          <a:effectLst/>
                        </a:rPr>
                        <a:t>R</a:t>
                      </a:r>
                      <a:endParaRPr lang="cs-CZ" sz="2800">
                        <a:effectLst/>
                      </a:endParaRP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P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T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 b="1">
                          <a:effectLst/>
                        </a:rPr>
                        <a:t>A</a:t>
                      </a:r>
                      <a:endParaRPr lang="cs-CZ" sz="2800">
                        <a:effectLst/>
                      </a:endParaRP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P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I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Ň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Č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33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 dirty="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Ě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L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 dirty="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V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Á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S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E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K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Á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 b="1">
                          <a:effectLst/>
                        </a:rPr>
                        <a:t>V</a:t>
                      </a:r>
                      <a:endParaRPr lang="cs-CZ" sz="2800">
                        <a:effectLst/>
                      </a:endParaRP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P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S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Ť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I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99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 b="1">
                          <a:effectLst/>
                        </a:rPr>
                        <a:t>D</a:t>
                      </a:r>
                      <a:endParaRPr lang="cs-CZ" sz="2800">
                        <a:effectLst/>
                      </a:endParaRP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S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T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J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E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I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T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L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Í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T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3FF2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Í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J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Í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N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32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32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Z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32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32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32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R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320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H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J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M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6E6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I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FFFF"/>
                    </a:solidFill>
                  </a:tcPr>
                </a:tc>
              </a:tr>
              <a:tr h="555490"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V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N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S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H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L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E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D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A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N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O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>
                          <a:effectLst/>
                        </a:rPr>
                        <a:t>U</a:t>
                      </a: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cs-CZ" sz="2800" b="1" dirty="0">
                          <a:effectLst/>
                        </a:rPr>
                        <a:t>A</a:t>
                      </a:r>
                      <a:endParaRPr lang="cs-CZ" sz="2800" dirty="0">
                        <a:effectLst/>
                      </a:endParaRPr>
                    </a:p>
                  </a:txBody>
                  <a:tcPr marL="38100" marR="38100" marT="38100" marB="3810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366963" y="26368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5877272"/>
            <a:ext cx="554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dirty="0"/>
              <a:t>Tajenka</a:t>
            </a:r>
            <a:r>
              <a:rPr lang="pl-PL" sz="2800" b="1" dirty="0" smtClean="0"/>
              <a:t>:   </a:t>
            </a:r>
            <a:r>
              <a:rPr lang="pl-PL" sz="2800" b="1" dirty="0"/>
              <a:t>JE TO </a:t>
            </a:r>
            <a:r>
              <a:rPr lang="pl-PL" sz="2800" b="1" u="sng" dirty="0"/>
              <a:t>P R A V D A.</a:t>
            </a:r>
            <a:endParaRPr lang="pl-PL" sz="2800" dirty="0">
              <a:effectLst/>
            </a:endParaRPr>
          </a:p>
        </p:txBody>
      </p:sp>
      <p:sp>
        <p:nvSpPr>
          <p:cNvPr id="3" name="Obdélník 2">
            <a:hlinkClick r:id="" action="ppaction://noaction">
              <a:snd r:embed="rId3" name="bomb.wav"/>
            </a:hlinkClick>
          </p:cNvPr>
          <p:cNvSpPr/>
          <p:nvPr/>
        </p:nvSpPr>
        <p:spPr>
          <a:xfrm>
            <a:off x="3563888" y="5877272"/>
            <a:ext cx="1944216" cy="648072"/>
          </a:xfrm>
          <a:prstGeom prst="rect">
            <a:avLst/>
          </a:prstGeom>
          <a:noFill/>
          <a:ln w="57150">
            <a:solidFill>
              <a:srgbClr val="FFFF00"/>
            </a:solidFill>
          </a:ln>
          <a:effectLst>
            <a:glow rad="101600">
              <a:srgbClr val="FFFF00">
                <a:alpha val="60000"/>
              </a:srgbClr>
            </a:glow>
          </a:effectLst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639426"/>
      </p:ext>
    </p:extLst>
  </p:cSld>
  <p:clrMapOvr>
    <a:masterClrMapping/>
  </p:clrMapOvr>
  <p:transition spd="slow">
    <p:wipe dir="r"/>
    <p:sndAc>
      <p:stSnd>
        <p:snd r:embed="rId2" name="drumroll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citací: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Vše je dílem autorky, nic </a:t>
            </a:r>
            <a:r>
              <a:rPr lang="cs-CZ" smtClean="0"/>
              <a:t>nebylo citováno.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348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r"/>
        <p:sndAc>
          <p:stSnd>
            <p:snd r:embed="rId2" name="applause.wav"/>
          </p:stSnd>
        </p:sndAc>
      </p:transition>
    </mc:Choice>
    <mc:Fallback xmlns="">
      <p:transition spd="slow">
        <p:wipe dir="r"/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324</Words>
  <Application>Microsoft Office PowerPoint</Application>
  <PresentationFormat>Předvádění na obrazovce (4:3)</PresentationFormat>
  <Paragraphs>234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Kouzelná slovíčka </vt:lpstr>
      <vt:lpstr>DOBRÝ DEN  VÍTÁM TĚ  NAZDAR  AHOJ  ČAU  PROMIŇ  OMLOUVÁM SE  ODPUSŤ MI  JE MI TO LÍTO  DĚKUJI  PROSÍM  NA SHLEDANOU   </vt:lpstr>
      <vt:lpstr>řešení</vt:lpstr>
      <vt:lpstr>Seznam citací: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Kouzelná slovíčka - čtyřsměrka</dc:title>
  <dc:creator>Milada Pleskačová</dc:creator>
  <cp:lastModifiedBy>Milada Pleskačová</cp:lastModifiedBy>
  <cp:revision>46</cp:revision>
  <dcterms:created xsi:type="dcterms:W3CDTF">2012-09-29T21:01:58Z</dcterms:created>
  <dcterms:modified xsi:type="dcterms:W3CDTF">2013-02-23T17:04:42Z</dcterms:modified>
</cp:coreProperties>
</file>