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80" r:id="rId2"/>
  </p:sldMasterIdLst>
  <p:sldIdLst>
    <p:sldId id="256" r:id="rId3"/>
    <p:sldId id="257" r:id="rId4"/>
    <p:sldId id="260" r:id="rId5"/>
    <p:sldId id="269" r:id="rId6"/>
    <p:sldId id="264" r:id="rId7"/>
    <p:sldId id="267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3" name="click.wav"/>
          </p:stSnd>
        </p:sndAc>
      </p:transition>
    </mc:Choice>
    <mc:Fallback xmlns="">
      <p:transition spd="slow">
        <p:checker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3" name="click.wav"/>
          </p:stSnd>
        </p:sndAc>
      </p:transition>
    </mc:Choice>
    <mc:Fallback xmlns="">
      <p:transition spd="slow">
        <p:checker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alkyknih.cz/file/cover/645768/medium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balkyknih.cz/file/cover/527985/medium" TargetMode="External"/><Relationship Id="rId5" Type="http://schemas.openxmlformats.org/officeDocument/2006/relationships/hyperlink" Target="http://www.obalkyknih.cz/file/cover/526265/medium" TargetMode="External"/><Relationship Id="rId4" Type="http://schemas.openxmlformats.org/officeDocument/2006/relationships/hyperlink" Target="http://www.obalkyknih.cz/file/cover/85362/mediu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alkyknih.cz/file/cover/663259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audio" Target="../media/audio1.wav"/><Relationship Id="rId5" Type="http://schemas.openxmlformats.org/officeDocument/2006/relationships/hyperlink" Target="http://www.obalkyknih.cz/file/cover/92691/medium" TargetMode="External"/><Relationship Id="rId4" Type="http://schemas.openxmlformats.org/officeDocument/2006/relationships/hyperlink" Target="http://www.obalkyknih.cz/file/cover/670931/mediu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7/Adolf_Born_-_Book_World_Fair_2010_Pragu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20316"/>
            <a:ext cx="7992888" cy="40059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Název </a:t>
            </a:r>
            <a:r>
              <a:rPr lang="cs-CZ" sz="2000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Svoboda </a:t>
            </a:r>
            <a:r>
              <a:rPr lang="cs-CZ" sz="2000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Datum: </a:t>
            </a:r>
            <a:r>
              <a:rPr lang="cs-CZ" sz="2000" dirty="0"/>
              <a:t>9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/>
              <a:t>2</a:t>
            </a:r>
            <a:r>
              <a:rPr lang="cs-CZ" sz="2000" dirty="0" smtClean="0">
                <a:solidFill>
                  <a:schemeClr val="tx1"/>
                </a:solidFill>
              </a:rPr>
              <a:t>. 2013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Název: </a:t>
            </a:r>
            <a:r>
              <a:rPr lang="cs-CZ" sz="2000" dirty="0" smtClean="0">
                <a:solidFill>
                  <a:schemeClr val="tx1"/>
                </a:solidFill>
              </a:rPr>
              <a:t>VY_12_INOVACE_1.2.2ČJ2,3_33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</a:t>
            </a:r>
            <a:r>
              <a:rPr lang="cs-CZ" sz="2000" dirty="0" smtClean="0"/>
              <a:t>Adolf Born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</a:t>
            </a:r>
            <a:r>
              <a:rPr lang="cs-CZ" sz="2000" dirty="0" smtClean="0">
                <a:solidFill>
                  <a:schemeClr val="tx1"/>
                </a:solidFill>
              </a:rPr>
              <a:t>: 2.a 3.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4910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určen žákům </a:t>
            </a:r>
            <a:r>
              <a:rPr lang="cs-CZ" sz="1900" dirty="0" smtClean="0">
                <a:solidFill>
                  <a:schemeClr val="tx1"/>
                </a:solidFill>
              </a:rPr>
              <a:t>2.a 3.třídy </a:t>
            </a:r>
            <a:r>
              <a:rPr lang="cs-CZ" sz="1900" dirty="0">
                <a:solidFill>
                  <a:schemeClr val="tx1"/>
                </a:solidFill>
              </a:rPr>
              <a:t>k procvičení čtení s </a:t>
            </a:r>
            <a:r>
              <a:rPr lang="cs-CZ" sz="1900" dirty="0" smtClean="0">
                <a:solidFill>
                  <a:schemeClr val="tx1"/>
                </a:solidFill>
              </a:rPr>
              <a:t>porozuměním a k rozšíření vědomostí, podporuje čtenářskou a informační gramotnost. </a:t>
            </a:r>
          </a:p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vhodný ke společné </a:t>
            </a:r>
            <a:r>
              <a:rPr lang="cs-CZ" sz="1900" dirty="0" smtClean="0">
                <a:solidFill>
                  <a:schemeClr val="tx1"/>
                </a:solidFill>
              </a:rPr>
              <a:t>práci, lze ho využít jako motivační, výkladový nebo opakovací. Materiál je vytvořen pro použití v hodinách českého jazyka, lze jej využít i při výtvarné výchově.</a:t>
            </a:r>
            <a:endParaRPr lang="cs-CZ" sz="19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inovativní tím, </a:t>
            </a:r>
            <a:r>
              <a:rPr lang="cs-CZ" sz="1900" dirty="0" smtClean="0">
                <a:solidFill>
                  <a:schemeClr val="tx1"/>
                </a:solidFill>
              </a:rPr>
              <a:t>že </a:t>
            </a:r>
            <a:r>
              <a:rPr lang="cs-CZ" sz="1900" dirty="0">
                <a:solidFill>
                  <a:schemeClr val="tx1"/>
                </a:solidFill>
              </a:rPr>
              <a:t>umožňuje </a:t>
            </a:r>
            <a:r>
              <a:rPr lang="cs-CZ" sz="1900" dirty="0" smtClean="0">
                <a:solidFill>
                  <a:schemeClr val="tx1"/>
                </a:solidFill>
              </a:rPr>
              <a:t>použití </a:t>
            </a:r>
            <a:r>
              <a:rPr lang="cs-CZ" sz="1900" dirty="0">
                <a:solidFill>
                  <a:schemeClr val="tx1"/>
                </a:solidFill>
              </a:rPr>
              <a:t>na interaktivní tabuli</a:t>
            </a:r>
            <a:r>
              <a:rPr lang="cs-CZ" sz="1900" dirty="0" smtClean="0">
                <a:solidFill>
                  <a:schemeClr val="tx1"/>
                </a:solidFill>
              </a:rPr>
              <a:t>. Pro zpestření výuky je obohacen o animované prvky. Součástí materiálu jsou internetové odkazy na ukázky díla.</a:t>
            </a:r>
          </a:p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není kompletním výčtem informací, je pouze ilustrativní částí, která je podle autorky vhodná </a:t>
            </a:r>
            <a:r>
              <a:rPr lang="cs-CZ" sz="1900" dirty="0" smtClean="0">
                <a:solidFill>
                  <a:schemeClr val="tx1"/>
                </a:solidFill>
              </a:rPr>
              <a:t>pro </a:t>
            </a:r>
            <a:r>
              <a:rPr lang="cs-CZ" sz="1900" dirty="0" smtClean="0">
                <a:solidFill>
                  <a:schemeClr val="tx1"/>
                </a:solidFill>
              </a:rPr>
              <a:t>období prvního stupně.</a:t>
            </a:r>
            <a:endParaRPr lang="cs-CZ" sz="19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96419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204864"/>
            <a:ext cx="6840760" cy="1656184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2"/>
                </a:solidFill>
              </a:rPr>
              <a:t>Adolf Born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52166"/>
            <a:ext cx="7848872" cy="1333018"/>
          </a:xfrm>
        </p:spPr>
        <p:txBody>
          <a:bodyPr>
            <a:noAutofit/>
          </a:bodyPr>
          <a:lstStyle/>
          <a:p>
            <a:pPr algn="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Český malíř a ilustrátor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75656" y="5229200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6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b/b7/Adolf_Born_-_Book_World_Fair_2010_Pragu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3699"/>
            <a:ext cx="8208912" cy="642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188641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Adolf Born se narodil v roce 1930.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040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864096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Adolf Born</a:t>
            </a:r>
            <a:endParaRPr lang="cs-CZ" sz="4400" dirty="0">
              <a:solidFill>
                <a:schemeClr val="accent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980728"/>
            <a:ext cx="8820472" cy="4747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Je to český malíř, kreslíř, grafik a ilustrátor.</a:t>
            </a:r>
          </a:p>
          <a:p>
            <a:pPr marL="0" indent="0">
              <a:buNone/>
            </a:pPr>
            <a:r>
              <a:rPr lang="cs-CZ" sz="3200" b="0" dirty="0" smtClean="0"/>
              <a:t>Také je animátor a kostýmní výtvarník (navrhuje kostýmy pro herce v divadle a ve filmech).</a:t>
            </a:r>
          </a:p>
          <a:p>
            <a:pPr marL="0" indent="0">
              <a:buNone/>
            </a:pPr>
            <a:r>
              <a:rPr lang="cs-CZ" sz="3200" dirty="0" smtClean="0"/>
              <a:t>Svá výtvarná díla vystavoval po celém světě a získal za ně mnoho ocenění.</a:t>
            </a:r>
            <a:endParaRPr lang="cs-CZ" sz="3200" b="0" dirty="0" smtClean="0"/>
          </a:p>
        </p:txBody>
      </p:sp>
      <p:sp>
        <p:nvSpPr>
          <p:cNvPr id="4" name="Vodorovný svitek 3"/>
          <p:cNvSpPr/>
          <p:nvPr/>
        </p:nvSpPr>
        <p:spPr>
          <a:xfrm>
            <a:off x="323528" y="3861048"/>
            <a:ext cx="8424936" cy="244827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Znáš některou knížku, kterou ilustroval Adolf Born?</a:t>
            </a:r>
          </a:p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Máš některou jeho knížku v knihovničce?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01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42461"/>
            <a:ext cx="878497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Ilustroval například tyto knihy:</a:t>
            </a: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U</a:t>
            </a:r>
            <a:r>
              <a:rPr lang="cs-CZ" sz="2800" dirty="0" smtClean="0">
                <a:solidFill>
                  <a:srgbClr val="FF0000"/>
                </a:solidFill>
              </a:rPr>
              <a:t>čebnice a pracovní sešity.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Aprílová škola </a:t>
            </a:r>
            <a:r>
              <a:rPr lang="cs-CZ" sz="2800" dirty="0" smtClean="0"/>
              <a:t>od </a:t>
            </a:r>
            <a:r>
              <a:rPr lang="cs-CZ" sz="2800" dirty="0"/>
              <a:t>Jiřího Ž</a:t>
            </a:r>
            <a:r>
              <a:rPr lang="cs-CZ" sz="2800" dirty="0" smtClean="0"/>
              <a:t>áčka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www.obalkyknih.cz/file/cover/645768/medium</a:t>
            </a:r>
            <a:r>
              <a:rPr lang="cs-CZ" sz="1600" dirty="0" smtClean="0"/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Já </a:t>
            </a:r>
            <a:r>
              <a:rPr lang="cs-CZ" sz="2800" dirty="0" err="1" smtClean="0">
                <a:solidFill>
                  <a:srgbClr val="FF0000"/>
                </a:solidFill>
              </a:rPr>
              <a:t>Baryk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Františka Nepila</a:t>
            </a: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www.obalkyknih.cz/file/cover/85362/medium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Mach a Šebestová </a:t>
            </a:r>
            <a:r>
              <a:rPr lang="cs-CZ" sz="2800" dirty="0">
                <a:solidFill>
                  <a:srgbClr val="FF0000"/>
                </a:solidFill>
              </a:rPr>
              <a:t>na </a:t>
            </a:r>
            <a:r>
              <a:rPr lang="cs-CZ" sz="2800" dirty="0" smtClean="0">
                <a:solidFill>
                  <a:srgbClr val="FF0000"/>
                </a:solidFill>
              </a:rPr>
              <a:t>prázdninách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Miloše Macourka 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www.obalkyknih.cz/file/cover/526265/medium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Mach </a:t>
            </a:r>
            <a:r>
              <a:rPr lang="cs-CZ" sz="2800" dirty="0">
                <a:solidFill>
                  <a:srgbClr val="FF0000"/>
                </a:solidFill>
              </a:rPr>
              <a:t>a Šebestová </a:t>
            </a:r>
            <a:r>
              <a:rPr lang="cs-CZ" sz="2800" dirty="0" smtClean="0">
                <a:solidFill>
                  <a:srgbClr val="FF0000"/>
                </a:solidFill>
              </a:rPr>
              <a:t>ve škole </a:t>
            </a:r>
            <a:r>
              <a:rPr lang="cs-CZ" sz="2800" dirty="0">
                <a:solidFill>
                  <a:srgbClr val="4C1304">
                    <a:lumMod val="75000"/>
                  </a:srgbClr>
                </a:solidFill>
              </a:rPr>
              <a:t>od Miloše Macourka</a:t>
            </a:r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www.obalkyknih.cz/file/cover/527985/medium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50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5733256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5086925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3275184"/>
            <a:ext cx="64624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51520" y="332656"/>
            <a:ext cx="8627232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Pekelná třída </a:t>
            </a:r>
            <a:r>
              <a:rPr lang="cs-CZ" sz="2800" dirty="0">
                <a:solidFill>
                  <a:srgbClr val="4C1304">
                    <a:lumMod val="75000"/>
                  </a:srgbClr>
                </a:solidFill>
              </a:rPr>
              <a:t>od Vojtěcha Steklače</a:t>
            </a:r>
          </a:p>
          <a:p>
            <a:pPr lvl="0"/>
            <a:r>
              <a:rPr lang="cs-CZ" sz="1600" dirty="0">
                <a:solidFill>
                  <a:srgbClr val="4C1304">
                    <a:lumMod val="75000"/>
                  </a:srgbClr>
                </a:solidFill>
                <a:hlinkClick r:id="rId3"/>
              </a:rPr>
              <a:t>http://www.obalkyknih.cz/file/cover/663259/medium</a:t>
            </a:r>
            <a:r>
              <a:rPr lang="cs-CZ" sz="1600" dirty="0">
                <a:solidFill>
                  <a:srgbClr val="4C1304">
                    <a:lumMod val="75000"/>
                  </a:srgbClr>
                </a:solidFill>
              </a:rPr>
              <a:t> </a:t>
            </a:r>
            <a:endParaRPr lang="cs-CZ" sz="1600" dirty="0" smtClean="0">
              <a:solidFill>
                <a:srgbClr val="4C1304">
                  <a:lumMod val="75000"/>
                </a:srgbClr>
              </a:solidFill>
            </a:endParaRPr>
          </a:p>
          <a:p>
            <a:pPr lvl="0"/>
            <a:endParaRPr lang="cs-CZ" sz="1600" dirty="0">
              <a:solidFill>
                <a:srgbClr val="4C1304">
                  <a:lumMod val="75000"/>
                </a:srgbClr>
              </a:solidFill>
            </a:endParaRPr>
          </a:p>
          <a:p>
            <a:pPr lvl="0"/>
            <a:r>
              <a:rPr lang="cs-CZ" sz="2800" dirty="0" err="1">
                <a:solidFill>
                  <a:srgbClr val="FF0000"/>
                </a:solidFill>
              </a:rPr>
              <a:t>Pipi</a:t>
            </a:r>
            <a:r>
              <a:rPr lang="cs-CZ" sz="2800" dirty="0">
                <a:solidFill>
                  <a:srgbClr val="FF0000"/>
                </a:solidFill>
              </a:rPr>
              <a:t> Dlouhá punčocha </a:t>
            </a:r>
            <a:r>
              <a:rPr lang="cs-CZ" sz="2800" dirty="0">
                <a:solidFill>
                  <a:srgbClr val="4C1304">
                    <a:lumMod val="75000"/>
                  </a:srgbClr>
                </a:solidFill>
              </a:rPr>
              <a:t>od Astrid Lindgrenové</a:t>
            </a:r>
          </a:p>
          <a:p>
            <a:pPr lvl="0"/>
            <a:r>
              <a:rPr lang="cs-CZ" sz="1600" dirty="0">
                <a:solidFill>
                  <a:srgbClr val="4C1304">
                    <a:lumMod val="75000"/>
                  </a:srgbClr>
                </a:solidFill>
                <a:hlinkClick r:id="rId4"/>
              </a:rPr>
              <a:t>http://www.obalkyknih.cz/file/cover/670931/medium</a:t>
            </a:r>
            <a:r>
              <a:rPr lang="cs-CZ" sz="1600" dirty="0">
                <a:solidFill>
                  <a:srgbClr val="4C1304">
                    <a:lumMod val="75000"/>
                  </a:srgbClr>
                </a:solidFill>
              </a:rPr>
              <a:t> </a:t>
            </a:r>
          </a:p>
          <a:p>
            <a:pPr lvl="0"/>
            <a:endParaRPr lang="cs-CZ" sz="2800" dirty="0" smtClean="0">
              <a:solidFill>
                <a:srgbClr val="FF0000"/>
              </a:solidFill>
            </a:endParaRPr>
          </a:p>
          <a:p>
            <a:pPr lvl="0"/>
            <a:r>
              <a:rPr lang="cs-CZ" sz="2800" dirty="0" smtClean="0">
                <a:solidFill>
                  <a:srgbClr val="FF0000"/>
                </a:solidFill>
              </a:rPr>
              <a:t>Žofka ředitelkou ZOO </a:t>
            </a:r>
            <a:r>
              <a:rPr lang="cs-CZ" sz="2800" dirty="0" smtClean="0"/>
              <a:t>od Miloše Macourka</a:t>
            </a:r>
          </a:p>
          <a:p>
            <a:pPr lvl="0"/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www.obalkyknih.cz/file/cover/92691/medium</a:t>
            </a:r>
            <a:r>
              <a:rPr lang="cs-CZ" sz="1600" dirty="0" smtClean="0"/>
              <a:t> </a:t>
            </a:r>
          </a:p>
          <a:p>
            <a:pPr lvl="0"/>
            <a:endParaRPr lang="cs-CZ" sz="2800" dirty="0" smtClean="0">
              <a:solidFill>
                <a:srgbClr val="4C1304">
                  <a:lumMod val="75000"/>
                </a:srgbClr>
              </a:solidFill>
            </a:endParaRPr>
          </a:p>
          <a:p>
            <a:pPr lvl="0"/>
            <a:r>
              <a:rPr lang="cs-CZ" sz="2800" dirty="0" smtClean="0">
                <a:solidFill>
                  <a:srgbClr val="4C1304">
                    <a:lumMod val="75000"/>
                  </a:srgbClr>
                </a:solidFill>
              </a:rPr>
              <a:t>A </a:t>
            </a:r>
            <a:r>
              <a:rPr lang="cs-CZ" sz="2800" dirty="0">
                <a:solidFill>
                  <a:srgbClr val="4C1304">
                    <a:lumMod val="75000"/>
                  </a:srgbClr>
                </a:solidFill>
              </a:rPr>
              <a:t>mnoho dalších …</a:t>
            </a:r>
          </a:p>
        </p:txBody>
      </p:sp>
      <p:sp>
        <p:nvSpPr>
          <p:cNvPr id="8" name="12cípá hvězda 7"/>
          <p:cNvSpPr/>
          <p:nvPr/>
        </p:nvSpPr>
        <p:spPr>
          <a:xfrm>
            <a:off x="3225160" y="1196752"/>
            <a:ext cx="5674904" cy="5416060"/>
          </a:xfrm>
          <a:prstGeom prst="star12">
            <a:avLst>
              <a:gd name="adj" fmla="val 40194"/>
            </a:avLst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Podívej se do své knihovny, najdi knížky s ilustracemi Adolfa Borna a můžeš je donést do školy ukázat.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486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pPr marL="0" indent="0">
              <a:buNone/>
            </a:pPr>
            <a:endParaRPr lang="cs-CZ" sz="1200" dirty="0" smtClean="0"/>
          </a:p>
          <a:p>
            <a:pPr lvl="0">
              <a:spcBef>
                <a:spcPts val="0"/>
              </a:spcBef>
              <a:spcAft>
                <a:spcPts val="0"/>
              </a:spcAft>
            </a:pPr>
            <a:endParaRPr lang="cs-CZ" sz="1400" b="0" dirty="0">
              <a:solidFill>
                <a:prstClr val="black"/>
              </a:solidFill>
              <a:latin typeface="Tw Cen MT"/>
            </a:endParaRPr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86409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PACKA.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9.2.2013]. Dostupný na WWW: </a:t>
            </a:r>
            <a:r>
              <a:rPr lang="cs-CZ" dirty="0">
                <a:hlinkClick r:id="rId3"/>
              </a:rPr>
              <a:t>http://upload.wikimedia.org/wikipedia/commons/b/b7/Adolf_Born_-_</a:t>
            </a:r>
            <a:r>
              <a:rPr lang="cs-CZ" dirty="0" smtClean="0">
                <a:hlinkClick r:id="rId3"/>
              </a:rPr>
              <a:t>Book_World_Fair_2010_Prague.jpg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50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214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Sketchbook</vt:lpstr>
      <vt:lpstr>Prezentace aplikace PowerPoint</vt:lpstr>
      <vt:lpstr>Anotace</vt:lpstr>
      <vt:lpstr>Adolf Born</vt:lpstr>
      <vt:lpstr>Prezentace aplikace PowerPoint</vt:lpstr>
      <vt:lpstr>Adolf Born</vt:lpstr>
      <vt:lpstr>Prezentace aplikace PowerPoint</vt:lpstr>
      <vt:lpstr>Prezentace aplikace PowerPoint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102</cp:revision>
  <dcterms:created xsi:type="dcterms:W3CDTF">2013-01-13T18:46:03Z</dcterms:created>
  <dcterms:modified xsi:type="dcterms:W3CDTF">2013-02-23T07:28:17Z</dcterms:modified>
</cp:coreProperties>
</file>