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7" r:id="rId2"/>
    <p:sldId id="266" r:id="rId3"/>
    <p:sldId id="256" r:id="rId4"/>
    <p:sldId id="259" r:id="rId5"/>
    <p:sldId id="262" r:id="rId6"/>
    <p:sldId id="265" r:id="rId7"/>
    <p:sldId id="263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B27E"/>
    <a:srgbClr val="006C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94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3D78AC-4FC9-4DDB-A29C-EB1F3CBC6DDF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75C8DC-16DF-47F0-A93C-A2C9F5FCCC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5664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C0AD8-AA49-47DA-AFEF-324584D21FF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546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 sloupce „</a:t>
            </a:r>
            <a:r>
              <a:rPr lang="cs-CZ" dirty="0" err="1" smtClean="0"/>
              <a:t>Name</a:t>
            </a:r>
            <a:r>
              <a:rPr lang="cs-CZ" dirty="0" smtClean="0"/>
              <a:t>“ napíší</a:t>
            </a:r>
            <a:r>
              <a:rPr lang="cs-CZ" baseline="0" dirty="0" smtClean="0"/>
              <a:t> žáci svá jména a označí, zda mají ovoce rádi či ne (</a:t>
            </a:r>
            <a:r>
              <a:rPr lang="cs-CZ" baseline="0" dirty="0" err="1" smtClean="0"/>
              <a:t>tick</a:t>
            </a:r>
            <a:r>
              <a:rPr lang="cs-CZ" baseline="0" dirty="0" smtClean="0"/>
              <a:t>, </a:t>
            </a:r>
            <a:r>
              <a:rPr lang="cs-CZ" baseline="0" dirty="0" err="1" smtClean="0"/>
              <a:t>cross</a:t>
            </a:r>
            <a:r>
              <a:rPr lang="cs-CZ" baseline="0" dirty="0" smtClean="0"/>
              <a:t>).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08D14-027D-430E-B37A-96AAAB8BA77E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88490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png"/><Relationship Id="rId7" Type="http://schemas.openxmlformats.org/officeDocument/2006/relationships/image" Target="../media/image7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9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5" Type="http://schemas.openxmlformats.org/officeDocument/2006/relationships/image" Target="../media/image2.jpeg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9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package" Target="../embeddings/List_aplikace_Microsoft_Excel2.xlsx"/><Relationship Id="rId3" Type="http://schemas.openxmlformats.org/officeDocument/2006/relationships/oleObject" Target="../embeddings/oleObject1.bin"/><Relationship Id="rId7" Type="http://schemas.openxmlformats.org/officeDocument/2006/relationships/image" Target="../media/image6.png"/><Relationship Id="rId12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png"/><Relationship Id="rId11" Type="http://schemas.openxmlformats.org/officeDocument/2006/relationships/image" Target="../media/image7.wmf"/><Relationship Id="rId5" Type="http://schemas.openxmlformats.org/officeDocument/2006/relationships/image" Target="../media/image11.emf"/><Relationship Id="rId15" Type="http://schemas.openxmlformats.org/officeDocument/2006/relationships/image" Target="../media/image9.wmf"/><Relationship Id="rId10" Type="http://schemas.openxmlformats.org/officeDocument/2006/relationships/image" Target="../media/image5.wmf"/><Relationship Id="rId4" Type="http://schemas.openxmlformats.org/officeDocument/2006/relationships/package" Target="../embeddings/List_aplikace_Microsoft_Excel1.xlsx"/><Relationship Id="rId9" Type="http://schemas.openxmlformats.org/officeDocument/2006/relationships/image" Target="../media/image4.wmf"/><Relationship Id="rId1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6.png"/><Relationship Id="rId12" Type="http://schemas.openxmlformats.org/officeDocument/2006/relationships/image" Target="../media/image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5.emf"/><Relationship Id="rId11" Type="http://schemas.openxmlformats.org/officeDocument/2006/relationships/image" Target="../media/image4.wmf"/><Relationship Id="rId5" Type="http://schemas.openxmlformats.org/officeDocument/2006/relationships/package" Target="../embeddings/List_aplikace_Microsoft_Excel3.xlsx"/><Relationship Id="rId10" Type="http://schemas.openxmlformats.org/officeDocument/2006/relationships/image" Target="../media/image16.jpeg"/><Relationship Id="rId4" Type="http://schemas.openxmlformats.org/officeDocument/2006/relationships/oleObject" Target="../embeddings/oleObject3.bin"/><Relationship Id="rId9" Type="http://schemas.openxmlformats.org/officeDocument/2006/relationships/image" Target="../media/image7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m%C3%ADsa+ovoce&amp;ex=1#ai:MC900057911|" TargetMode="External"/><Relationship Id="rId3" Type="http://schemas.openxmlformats.org/officeDocument/2006/relationships/hyperlink" Target="http://office.microsoft.com/cs-cz/images/results.aspx?qu=jablko&amp;ex=1#ai:MP900400617|" TargetMode="External"/><Relationship Id="rId7" Type="http://schemas.openxmlformats.org/officeDocument/2006/relationships/hyperlink" Target="http://office.microsoft.com/cs-cz/images/results.aspx?qu=ban%C3%A1n&amp;ex=1#ai:MC900411886|" TargetMode="External"/><Relationship Id="rId2" Type="http://schemas.openxmlformats.org/officeDocument/2006/relationships/hyperlink" Target="http://office.microsoft.com/cs-cz/images/results.aspx?qu=hru%C5%A1ka&amp;ex=1#ai:MC900250816|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ffice.microsoft.com/cs-cz/images/results.aspx?qu=t%C5%99e%C5%A1n%C4%9B&amp;ex=1#ai:MC900237361|" TargetMode="External"/><Relationship Id="rId5" Type="http://schemas.openxmlformats.org/officeDocument/2006/relationships/hyperlink" Target="http://office.microsoft.com/cs-cz/images/results.aspx?qu=pomeran%C4%8D&amp;ex=1#ai:MC900436894|" TargetMode="External"/><Relationship Id="rId4" Type="http://schemas.openxmlformats.org/officeDocument/2006/relationships/hyperlink" Target="http://office.microsoft.com/cs-cz/images/results.aspx?qu=hrozno&amp;ex=1#ai:MC900413552|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57301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VY_32_INOVACE_05_AJ_Fruit and</a:t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600" dirty="0">
                <a:solidFill>
                  <a:srgbClr val="FF0000"/>
                </a:solidFill>
              </a:rPr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          </a:t>
            </a:r>
            <a:r>
              <a:rPr lang="cs-CZ" sz="3600" dirty="0" err="1" smtClean="0">
                <a:solidFill>
                  <a:srgbClr val="FF0000"/>
                </a:solidFill>
              </a:rPr>
              <a:t>vegetables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>
                <a:solidFill>
                  <a:srgbClr val="FF0000"/>
                </a:solidFill>
              </a:rPr>
              <a:t>1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879276" y="2285583"/>
            <a:ext cx="491993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Jazyk a jazyková komunikace</a:t>
            </a:r>
          </a:p>
          <a:p>
            <a:r>
              <a:rPr lang="cs-CZ" sz="3200" dirty="0" smtClean="0"/>
              <a:t>             Anglický jazyk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73041" y="5157192"/>
            <a:ext cx="33979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Mgr. Irena Trefilová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145105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021169" y="0"/>
            <a:ext cx="29201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Anotace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079" y="932260"/>
            <a:ext cx="9252854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Digitální učební materiál (DUM) byl vytvořen v rámci projektu  </a:t>
            </a:r>
          </a:p>
          <a:p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EU Peníze školám – OP Vzdělávání pro konkurenceschopnost</a:t>
            </a:r>
          </a:p>
          <a:p>
            <a:endParaRPr lang="cs-CZ" sz="2400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Vzdělávací oblast: anglický jazyk</a:t>
            </a:r>
          </a:p>
          <a:p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Ročník: 2., 3., 4. a 5. ZŠ</a:t>
            </a:r>
          </a:p>
          <a:p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Klíčová slova: </a:t>
            </a:r>
            <a:r>
              <a:rPr lang="cs-CZ" sz="2400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fruit</a:t>
            </a:r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sz="2400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pear</a:t>
            </a:r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sz="2400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orange</a:t>
            </a:r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sz="2400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apple</a:t>
            </a:r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sz="2400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grapes</a:t>
            </a:r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sz="2400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banana</a:t>
            </a:r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</a:p>
          <a:p>
            <a:r>
              <a:rPr lang="cs-CZ" sz="2400" b="1" dirty="0" err="1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</a:t>
            </a:r>
            <a:r>
              <a:rPr lang="cs-CZ" sz="2400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herries</a:t>
            </a:r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</a:p>
          <a:p>
            <a:endParaRPr lang="cs-CZ" sz="2400" b="1" dirty="0" smtClean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DUM je určen k procvičování slovní zásoby tématu „</a:t>
            </a:r>
            <a:r>
              <a:rPr lang="cs-CZ" sz="2400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Fruit</a:t>
            </a:r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“, </a:t>
            </a:r>
          </a:p>
          <a:p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tvoření vět se slovesem </a:t>
            </a:r>
            <a:r>
              <a:rPr lang="cs-CZ" sz="2400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likes</a:t>
            </a:r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(3. os. </a:t>
            </a:r>
            <a:r>
              <a:rPr lang="cs-CZ" sz="2400" b="1" dirty="0" err="1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</a:t>
            </a:r>
            <a:r>
              <a:rPr lang="cs-CZ" sz="2400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g</a:t>
            </a:r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.) a opakování abecedy</a:t>
            </a:r>
          </a:p>
          <a:p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(řazení slov v abecedním pořadí).</a:t>
            </a:r>
            <a:endParaRPr lang="cs-CZ" sz="2400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40557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67544" y="368939"/>
            <a:ext cx="270939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Fruit</a:t>
            </a:r>
            <a:r>
              <a:rPr lang="cs-CZ" sz="66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-1</a:t>
            </a:r>
            <a:endParaRPr lang="cs-CZ" sz="4800" dirty="0"/>
          </a:p>
        </p:txBody>
      </p:sp>
      <p:pic>
        <p:nvPicPr>
          <p:cNvPr id="1026" name="Picture 2" descr="C:\Documents and Settings\notebook\Local Settings\Temporary Internet Files\Content.IE5\4E3NUNQS\MP90040061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864" y="4499893"/>
            <a:ext cx="1464180" cy="1830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notebook\Local Settings\Temporary Internet Files\Content.IE5\3LP0YC6G\MC900436906[1]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263" y="1841122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notebook\Local Settings\Temporary Internet Files\Content.IE5\T03THZB6\MC90023736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499893"/>
            <a:ext cx="2325232" cy="1976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notebook\Local Settings\Temporary Internet Files\Content.IE5\4E3NUNQS\MC90041355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899" y="3964912"/>
            <a:ext cx="1605396" cy="1893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notebook\Local Settings\Temporary Internet Files\Content.IE5\4E3NUNQS\MC900436894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108796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notebook\Local Settings\Temporary Internet Files\Content.IE5\3LP0YC6G\MC90041188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2566" y="3964912"/>
            <a:ext cx="2323862" cy="170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Admin\AppData\Local\Microsoft\Windows\Temporary Internet Files\Content.IE5\KMNT65P1\MC90005791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4353" y="1340768"/>
            <a:ext cx="1897380" cy="173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209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67544" y="368939"/>
            <a:ext cx="270939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Fruit</a:t>
            </a:r>
            <a:r>
              <a:rPr lang="cs-CZ" sz="66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-1</a:t>
            </a:r>
            <a:endParaRPr lang="cs-CZ" sz="4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837739" y="3699234"/>
            <a:ext cx="187192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>
                <a:ln w="12700">
                  <a:solidFill>
                    <a:srgbClr val="006C3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grapes</a:t>
            </a:r>
            <a:endParaRPr lang="cs-CZ" sz="4800" b="1" dirty="0" smtClean="0">
              <a:ln w="12700">
                <a:solidFill>
                  <a:srgbClr val="006C31"/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cs-CZ" sz="4800" b="1" dirty="0">
              <a:ln w="12700">
                <a:solidFill>
                  <a:srgbClr val="006C31"/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7239979" y="2334184"/>
            <a:ext cx="160973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b="1" dirty="0" err="1">
                <a:ln w="12700">
                  <a:solidFill>
                    <a:srgbClr val="006C3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apple</a:t>
            </a:r>
            <a:endParaRPr lang="cs-CZ" sz="4800" b="1" dirty="0">
              <a:ln w="12700">
                <a:solidFill>
                  <a:srgbClr val="006C31"/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502716" y="1955150"/>
            <a:ext cx="134844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b="1" dirty="0" err="1">
                <a:ln w="12700">
                  <a:solidFill>
                    <a:srgbClr val="006C3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pear</a:t>
            </a:r>
            <a:endParaRPr lang="cs-CZ" sz="4800" b="1" dirty="0">
              <a:ln w="12700">
                <a:solidFill>
                  <a:srgbClr val="006C31"/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433066" y="5661248"/>
            <a:ext cx="254909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b="1" dirty="0" err="1" smtClean="0">
                <a:ln w="12700">
                  <a:solidFill>
                    <a:srgbClr val="006C3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cherries</a:t>
            </a:r>
            <a:endParaRPr lang="cs-CZ" sz="4800" b="1" dirty="0">
              <a:ln w="12700">
                <a:solidFill>
                  <a:srgbClr val="006C31"/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132423" y="5569045"/>
            <a:ext cx="208903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b="1" dirty="0" err="1">
                <a:ln w="12700">
                  <a:solidFill>
                    <a:srgbClr val="006C3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banana</a:t>
            </a:r>
            <a:endParaRPr lang="cs-CZ" sz="4800" b="1" dirty="0">
              <a:ln w="12700">
                <a:solidFill>
                  <a:srgbClr val="006C31"/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390794" y="3212122"/>
            <a:ext cx="195027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b="1" dirty="0" err="1">
                <a:ln w="12700">
                  <a:solidFill>
                    <a:srgbClr val="006C3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orange</a:t>
            </a:r>
            <a:endParaRPr lang="cs-CZ" sz="4800" b="1" dirty="0">
              <a:ln w="12700">
                <a:solidFill>
                  <a:srgbClr val="006C31"/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6" name="Picture 8" descr="C:\Documents and Settings\notebook\Local Settings\Temporary Internet Files\Content.IE5\4E3NUNQS\MC90043689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5816" y="1108796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C:\Documents and Settings\notebook\Local Settings\Temporary Internet Files\Content.IE5\T03THZB6\MC90023736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743" y="3861048"/>
            <a:ext cx="2325232" cy="1976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9" descr="C:\Documents and Settings\notebook\Local Settings\Temporary Internet Files\Content.IE5\3LP0YC6G\MC90041188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" y="4699676"/>
            <a:ext cx="2323862" cy="170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Documents and Settings\notebook\Local Settings\Temporary Internet Files\Content.IE5\4E3NUNQS\MP90040061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0252" y="430402"/>
            <a:ext cx="1464180" cy="1830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C:\Documents and Settings\notebook\Local Settings\Temporary Internet Files\Content.IE5\4E3NUNQS\MC90041355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66" y="2590244"/>
            <a:ext cx="1605396" cy="1893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Admin\AppData\Local\Microsoft\Windows\Temporary Internet Files\Content.IE5\5IQUVH5A\MC90025081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1544" y="1362745"/>
            <a:ext cx="728804" cy="1227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1277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322025" y="1855984"/>
            <a:ext cx="21114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 smtClean="0">
                <a:ln w="12700">
                  <a:solidFill>
                    <a:srgbClr val="006C3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ap</a:t>
            </a:r>
            <a:r>
              <a:rPr lang="cs-CZ" sz="4000" b="1" dirty="0" smtClean="0">
                <a:ln w="12700">
                  <a:solidFill>
                    <a:srgbClr val="006C3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__l__</a:t>
            </a:r>
            <a:endParaRPr lang="cs-CZ" sz="4000" b="1" dirty="0">
              <a:ln w="12700">
                <a:solidFill>
                  <a:srgbClr val="006C31"/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19579" y="4860678"/>
            <a:ext cx="284565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>
                <a:ln w="12700">
                  <a:solidFill>
                    <a:srgbClr val="006C3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</a:t>
            </a:r>
            <a:r>
              <a:rPr lang="cs-CZ" sz="4000" b="1" dirty="0" smtClean="0">
                <a:ln w="12700">
                  <a:solidFill>
                    <a:srgbClr val="006C3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h__r__</a:t>
            </a:r>
            <a:r>
              <a:rPr lang="cs-CZ" sz="4000" b="1" dirty="0" err="1" smtClean="0">
                <a:ln w="12700">
                  <a:solidFill>
                    <a:srgbClr val="006C3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ies</a:t>
            </a:r>
            <a:endParaRPr lang="cs-CZ" sz="4000" b="1" dirty="0">
              <a:ln w="12700">
                <a:solidFill>
                  <a:srgbClr val="006C31"/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cs-CZ" sz="4000" dirty="0">
              <a:ln>
                <a:solidFill>
                  <a:srgbClr val="006C31"/>
                </a:solidFill>
              </a:ln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42898" y="2831016"/>
            <a:ext cx="238719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>
                <a:ln w="12700">
                  <a:solidFill>
                    <a:srgbClr val="006C3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</a:t>
            </a:r>
            <a:r>
              <a:rPr lang="cs-CZ" sz="4000" b="1" dirty="0" err="1" smtClean="0">
                <a:ln w="12700">
                  <a:solidFill>
                    <a:srgbClr val="006C3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</a:t>
            </a:r>
            <a:r>
              <a:rPr lang="cs-CZ" sz="4000" b="1" dirty="0" smtClean="0">
                <a:ln w="12700">
                  <a:solidFill>
                    <a:srgbClr val="006C3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__</a:t>
            </a:r>
            <a:r>
              <a:rPr lang="cs-CZ" sz="4000" b="1" dirty="0" err="1" smtClean="0">
                <a:ln w="12700">
                  <a:solidFill>
                    <a:srgbClr val="006C3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p__s</a:t>
            </a:r>
            <a:endParaRPr lang="cs-CZ" sz="4000" b="1" dirty="0">
              <a:ln w="12700">
                <a:solidFill>
                  <a:srgbClr val="006C31"/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cs-CZ" sz="4000" dirty="0">
              <a:ln>
                <a:solidFill>
                  <a:srgbClr val="006C31"/>
                </a:solidFill>
              </a:ln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44067" y="3753472"/>
            <a:ext cx="246093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>
                <a:ln w="12700">
                  <a:solidFill>
                    <a:srgbClr val="006C3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</a:t>
            </a:r>
            <a:r>
              <a:rPr lang="cs-CZ" sz="4000" b="1" dirty="0" err="1" smtClean="0">
                <a:ln w="12700">
                  <a:solidFill>
                    <a:srgbClr val="006C3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</a:t>
            </a:r>
            <a:r>
              <a:rPr lang="cs-CZ" sz="4000" b="1" dirty="0" smtClean="0">
                <a:ln w="12700">
                  <a:solidFill>
                    <a:srgbClr val="006C3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__</a:t>
            </a:r>
            <a:r>
              <a:rPr lang="cs-CZ" sz="4000" b="1" dirty="0" err="1" smtClean="0">
                <a:ln w="12700">
                  <a:solidFill>
                    <a:srgbClr val="006C3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ng</a:t>
            </a:r>
            <a:r>
              <a:rPr lang="cs-CZ" sz="4000" b="1" dirty="0" smtClean="0">
                <a:ln w="12700">
                  <a:solidFill>
                    <a:srgbClr val="006C3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__</a:t>
            </a:r>
            <a:endParaRPr lang="cs-CZ" sz="4000" b="1" dirty="0">
              <a:ln w="12700">
                <a:solidFill>
                  <a:srgbClr val="006C31"/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cs-CZ" sz="4000" dirty="0">
              <a:ln>
                <a:solidFill>
                  <a:srgbClr val="006C31"/>
                </a:solidFill>
              </a:ln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9579" y="5904603"/>
            <a:ext cx="256672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>
                <a:ln w="12700">
                  <a:solidFill>
                    <a:srgbClr val="006C3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</a:t>
            </a:r>
            <a:r>
              <a:rPr lang="cs-CZ" sz="4000" b="1" dirty="0" err="1" smtClean="0">
                <a:ln w="12700">
                  <a:solidFill>
                    <a:srgbClr val="006C3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__n__na</a:t>
            </a:r>
            <a:endParaRPr lang="cs-CZ" sz="4000" b="1" dirty="0">
              <a:ln w="12700">
                <a:solidFill>
                  <a:srgbClr val="006C31"/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cs-CZ" sz="4000" dirty="0">
              <a:ln>
                <a:solidFill>
                  <a:srgbClr val="006C31"/>
                </a:solidFill>
              </a:ln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9579" y="943111"/>
            <a:ext cx="16001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>
                <a:ln w="12700">
                  <a:solidFill>
                    <a:srgbClr val="006C3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</a:t>
            </a:r>
            <a:r>
              <a:rPr lang="cs-CZ" sz="4000" b="1" dirty="0" err="1" smtClean="0">
                <a:ln w="12700">
                  <a:solidFill>
                    <a:srgbClr val="006C3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r>
              <a:rPr lang="cs-CZ" sz="4000" b="1" dirty="0" smtClean="0">
                <a:ln w="12700">
                  <a:solidFill>
                    <a:srgbClr val="006C3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__r</a:t>
            </a:r>
            <a:endParaRPr lang="cs-CZ" sz="4000" b="1" dirty="0">
              <a:ln w="12700">
                <a:solidFill>
                  <a:srgbClr val="006C31"/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02870" y="63778"/>
            <a:ext cx="6538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 smtClean="0">
                <a:ln w="18000">
                  <a:solidFill>
                    <a:srgbClr val="006C3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Do </a:t>
            </a:r>
            <a:r>
              <a:rPr lang="cs-CZ" sz="3600" b="1" dirty="0" err="1" smtClean="0">
                <a:ln w="18000">
                  <a:solidFill>
                    <a:srgbClr val="006C3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you</a:t>
            </a:r>
            <a:r>
              <a:rPr lang="cs-CZ" sz="3600" b="1" dirty="0" smtClean="0">
                <a:ln w="18000">
                  <a:solidFill>
                    <a:srgbClr val="006C3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3600" b="1" dirty="0" err="1" smtClean="0">
                <a:ln w="18000">
                  <a:solidFill>
                    <a:srgbClr val="006C3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know</a:t>
            </a:r>
            <a:r>
              <a:rPr lang="cs-CZ" sz="3600" b="1" dirty="0" smtClean="0">
                <a:ln w="18000">
                  <a:solidFill>
                    <a:srgbClr val="006C3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3600" b="1" dirty="0" err="1" smtClean="0">
                <a:ln w="18000">
                  <a:solidFill>
                    <a:srgbClr val="006C3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the</a:t>
            </a:r>
            <a:r>
              <a:rPr lang="cs-CZ" sz="3600" b="1" dirty="0" smtClean="0">
                <a:ln w="18000">
                  <a:solidFill>
                    <a:srgbClr val="006C3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3600" b="1" dirty="0" err="1" smtClean="0">
                <a:ln w="18000">
                  <a:solidFill>
                    <a:srgbClr val="006C3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missing</a:t>
            </a:r>
            <a:r>
              <a:rPr lang="cs-CZ" sz="3600" b="1" dirty="0" smtClean="0">
                <a:ln w="18000">
                  <a:solidFill>
                    <a:srgbClr val="006C3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3600" b="1" dirty="0" err="1" smtClean="0">
                <a:ln w="18000">
                  <a:solidFill>
                    <a:srgbClr val="006C3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letters</a:t>
            </a:r>
            <a:r>
              <a:rPr lang="cs-CZ" sz="3600" b="1" dirty="0" smtClean="0">
                <a:ln w="18000">
                  <a:solidFill>
                    <a:srgbClr val="006C3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?</a:t>
            </a:r>
            <a:endParaRPr lang="cs-CZ" sz="3600" dirty="0">
              <a:ln w="18000">
                <a:solidFill>
                  <a:srgbClr val="006C31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2161158"/>
              </p:ext>
            </p:extLst>
          </p:nvPr>
        </p:nvGraphicFramePr>
        <p:xfrm>
          <a:off x="6146159" y="723837"/>
          <a:ext cx="2983074" cy="6118420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2983074"/>
              </a:tblGrid>
              <a:tr h="874060"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solidFill>
                            <a:srgbClr val="00B050"/>
                          </a:solidFill>
                        </a:rPr>
                        <a:t>Write</a:t>
                      </a:r>
                      <a:r>
                        <a:rPr lang="cs-CZ" sz="2000" dirty="0" smtClean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cs-CZ" sz="2000" dirty="0" err="1" smtClean="0">
                          <a:solidFill>
                            <a:srgbClr val="00B050"/>
                          </a:solidFill>
                        </a:rPr>
                        <a:t>the</a:t>
                      </a:r>
                      <a:r>
                        <a:rPr lang="cs-CZ" sz="2000" dirty="0" smtClean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cs-CZ" sz="2000" dirty="0" err="1" smtClean="0">
                          <a:solidFill>
                            <a:srgbClr val="00B050"/>
                          </a:solidFill>
                        </a:rPr>
                        <a:t>words</a:t>
                      </a:r>
                      <a:r>
                        <a:rPr lang="cs-CZ" sz="2000" dirty="0" smtClean="0">
                          <a:solidFill>
                            <a:srgbClr val="00B050"/>
                          </a:solidFill>
                        </a:rPr>
                        <a:t>                     in </a:t>
                      </a:r>
                      <a:r>
                        <a:rPr lang="cs-CZ" sz="2000" dirty="0" err="1" smtClean="0">
                          <a:solidFill>
                            <a:srgbClr val="00B050"/>
                          </a:solidFill>
                        </a:rPr>
                        <a:t>alphabetical</a:t>
                      </a:r>
                      <a:r>
                        <a:rPr lang="cs-CZ" sz="2000" dirty="0" smtClean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cs-CZ" sz="2000" dirty="0" err="1" smtClean="0">
                          <a:solidFill>
                            <a:srgbClr val="00B050"/>
                          </a:solidFill>
                        </a:rPr>
                        <a:t>order</a:t>
                      </a:r>
                      <a:r>
                        <a:rPr lang="cs-CZ" sz="2000" dirty="0" smtClean="0">
                          <a:solidFill>
                            <a:srgbClr val="00B050"/>
                          </a:solidFill>
                        </a:rPr>
                        <a:t>:</a:t>
                      </a:r>
                      <a:endParaRPr lang="cs-CZ" sz="20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87406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7406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7406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7406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7406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7406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7" name="Picture 8" descr="C:\Documents and Settings\notebook\Local Settings\Temporary Internet Files\Content.IE5\4E3NUNQS\MC90043689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771" y="909936"/>
            <a:ext cx="1291142" cy="129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Documents and Settings\notebook\Local Settings\Temporary Internet Files\Content.IE5\4E3NUNQS\MP90040061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4993" y="4753439"/>
            <a:ext cx="1108185" cy="1385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C:\Documents and Settings\notebook\Local Settings\Temporary Internet Files\Content.IE5\T03THZB6\MC90023736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577985"/>
            <a:ext cx="1162616" cy="98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C:\Documents and Settings\notebook\Local Settings\Temporary Internet Files\Content.IE5\4E3NUNQS\MC90041355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731716"/>
            <a:ext cx="1279272" cy="1509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9" descr="C:\Documents and Settings\notebook\Local Settings\Temporary Internet Files\Content.IE5\3LP0YC6G\MC90041188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952" y="4030420"/>
            <a:ext cx="1193894" cy="87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:\Users\Admin\AppData\Local\Microsoft\Windows\Temporary Internet Files\Content.IE5\5IQUVH5A\MC90025081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4683" y="2686751"/>
            <a:ext cx="728804" cy="1227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2230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86828" y="162755"/>
            <a:ext cx="9068354" cy="6687349"/>
            <a:chOff x="1066266" y="162755"/>
            <a:chExt cx="8042278" cy="6084568"/>
          </a:xfrm>
        </p:grpSpPr>
        <p:graphicFrame>
          <p:nvGraphicFramePr>
            <p:cNvPr id="16" name="Objekt 1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085146370"/>
                </p:ext>
              </p:extLst>
            </p:nvPr>
          </p:nvGraphicFramePr>
          <p:xfrm>
            <a:off x="1704525" y="1562172"/>
            <a:ext cx="7404019" cy="46851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2" name="List" r:id="rId4" imgW="4619549" imgH="1342949" progId="Excel.Sheet.12">
                    <p:embed/>
                  </p:oleObj>
                </mc:Choice>
                <mc:Fallback>
                  <p:oleObj name="List" r:id="rId4" imgW="4619549" imgH="1342949" progId="Excel.Sheet.12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1704525" y="1562172"/>
                          <a:ext cx="7404019" cy="4685151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" name="Obdélník 4"/>
            <p:cNvSpPr/>
            <p:nvPr/>
          </p:nvSpPr>
          <p:spPr>
            <a:xfrm>
              <a:off x="1066266" y="162755"/>
              <a:ext cx="6912768" cy="7000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cs-CZ" sz="4400" b="1" dirty="0" err="1" smtClean="0">
                  <a:ln w="18000">
                    <a:solidFill>
                      <a:schemeClr val="accent1">
                        <a:lumMod val="50000"/>
                      </a:schemeClr>
                    </a:solidFill>
                    <a:prstDash val="solid"/>
                    <a:miter lim="800000"/>
                  </a:ln>
                  <a:solidFill>
                    <a:schemeClr val="accent1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Complete</a:t>
              </a:r>
              <a:r>
                <a:rPr lang="cs-CZ" sz="4400" b="1" dirty="0" smtClean="0">
                  <a:ln w="18000">
                    <a:solidFill>
                      <a:schemeClr val="accent1">
                        <a:lumMod val="50000"/>
                      </a:schemeClr>
                    </a:solidFill>
                    <a:prstDash val="solid"/>
                    <a:miter lim="800000"/>
                  </a:ln>
                  <a:solidFill>
                    <a:schemeClr val="accent1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 </a:t>
              </a:r>
              <a:r>
                <a:rPr lang="cs-CZ" sz="4400" b="1" dirty="0" err="1" smtClean="0">
                  <a:ln w="18000">
                    <a:solidFill>
                      <a:schemeClr val="accent1">
                        <a:lumMod val="50000"/>
                      </a:schemeClr>
                    </a:solidFill>
                    <a:prstDash val="solid"/>
                    <a:miter lim="800000"/>
                  </a:ln>
                  <a:solidFill>
                    <a:schemeClr val="accent1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the</a:t>
              </a:r>
              <a:r>
                <a:rPr lang="cs-CZ" sz="4400" b="1" dirty="0">
                  <a:ln w="18000">
                    <a:solidFill>
                      <a:schemeClr val="accent1">
                        <a:lumMod val="50000"/>
                      </a:schemeClr>
                    </a:solidFill>
                    <a:prstDash val="solid"/>
                    <a:miter lim="800000"/>
                  </a:ln>
                  <a:solidFill>
                    <a:schemeClr val="accent1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 </a:t>
              </a:r>
              <a:r>
                <a:rPr lang="cs-CZ" sz="4400" b="1" dirty="0" err="1" smtClean="0">
                  <a:ln w="18000">
                    <a:solidFill>
                      <a:schemeClr val="accent1">
                        <a:lumMod val="50000"/>
                      </a:schemeClr>
                    </a:solidFill>
                    <a:prstDash val="solid"/>
                    <a:miter lim="800000"/>
                  </a:ln>
                  <a:solidFill>
                    <a:schemeClr val="accent1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crossword</a:t>
              </a:r>
              <a:r>
                <a:rPr lang="cs-CZ" sz="4400" b="1" dirty="0" smtClean="0">
                  <a:ln w="18000">
                    <a:solidFill>
                      <a:schemeClr val="accent1">
                        <a:lumMod val="50000"/>
                      </a:schemeClr>
                    </a:solidFill>
                    <a:prstDash val="solid"/>
                    <a:miter lim="800000"/>
                  </a:ln>
                  <a:solidFill>
                    <a:schemeClr val="accent1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:</a:t>
              </a:r>
              <a:endParaRPr lang="cs-CZ" sz="4400" dirty="0">
                <a:ln w="18000">
                  <a:solidFill>
                    <a:schemeClr val="accent1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pic>
        <p:nvPicPr>
          <p:cNvPr id="21" name="Picture 5" descr="C:\Documents and Settings\notebook\Local Settings\Temporary Internet Files\Content.IE5\3LP0YC6G\MC900436906[1].pn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035793"/>
            <a:ext cx="553974" cy="553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8" descr="C:\Documents and Settings\notebook\Local Settings\Temporary Internet Files\Content.IE5\4E3NUNQS\MC900436894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0953" y="1035793"/>
            <a:ext cx="645571" cy="645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C:\Documents and Settings\notebook\Local Settings\Temporary Internet Files\Content.IE5\4E3NUNQS\MP900400617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449479"/>
            <a:ext cx="554093" cy="692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6" descr="C:\Documents and Settings\notebook\Local Settings\Temporary Internet Files\Content.IE5\T03THZB6\MC90023736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4171" y="5445224"/>
            <a:ext cx="721797" cy="61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7" descr="C:\Documents and Settings\notebook\Local Settings\Temporary Internet Files\Content.IE5\4E3NUNQS\MC900413552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1317" y="4581128"/>
            <a:ext cx="639636" cy="754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9" descr="C:\Documents and Settings\notebook\Local Settings\Temporary Internet Files\Content.IE5\3LP0YC6G\MC900411886[1].wmf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880"/>
          <a:stretch/>
        </p:blipFill>
        <p:spPr bwMode="auto">
          <a:xfrm>
            <a:off x="-84281" y="3142264"/>
            <a:ext cx="862204" cy="8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4" name="Skupina 43"/>
          <p:cNvGrpSpPr/>
          <p:nvPr/>
        </p:nvGrpSpPr>
        <p:grpSpPr>
          <a:xfrm>
            <a:off x="-84281" y="162755"/>
            <a:ext cx="9239463" cy="6695245"/>
            <a:chOff x="-84281" y="162755"/>
            <a:chExt cx="9239463" cy="6695245"/>
          </a:xfrm>
        </p:grpSpPr>
        <p:sp>
          <p:nvSpPr>
            <p:cNvPr id="45" name="Obdélník 44"/>
            <p:cNvSpPr/>
            <p:nvPr/>
          </p:nvSpPr>
          <p:spPr>
            <a:xfrm>
              <a:off x="86828" y="162755"/>
              <a:ext cx="9057172" cy="6695245"/>
            </a:xfrm>
            <a:prstGeom prst="rect">
              <a:avLst/>
            </a:prstGeom>
            <a:solidFill>
              <a:srgbClr val="FEB27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6" name="Skupina 45"/>
            <p:cNvGrpSpPr/>
            <p:nvPr/>
          </p:nvGrpSpPr>
          <p:grpSpPr>
            <a:xfrm>
              <a:off x="86828" y="162755"/>
              <a:ext cx="9068354" cy="6687349"/>
              <a:chOff x="1066266" y="162755"/>
              <a:chExt cx="8042278" cy="6084568"/>
            </a:xfrm>
          </p:grpSpPr>
          <p:graphicFrame>
            <p:nvGraphicFramePr>
              <p:cNvPr id="53" name="Objekt 52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412305259"/>
                  </p:ext>
                </p:extLst>
              </p:nvPr>
            </p:nvGraphicFramePr>
            <p:xfrm>
              <a:off x="1704525" y="1562172"/>
              <a:ext cx="7404019" cy="468515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93" name="List" r:id="rId13" imgW="4619549" imgH="1342949" progId="Excel.Sheet.12">
                      <p:embed/>
                    </p:oleObj>
                  </mc:Choice>
                  <mc:Fallback>
                    <p:oleObj name="List" r:id="rId13" imgW="4619549" imgH="1342949" progId="Excel.Sheet.12">
                      <p:embed/>
                      <p:pic>
                        <p:nvPicPr>
                          <p:cNvPr id="0" name=""/>
                          <p:cNvPicPr/>
                          <p:nvPr/>
                        </p:nvPicPr>
                        <p:blipFill>
                          <a:blip r:embed="rId14"/>
                          <a:stretch>
                            <a:fillRect/>
                          </a:stretch>
                        </p:blipFill>
                        <p:spPr>
                          <a:xfrm>
                            <a:off x="1704525" y="1562172"/>
                            <a:ext cx="7404019" cy="4685151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54" name="Obdélník 53"/>
              <p:cNvSpPr/>
              <p:nvPr/>
            </p:nvSpPr>
            <p:spPr>
              <a:xfrm>
                <a:off x="1066266" y="162755"/>
                <a:ext cx="6912768" cy="7000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4400" b="1" dirty="0" err="1" smtClean="0">
                    <a:ln w="18000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miter lim="800000"/>
                    </a:ln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25500" dist="23000" dir="7020000" algn="tl">
                        <a:srgbClr val="000000">
                          <a:alpha val="50000"/>
                        </a:srgbClr>
                      </a:outerShdw>
                    </a:effectLst>
                  </a:rPr>
                  <a:t>Complete</a:t>
                </a:r>
                <a:r>
                  <a:rPr lang="cs-CZ" sz="4400" b="1" dirty="0" smtClean="0">
                    <a:ln w="18000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miter lim="800000"/>
                    </a:ln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25500" dist="23000" dir="7020000" algn="tl">
                        <a:srgbClr val="000000">
                          <a:alpha val="50000"/>
                        </a:srgbClr>
                      </a:outerShdw>
                    </a:effectLst>
                  </a:rPr>
                  <a:t> </a:t>
                </a:r>
                <a:r>
                  <a:rPr lang="cs-CZ" sz="4400" b="1" dirty="0" err="1" smtClean="0">
                    <a:ln w="18000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miter lim="800000"/>
                    </a:ln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25500" dist="23000" dir="7020000" algn="tl">
                        <a:srgbClr val="000000">
                          <a:alpha val="50000"/>
                        </a:srgbClr>
                      </a:outerShdw>
                    </a:effectLst>
                  </a:rPr>
                  <a:t>the</a:t>
                </a:r>
                <a:r>
                  <a:rPr lang="cs-CZ" sz="4400" b="1" dirty="0">
                    <a:ln w="18000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miter lim="800000"/>
                    </a:ln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25500" dist="23000" dir="7020000" algn="tl">
                        <a:srgbClr val="000000">
                          <a:alpha val="50000"/>
                        </a:srgbClr>
                      </a:outerShdw>
                    </a:effectLst>
                  </a:rPr>
                  <a:t> </a:t>
                </a:r>
                <a:r>
                  <a:rPr lang="cs-CZ" sz="4400" b="1" dirty="0" err="1" smtClean="0">
                    <a:ln w="18000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miter lim="800000"/>
                    </a:ln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25500" dist="23000" dir="7020000" algn="tl">
                        <a:srgbClr val="000000">
                          <a:alpha val="50000"/>
                        </a:srgbClr>
                      </a:outerShdw>
                    </a:effectLst>
                  </a:rPr>
                  <a:t>crossword</a:t>
                </a:r>
                <a:r>
                  <a:rPr lang="cs-CZ" sz="4400" b="1" dirty="0" smtClean="0">
                    <a:ln w="18000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miter lim="800000"/>
                    </a:ln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25500" dist="23000" dir="7020000" algn="tl">
                        <a:srgbClr val="000000">
                          <a:alpha val="50000"/>
                        </a:srgbClr>
                      </a:outerShdw>
                    </a:effectLst>
                  </a:rPr>
                  <a:t>:</a:t>
                </a:r>
                <a:endParaRPr lang="cs-CZ" sz="4400" dirty="0">
                  <a:ln w="18000">
                    <a:solidFill>
                      <a:schemeClr val="accent1">
                        <a:lumMod val="50000"/>
                      </a:schemeClr>
                    </a:solidFill>
                    <a:prstDash val="solid"/>
                    <a:miter lim="800000"/>
                  </a:ln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pic>
          <p:nvPicPr>
            <p:cNvPr id="48" name="Picture 8" descr="C:\Documents and Settings\notebook\Local Settings\Temporary Internet Files\Content.IE5\4E3NUNQS\MC900436894[1]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20953" y="1035793"/>
              <a:ext cx="645571" cy="645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9" name="Picture 2" descr="C:\Documents and Settings\notebook\Local Settings\Temporary Internet Files\Content.IE5\4E3NUNQS\MP900400617[1].j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1680" y="2449479"/>
              <a:ext cx="554093" cy="6927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0" name="Picture 6" descr="C:\Documents and Settings\notebook\Local Settings\Temporary Internet Files\Content.IE5\T03THZB6\MC900237361[1].wmf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4171" y="5445224"/>
              <a:ext cx="721797" cy="6135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" name="Picture 7" descr="C:\Documents and Settings\notebook\Local Settings\Temporary Internet Files\Content.IE5\4E3NUNQS\MC900413552[1].wmf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1317" y="4581128"/>
              <a:ext cx="639636" cy="7545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2" name="Picture 9" descr="C:\Documents and Settings\notebook\Local Settings\Temporary Internet Files\Content.IE5\3LP0YC6G\MC900411886[1].wmf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6880"/>
            <a:stretch/>
          </p:blipFill>
          <p:spPr bwMode="auto">
            <a:xfrm>
              <a:off x="-84281" y="3142264"/>
              <a:ext cx="862204" cy="862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2" name="Picture 2" descr="C:\Users\Admin\AppData\Local\Microsoft\Windows\Temporary Internet Files\Content.IE5\5IQUVH5A\MC900250816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412" y="1035793"/>
            <a:ext cx="364402" cy="61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9407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Objek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8797303"/>
              </p:ext>
            </p:extLst>
          </p:nvPr>
        </p:nvGraphicFramePr>
        <p:xfrm>
          <a:off x="0" y="742950"/>
          <a:ext cx="9144000" cy="611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List" r:id="rId5" imgW="4276649" imgH="1723949" progId="Excel.Sheet.12">
                  <p:embed/>
                </p:oleObj>
              </mc:Choice>
              <mc:Fallback>
                <p:oleObj name="List" r:id="rId5" imgW="4276649" imgH="1723949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0" y="742950"/>
                        <a:ext cx="9144000" cy="6115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Obdélník 4"/>
          <p:cNvSpPr/>
          <p:nvPr/>
        </p:nvSpPr>
        <p:spPr>
          <a:xfrm>
            <a:off x="1066266" y="15271"/>
            <a:ext cx="69127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b="1" dirty="0" err="1" smtClean="0">
                <a:ln w="18000">
                  <a:solidFill>
                    <a:srgbClr val="006C3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Who</a:t>
            </a:r>
            <a:r>
              <a:rPr lang="cs-CZ" sz="4400" b="1" dirty="0" smtClean="0">
                <a:ln w="18000">
                  <a:solidFill>
                    <a:srgbClr val="006C3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400" b="1" dirty="0" err="1" smtClean="0">
                <a:ln w="18000">
                  <a:solidFill>
                    <a:srgbClr val="006C3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likes</a:t>
            </a:r>
            <a:r>
              <a:rPr lang="cs-CZ" sz="4400" b="1" dirty="0" smtClean="0">
                <a:ln w="18000">
                  <a:solidFill>
                    <a:srgbClr val="006C3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400" b="1" dirty="0" err="1" smtClean="0">
                <a:ln w="18000">
                  <a:solidFill>
                    <a:srgbClr val="006C3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apples</a:t>
            </a:r>
            <a:r>
              <a:rPr lang="cs-CZ" sz="4400" b="1" dirty="0" smtClean="0">
                <a:ln w="18000">
                  <a:solidFill>
                    <a:srgbClr val="006C3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?</a:t>
            </a:r>
            <a:endParaRPr lang="cs-CZ" sz="4400" dirty="0">
              <a:ln w="18000">
                <a:solidFill>
                  <a:srgbClr val="006C31"/>
                </a:solidFill>
                <a:prstDash val="solid"/>
                <a:miter lim="800000"/>
              </a:ln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31" y="1451874"/>
            <a:ext cx="12827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>
                <a:solidFill>
                  <a:srgbClr val="006C31"/>
                </a:solidFill>
              </a:rPr>
              <a:t>Name</a:t>
            </a:r>
            <a:r>
              <a:rPr lang="cs-CZ" sz="3200" dirty="0" smtClean="0">
                <a:solidFill>
                  <a:srgbClr val="006C31"/>
                </a:solidFill>
              </a:rPr>
              <a:t>:</a:t>
            </a:r>
            <a:endParaRPr lang="cs-CZ" sz="3200" dirty="0">
              <a:solidFill>
                <a:srgbClr val="006C31"/>
              </a:solidFill>
            </a:endParaRPr>
          </a:p>
        </p:txBody>
      </p:sp>
      <p:pic>
        <p:nvPicPr>
          <p:cNvPr id="11" name="Picture 8" descr="C:\Documents and Settings\notebook\Local Settings\Temporary Internet Files\Content.IE5\4E3NUNQS\MC900436894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717" y="966963"/>
            <a:ext cx="1126713" cy="1126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Documents and Settings\notebook\Local Settings\Temporary Internet Files\Content.IE5\4E3NUNQS\MC90041355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891264"/>
            <a:ext cx="950461" cy="112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9" descr="C:\Documents and Settings\notebook\Local Settings\Temporary Internet Files\Content.IE5\3LP0YC6G\MC90041188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088567"/>
            <a:ext cx="1193894" cy="87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Documents and Settings\notebook\Local Settings\Temporary Internet Files\Content.IE5\4E3NUNQS\MP900400617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9" y="757020"/>
            <a:ext cx="1008112" cy="126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C:\Documents and Settings\notebook\Local Settings\Temporary Internet Files\Content.IE5\T03THZB6\MC900237361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973800"/>
            <a:ext cx="1162616" cy="98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Admin\AppData\Local\Microsoft\Windows\Temporary Internet Files\Content.IE5\5IQUVH5A\MC900250816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8248" y="789968"/>
            <a:ext cx="728804" cy="1227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2819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33241" y="836712"/>
            <a:ext cx="9035550" cy="43242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Autor:  Mgr. Irena Trefilová</a:t>
            </a:r>
          </a:p>
          <a:p>
            <a:endParaRPr lang="cs-CZ" dirty="0"/>
          </a:p>
          <a:p>
            <a:r>
              <a:rPr lang="cs-CZ" dirty="0"/>
              <a:t>Škola:  Základní škola a mateřská škola Liběšice, okres Louny, příspěvková organizace</a:t>
            </a:r>
          </a:p>
          <a:p>
            <a:endParaRPr lang="cs-CZ" dirty="0"/>
          </a:p>
          <a:p>
            <a:r>
              <a:rPr lang="cs-CZ" dirty="0"/>
              <a:t>Zpracováno v programu Microsoft Office 2010</a:t>
            </a:r>
          </a:p>
          <a:p>
            <a:endParaRPr lang="cs-CZ" dirty="0"/>
          </a:p>
          <a:p>
            <a:r>
              <a:rPr lang="cs-CZ" dirty="0"/>
              <a:t>Použité obrázky pocházejí z webu http://office.microsoft.com  (Klipart):</a:t>
            </a:r>
          </a:p>
          <a:p>
            <a:r>
              <a:rPr lang="cs-CZ" sz="1100" dirty="0" err="1" smtClean="0"/>
              <a:t>pear</a:t>
            </a:r>
            <a:r>
              <a:rPr lang="cs-CZ" sz="1100" dirty="0"/>
              <a:t>:    </a:t>
            </a:r>
            <a:r>
              <a:rPr lang="cs-CZ" sz="1100" dirty="0">
                <a:hlinkClick r:id="rId2"/>
              </a:rPr>
              <a:t>http://office.microsoft.com/cs-cz/images/results.aspx?qu=hru%C5%A1ka&amp;ex=1#ai:MC900250816</a:t>
            </a:r>
            <a:r>
              <a:rPr lang="cs-CZ" sz="1100" dirty="0" smtClean="0">
                <a:hlinkClick r:id="rId2"/>
              </a:rPr>
              <a:t>|</a:t>
            </a:r>
            <a:endParaRPr lang="cs-CZ" sz="1100" dirty="0" smtClean="0"/>
          </a:p>
          <a:p>
            <a:r>
              <a:rPr lang="cs-CZ" sz="1100" dirty="0" err="1" smtClean="0"/>
              <a:t>apple</a:t>
            </a:r>
            <a:r>
              <a:rPr lang="cs-CZ" sz="1100" dirty="0"/>
              <a:t>:  </a:t>
            </a:r>
            <a:r>
              <a:rPr lang="cs-CZ" sz="1100" dirty="0">
                <a:hlinkClick r:id="rId3"/>
              </a:rPr>
              <a:t>http://office.microsoft.com/cs-cz/images/results.aspx?qu=jablko&amp;ex=1#ai:MP900400617</a:t>
            </a:r>
            <a:r>
              <a:rPr lang="cs-CZ" sz="1100" dirty="0" smtClean="0">
                <a:hlinkClick r:id="rId3"/>
              </a:rPr>
              <a:t>|</a:t>
            </a:r>
            <a:endParaRPr lang="cs-CZ" sz="1100" dirty="0" smtClean="0"/>
          </a:p>
          <a:p>
            <a:r>
              <a:rPr lang="cs-CZ" sz="1100" dirty="0" err="1" smtClean="0"/>
              <a:t>grapes</a:t>
            </a:r>
            <a:r>
              <a:rPr lang="cs-CZ" sz="1100" dirty="0"/>
              <a:t>:  </a:t>
            </a:r>
            <a:r>
              <a:rPr lang="cs-CZ" sz="1100" dirty="0">
                <a:hlinkClick r:id="rId4"/>
              </a:rPr>
              <a:t>http://office.microsoft.com/cs-cz/images/results.aspx?qu=hrozno&amp;ex=1#ai:MC900413552</a:t>
            </a:r>
            <a:r>
              <a:rPr lang="cs-CZ" sz="1100" dirty="0" smtClean="0">
                <a:hlinkClick r:id="rId4"/>
              </a:rPr>
              <a:t>|</a:t>
            </a:r>
            <a:endParaRPr lang="cs-CZ" sz="1100" dirty="0" smtClean="0"/>
          </a:p>
          <a:p>
            <a:r>
              <a:rPr lang="cs-CZ" sz="1100" dirty="0" err="1" smtClean="0"/>
              <a:t>orange</a:t>
            </a:r>
            <a:r>
              <a:rPr lang="cs-CZ" sz="1100" dirty="0"/>
              <a:t>:  </a:t>
            </a:r>
            <a:r>
              <a:rPr lang="cs-CZ" sz="1100" dirty="0">
                <a:hlinkClick r:id="rId5"/>
              </a:rPr>
              <a:t>http://office.microsoft.com/cs-cz/images/results.aspx?qu=pomeran%C4%8D&amp;ex=1#ai:MC900436894</a:t>
            </a:r>
            <a:r>
              <a:rPr lang="cs-CZ" sz="1100" dirty="0" smtClean="0">
                <a:hlinkClick r:id="rId5"/>
              </a:rPr>
              <a:t>|</a:t>
            </a:r>
            <a:endParaRPr lang="cs-CZ" sz="1100" dirty="0" smtClean="0"/>
          </a:p>
          <a:p>
            <a:r>
              <a:rPr lang="cs-CZ" sz="1100" dirty="0" err="1" smtClean="0"/>
              <a:t>cherries</a:t>
            </a:r>
            <a:r>
              <a:rPr lang="cs-CZ" sz="1100" dirty="0"/>
              <a:t>:  </a:t>
            </a:r>
            <a:r>
              <a:rPr lang="cs-CZ" sz="1100" dirty="0">
                <a:hlinkClick r:id="rId6"/>
              </a:rPr>
              <a:t>http://office.microsoft.com/cs-cz/images/results.aspx?qu=t%C5%99e%C5%A1n%C4%9B&amp;ex=1#ai:MC900237361</a:t>
            </a:r>
            <a:r>
              <a:rPr lang="cs-CZ" sz="1100" dirty="0" smtClean="0">
                <a:hlinkClick r:id="rId6"/>
              </a:rPr>
              <a:t>|</a:t>
            </a:r>
            <a:endParaRPr lang="cs-CZ" sz="1100" dirty="0" smtClean="0"/>
          </a:p>
          <a:p>
            <a:r>
              <a:rPr lang="cs-CZ" sz="1100" dirty="0" err="1" smtClean="0"/>
              <a:t>banana</a:t>
            </a:r>
            <a:r>
              <a:rPr lang="cs-CZ" sz="1100" dirty="0"/>
              <a:t>:   </a:t>
            </a:r>
            <a:r>
              <a:rPr lang="cs-CZ" sz="1100" dirty="0">
                <a:hlinkClick r:id="rId7"/>
              </a:rPr>
              <a:t>http://office.microsoft.com/cs-cz/images/results.aspx?qu=ban%C3%A1n&amp;ex=1#ai:MC900411886</a:t>
            </a:r>
            <a:r>
              <a:rPr lang="cs-CZ" sz="1100" dirty="0" smtClean="0">
                <a:hlinkClick r:id="rId7"/>
              </a:rPr>
              <a:t>|</a:t>
            </a:r>
            <a:endParaRPr lang="cs-CZ" sz="1100" dirty="0" smtClean="0"/>
          </a:p>
          <a:p>
            <a:r>
              <a:rPr lang="cs-CZ" sz="1100" dirty="0" err="1" smtClean="0"/>
              <a:t>fruit</a:t>
            </a:r>
            <a:r>
              <a:rPr lang="cs-CZ" sz="1100" dirty="0"/>
              <a:t>:   </a:t>
            </a:r>
            <a:r>
              <a:rPr lang="cs-CZ" sz="1100" dirty="0">
                <a:hlinkClick r:id="rId8"/>
              </a:rPr>
              <a:t>http://office.microsoft.com/cs-cz/images/results.aspx?qu=m%C3%ADsa+ovoce&amp;ex=1#ai:MC900057911</a:t>
            </a:r>
            <a:r>
              <a:rPr lang="cs-CZ" sz="1100" dirty="0" smtClean="0">
                <a:hlinkClick r:id="rId8"/>
              </a:rPr>
              <a:t>|</a:t>
            </a:r>
            <a:endParaRPr lang="cs-CZ" sz="1100" dirty="0" smtClean="0"/>
          </a:p>
          <a:p>
            <a:endParaRPr lang="cs-CZ" b="1" dirty="0" smtClean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Vytvořeno:  2011, upraveno </a:t>
            </a:r>
            <a:r>
              <a:rPr lang="cs-CZ" dirty="0" smtClean="0"/>
              <a:t>2013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1924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1228</TotalTime>
  <Words>275</Words>
  <Application>Microsoft Office PowerPoint</Application>
  <PresentationFormat>Předvádění na obrazovce (4:3)</PresentationFormat>
  <Paragraphs>57</Paragraphs>
  <Slides>8</Slides>
  <Notes>2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Aerodynamika</vt:lpstr>
      <vt:lpstr>List</vt:lpstr>
      <vt:lpstr>VY_32_INOVACE_05_AJ_Fruit and            vegetables 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VY_32_INOVACE_AA_Fruit and vegetables</dc:title>
  <cp:lastModifiedBy>Admin</cp:lastModifiedBy>
  <cp:revision>21</cp:revision>
  <dcterms:modified xsi:type="dcterms:W3CDTF">2013-02-18T17:37:45Z</dcterms:modified>
</cp:coreProperties>
</file>