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handoutMasterIdLst>
    <p:handoutMasterId r:id="rId12"/>
  </p:handout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66CC"/>
    <a:srgbClr val="00FF00"/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NÁZEV:VY_32_INOVACE_01: Vlastivěda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 Malíková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Kraje ČR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A839466-BB8D-449F-BCB5-73A4C6C93D89}" type="presOf" srcId="{B651F6E3-6281-48DB-9319-2AEAFDAE7572}" destId="{619D679B-A015-4ECF-8348-D1034C574F40}" srcOrd="0" destOrd="0" presId="urn:microsoft.com/office/officeart/2005/8/layout/target3"/>
    <dgm:cxn modelId="{64C713F4-8F75-499F-9771-D4E62EE19FC8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36B1D29-4C03-4E75-83FD-C15A77134BEB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951E9FA-F93D-466D-871C-EEBCD4B4C71C}" type="presOf" srcId="{D8197B8C-B260-4A16-BDF4-0947B075E274}" destId="{25B08C86-7E15-44DC-BE7F-FFB55DD49D12}" srcOrd="0" destOrd="0" presId="urn:microsoft.com/office/officeart/2005/8/layout/target3"/>
    <dgm:cxn modelId="{FB890888-6A3D-4455-83B2-557B51213EAC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1E8CAF9-3B29-4842-9A6B-6139AE6E2F23}" type="presOf" srcId="{D1D4F407-5343-4D3F-B5B9-D407B03CAEB4}" destId="{AED2198E-93D5-4001-81B4-73124B309672}" srcOrd="1" destOrd="0" presId="urn:microsoft.com/office/officeart/2005/8/layout/target3"/>
    <dgm:cxn modelId="{C8903CAE-A15E-4A2E-A083-4BD4F704BBCE}" type="presOf" srcId="{757F3AB3-0718-4624-B441-E567A8F0AB56}" destId="{333A1088-737F-45CB-B68E-254E46348037}" srcOrd="0" destOrd="0" presId="urn:microsoft.com/office/officeart/2005/8/layout/target3"/>
    <dgm:cxn modelId="{7A0A2E9A-EC3B-4358-AD06-A673DDFE1841}" type="presOf" srcId="{D1B46980-6531-4606-95E6-44980827E919}" destId="{2BE915AB-18AA-4053-B92C-3BFC9ED204BB}" srcOrd="1" destOrd="0" presId="urn:microsoft.com/office/officeart/2005/8/layout/target3"/>
    <dgm:cxn modelId="{0030A922-3F94-4377-A18B-F8F47EC71857}" type="presOf" srcId="{4C35D32F-0EAB-4CD7-82EE-45574DC2A586}" destId="{890E4F0B-2866-4A3F-A3C7-2A14B1797930}" srcOrd="1" destOrd="0" presId="urn:microsoft.com/office/officeart/2005/8/layout/target3"/>
    <dgm:cxn modelId="{081C78D1-D46A-4FFA-85F0-AD48E2802FEC}" type="presOf" srcId="{D1D4F407-5343-4D3F-B5B9-D407B03CAEB4}" destId="{D005CE8C-CC26-4C3E-AC11-E15060ECD759}" srcOrd="0" destOrd="0" presId="urn:microsoft.com/office/officeart/2005/8/layout/target3"/>
    <dgm:cxn modelId="{CB4F4385-06E2-4F9E-9D5D-E32E7515E247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53263E4-17BA-4FCD-B981-13E021B90E72}" type="presParOf" srcId="{333A1088-737F-45CB-B68E-254E46348037}" destId="{F5ABB229-8D3B-4694-996A-96F23CF14429}" srcOrd="0" destOrd="0" presId="urn:microsoft.com/office/officeart/2005/8/layout/target3"/>
    <dgm:cxn modelId="{ECEE878B-8544-406E-9A2B-6FFDF4DE03F2}" type="presParOf" srcId="{333A1088-737F-45CB-B68E-254E46348037}" destId="{F41139FD-01EE-4571-8B17-4FB00FC51163}" srcOrd="1" destOrd="0" presId="urn:microsoft.com/office/officeart/2005/8/layout/target3"/>
    <dgm:cxn modelId="{C7A319CD-E73F-4219-83E4-F82097D92DAD}" type="presParOf" srcId="{333A1088-737F-45CB-B68E-254E46348037}" destId="{D005CE8C-CC26-4C3E-AC11-E15060ECD759}" srcOrd="2" destOrd="0" presId="urn:microsoft.com/office/officeart/2005/8/layout/target3"/>
    <dgm:cxn modelId="{12D9A6DB-E561-4708-8962-208B7E60C4AE}" type="presParOf" srcId="{333A1088-737F-45CB-B68E-254E46348037}" destId="{2C702D82-9B77-49B7-9568-BB8EB47C3372}" srcOrd="3" destOrd="0" presId="urn:microsoft.com/office/officeart/2005/8/layout/target3"/>
    <dgm:cxn modelId="{8AB728D4-0D44-497F-B53C-D91A503D3EAB}" type="presParOf" srcId="{333A1088-737F-45CB-B68E-254E46348037}" destId="{A52A0455-90FF-4808-ABD0-F02540D31D5A}" srcOrd="4" destOrd="0" presId="urn:microsoft.com/office/officeart/2005/8/layout/target3"/>
    <dgm:cxn modelId="{4AC9B47E-0BAC-4C53-B6C4-6923368A2E73}" type="presParOf" srcId="{333A1088-737F-45CB-B68E-254E46348037}" destId="{6140AFEC-043D-4C43-A2F9-D0F5331DF3A3}" srcOrd="5" destOrd="0" presId="urn:microsoft.com/office/officeart/2005/8/layout/target3"/>
    <dgm:cxn modelId="{44286DC8-CC18-4A3D-B95E-C62726F79824}" type="presParOf" srcId="{333A1088-737F-45CB-B68E-254E46348037}" destId="{9358AC05-5D7D-4327-9F80-1AD486AEA664}" srcOrd="6" destOrd="0" presId="urn:microsoft.com/office/officeart/2005/8/layout/target3"/>
    <dgm:cxn modelId="{E3E48843-1AC6-4CAA-99AB-57E2191D836E}" type="presParOf" srcId="{333A1088-737F-45CB-B68E-254E46348037}" destId="{313FC574-E1CD-4FB4-B054-0B805CE0447D}" srcOrd="7" destOrd="0" presId="urn:microsoft.com/office/officeart/2005/8/layout/target3"/>
    <dgm:cxn modelId="{632A959B-026A-48A7-8F16-AABA7A37A28B}" type="presParOf" srcId="{333A1088-737F-45CB-B68E-254E46348037}" destId="{619D679B-A015-4ECF-8348-D1034C574F40}" srcOrd="8" destOrd="0" presId="urn:microsoft.com/office/officeart/2005/8/layout/target3"/>
    <dgm:cxn modelId="{F1103C54-0293-4A0A-8149-1D1AFA81451C}" type="presParOf" srcId="{333A1088-737F-45CB-B68E-254E46348037}" destId="{322283A8-4A27-4CDA-BAE3-F381106A9174}" srcOrd="9" destOrd="0" presId="urn:microsoft.com/office/officeart/2005/8/layout/target3"/>
    <dgm:cxn modelId="{224B2D87-B583-4D1E-9722-C5F6F1530364}" type="presParOf" srcId="{333A1088-737F-45CB-B68E-254E46348037}" destId="{FFC9F71D-1B4F-4AD9-A4A6-86ADEFC8AF5C}" srcOrd="10" destOrd="0" presId="urn:microsoft.com/office/officeart/2005/8/layout/target3"/>
    <dgm:cxn modelId="{2E459458-6A0E-47D1-AA62-A05CDD3B30BE}" type="presParOf" srcId="{333A1088-737F-45CB-B68E-254E46348037}" destId="{25B08C86-7E15-44DC-BE7F-FFB55DD49D12}" srcOrd="11" destOrd="0" presId="urn:microsoft.com/office/officeart/2005/8/layout/target3"/>
    <dgm:cxn modelId="{1DBC9F65-204A-4778-BFDB-4EC8005C6241}" type="presParOf" srcId="{333A1088-737F-45CB-B68E-254E46348037}" destId="{76644BE8-9D7C-4C09-B250-3D10AF48CBB7}" srcOrd="12" destOrd="0" presId="urn:microsoft.com/office/officeart/2005/8/layout/target3"/>
    <dgm:cxn modelId="{10692411-B4AB-4E32-B30A-F5AC2820E650}" type="presParOf" srcId="{333A1088-737F-45CB-B68E-254E46348037}" destId="{EE85B701-7295-41C0-BA7A-34D3756A2AE6}" srcOrd="13" destOrd="0" presId="urn:microsoft.com/office/officeart/2005/8/layout/target3"/>
    <dgm:cxn modelId="{BB4866CC-4DC7-4991-BBF5-457D96C22868}" type="presParOf" srcId="{333A1088-737F-45CB-B68E-254E46348037}" destId="{8BEBB6EC-1DAA-4CAC-8A25-BC0FCBD5DBD5}" srcOrd="14" destOrd="0" presId="urn:microsoft.com/office/officeart/2005/8/layout/target3"/>
    <dgm:cxn modelId="{F2AE5DDF-AC0B-4DA4-9FF8-05779BAAC3FB}" type="presParOf" srcId="{333A1088-737F-45CB-B68E-254E46348037}" destId="{AED2198E-93D5-4001-81B4-73124B309672}" srcOrd="15" destOrd="0" presId="urn:microsoft.com/office/officeart/2005/8/layout/target3"/>
    <dgm:cxn modelId="{B2DB7B08-3F70-42B4-992C-BEF554974FF9}" type="presParOf" srcId="{333A1088-737F-45CB-B68E-254E46348037}" destId="{2BE915AB-18AA-4053-B92C-3BFC9ED204BB}" srcOrd="16" destOrd="0" presId="urn:microsoft.com/office/officeart/2005/8/layout/target3"/>
    <dgm:cxn modelId="{9A891F71-6B3F-484B-8671-41E77E9A48EB}" type="presParOf" srcId="{333A1088-737F-45CB-B68E-254E46348037}" destId="{6BB5E863-4638-4E1D-BFDE-399D028AC4ED}" srcOrd="17" destOrd="0" presId="urn:microsoft.com/office/officeart/2005/8/layout/target3"/>
    <dgm:cxn modelId="{224A699D-3B57-4346-92EA-A6FF3C237402}" type="presParOf" srcId="{333A1088-737F-45CB-B68E-254E46348037}" destId="{5A5FFA88-C948-4069-8E93-59FA12366E83}" srcOrd="18" destOrd="0" presId="urn:microsoft.com/office/officeart/2005/8/layout/target3"/>
    <dgm:cxn modelId="{BE4F42BD-1C4C-4C13-AC16-76F30AF4972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 Malíková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NÁZEV:VY_32_INOVACE_01: Vlastivěda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Kraje ČR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D6C9CD-9829-422C-B512-85767EED7B3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83669A-4DCB-41CD-8339-DDFFCF0B28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273858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032E1F-2A68-432C-8BE0-139D02BD0E47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2AB0E3-38C4-4C23-B994-1C4BD63C89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92859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Zdroj:</a:t>
            </a:r>
            <a:r>
              <a:rPr lang="en-US" dirty="0" smtClean="0"/>
              <a:t>[</a:t>
            </a:r>
            <a:r>
              <a:rPr lang="cs-CZ" dirty="0" smtClean="0"/>
              <a:t>1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Zdroj:</a:t>
            </a:r>
            <a:r>
              <a:rPr lang="en-US" dirty="0" smtClean="0"/>
              <a:t>[</a:t>
            </a:r>
            <a:r>
              <a:rPr lang="cs-CZ" dirty="0" smtClean="0"/>
              <a:t>2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Zdroj:</a:t>
            </a:r>
            <a:r>
              <a:rPr lang="en-US" dirty="0" smtClean="0"/>
              <a:t>[</a:t>
            </a:r>
            <a:r>
              <a:rPr lang="cs-CZ" dirty="0" smtClean="0"/>
              <a:t>2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A2FC579-94DD-4C48-931F-A0623BD1FB67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9966CEA-8B5E-4FDB-8C60-88277BC5A1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13A5FD-B969-41CA-80D8-796B7A4C78C6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966CEA-8B5E-4FDB-8C60-88277BC5A1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685A96F-4DD7-4DB2-8FEA-F0948CF27115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9966CEA-8B5E-4FDB-8C60-88277BC5A1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BBAC1D-1A48-4FDF-B3A4-5AEBE5792139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966CEA-8B5E-4FDB-8C60-88277BC5A1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5E57D7-4B8E-4D59-A5FC-67BB873B1E26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966CEA-8B5E-4FDB-8C60-88277BC5A1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228421-B53A-45A9-A58A-C11A04AB8508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966CEA-8B5E-4FDB-8C60-88277BC5A1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624895C-0AC1-4A57-B63A-1589F292A00D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966CEA-8B5E-4FDB-8C60-88277BC5A1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3FDFAA-84C4-4CD2-95CB-3AD23B33481A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966CEA-8B5E-4FDB-8C60-88277BC5A1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2BC405-FF61-4AE0-9534-CE6C913D6053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966CEA-8B5E-4FDB-8C60-88277BC5A1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BA1CD8-6958-4495-8612-0FB1B4904D0B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966CEA-8B5E-4FDB-8C60-88277BC5A1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CEA754D-B983-492E-9B9B-808B6F94FBBB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9966CEA-8B5E-4FDB-8C60-88277BC5A1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E0E8DAE-A84F-420B-A8D6-4A9B3EA48029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9966CEA-8B5E-4FDB-8C60-88277BC5A1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542923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žákům pro zopakování krajů ČR,  jejich hlavních měst a počtu obyvatel v jednotlivých </a:t>
            </a:r>
            <a:r>
              <a:rPr lang="cs-CZ" smtClean="0"/>
              <a:t>krajích.</a:t>
            </a:r>
          </a:p>
          <a:p>
            <a:r>
              <a:rPr lang="cs-CZ" smtClean="0"/>
              <a:t>Žáci </a:t>
            </a:r>
            <a:r>
              <a:rPr lang="cs-CZ" dirty="0" smtClean="0"/>
              <a:t>pracují do školního sešitu a ústně.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785793"/>
          </a:xfrm>
        </p:spPr>
        <p:txBody>
          <a:bodyPr/>
          <a:lstStyle/>
          <a:p>
            <a:pPr algn="ctr"/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Kraje ČR 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56793"/>
            <a:ext cx="9120358" cy="53012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Kraje ČR-počet obyvatel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Praha 			1 257 158 obyvatel</a:t>
            </a:r>
          </a:p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Středočeský kraj	     	1 272 807 obyvatel</a:t>
            </a:r>
          </a:p>
          <a:p>
            <a:r>
              <a:rPr lang="cs-CZ" dirty="0" smtClean="0">
                <a:solidFill>
                  <a:srgbClr val="00FF00"/>
                </a:solidFill>
              </a:rPr>
              <a:t>Liberecký kraj		   440 177 obyvatel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Ústecký kraj		   836 183 obyvatel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Karlovarský kraj	  	   307 049 obyvatel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Plzeňský kraj		   572 290 obyvatel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Jihočeský kraj		   638 845 obyvatel</a:t>
            </a:r>
          </a:p>
          <a:p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Vysočina kraj	   	   514 288 obyvatel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5684" y="0"/>
            <a:ext cx="8229600" cy="1785926"/>
          </a:xfrm>
        </p:spPr>
        <p:txBody>
          <a:bodyPr>
            <a:norm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Kraje ČR-počet obyvatel</a:t>
            </a:r>
            <a:b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4292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Pardubický kraj		   517 169 obyvatel</a:t>
            </a:r>
          </a:p>
          <a:p>
            <a:endParaRPr lang="cs-CZ" dirty="0" smtClean="0">
              <a:solidFill>
                <a:srgbClr val="CC0099"/>
              </a:solidFill>
            </a:endParaRPr>
          </a:p>
          <a:p>
            <a:r>
              <a:rPr lang="cs-CZ" dirty="0" err="1" smtClean="0">
                <a:solidFill>
                  <a:srgbClr val="CC0099"/>
                </a:solidFill>
              </a:rPr>
              <a:t>Královehradecký</a:t>
            </a:r>
            <a:r>
              <a:rPr lang="cs-CZ" dirty="0" smtClean="0">
                <a:solidFill>
                  <a:srgbClr val="CC0099"/>
                </a:solidFill>
              </a:rPr>
              <a:t> kraj	   554 285 obyvatel</a:t>
            </a:r>
          </a:p>
          <a:p>
            <a:endParaRPr lang="cs-CZ" dirty="0" smtClean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Jihomoravský kraj 	1 155 873 obyvatel</a:t>
            </a:r>
          </a:p>
          <a:p>
            <a:endParaRPr lang="cs-CZ" dirty="0" smtClean="0">
              <a:solidFill>
                <a:srgbClr val="FF66CC"/>
              </a:solidFill>
            </a:endParaRPr>
          </a:p>
          <a:p>
            <a:r>
              <a:rPr lang="cs-CZ" dirty="0" smtClean="0">
                <a:solidFill>
                  <a:srgbClr val="FF66CC"/>
                </a:solidFill>
              </a:rPr>
              <a:t>Zlínský kraj		   589 921 obyvatel</a:t>
            </a:r>
          </a:p>
          <a:p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Olomoucký kraj		    641 493 obyvatel</a:t>
            </a:r>
          </a:p>
          <a:p>
            <a:endParaRPr lang="cs-CZ" dirty="0" smtClean="0"/>
          </a:p>
          <a:p>
            <a:r>
              <a:rPr lang="cs-CZ" dirty="0" smtClean="0"/>
              <a:t>Moravskoslezský kraj	 1 242 119 obyvatel</a:t>
            </a:r>
          </a:p>
          <a:p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ČR celkem		</a:t>
            </a:r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	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10 639 657 obyvatel</a:t>
            </a:r>
          </a:p>
          <a:p>
            <a:pPr lvl="8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(údaj roku 2010)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TEST: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>
                <a:solidFill>
                  <a:srgbClr val="00FF00"/>
                </a:solidFill>
              </a:rPr>
              <a:t>Ve kterém kraji žijeme my?????</a:t>
            </a:r>
          </a:p>
          <a:p>
            <a:pPr marL="514350" indent="-514350">
              <a:buAutoNum type="arabicParenR"/>
            </a:pPr>
            <a:r>
              <a:rPr lang="cs-CZ" dirty="0" smtClean="0">
                <a:solidFill>
                  <a:srgbClr val="FF0066"/>
                </a:solidFill>
              </a:rPr>
              <a:t>Jaké je hlavní město našeho kraje????</a:t>
            </a:r>
          </a:p>
          <a:p>
            <a:pPr marL="514350" indent="-514350">
              <a:buAutoNum type="arabicParenR"/>
            </a:pPr>
            <a:r>
              <a:rPr lang="cs-CZ" dirty="0" smtClean="0">
                <a:solidFill>
                  <a:srgbClr val="00B0F0"/>
                </a:solidFill>
              </a:rPr>
              <a:t>Jaké je hlavní město ČR?????</a:t>
            </a:r>
          </a:p>
          <a:p>
            <a:pPr marL="514350" indent="-514350">
              <a:buAutoNum type="arabicParenR"/>
            </a:pPr>
            <a:r>
              <a:rPr lang="cs-CZ" dirty="0" smtClean="0">
                <a:solidFill>
                  <a:srgbClr val="7030A0"/>
                </a:solidFill>
              </a:rPr>
              <a:t>Kolik krajů máme???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Odpovědi: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>
                <a:solidFill>
                  <a:srgbClr val="00FF00"/>
                </a:solidFill>
              </a:rPr>
              <a:t>Moravskoslezském</a:t>
            </a:r>
          </a:p>
          <a:p>
            <a:pPr marL="514350" indent="-514350">
              <a:buAutoNum type="arabicParenR"/>
            </a:pPr>
            <a:r>
              <a:rPr lang="cs-CZ" dirty="0" smtClean="0">
                <a:solidFill>
                  <a:srgbClr val="FF0066"/>
                </a:solidFill>
              </a:rPr>
              <a:t>Ostrava</a:t>
            </a:r>
          </a:p>
          <a:p>
            <a:pPr marL="514350" indent="-514350">
              <a:buAutoNum type="arabicParenR"/>
            </a:pPr>
            <a:r>
              <a:rPr lang="cs-CZ" dirty="0" smtClean="0">
                <a:solidFill>
                  <a:srgbClr val="00B0F0"/>
                </a:solidFill>
              </a:rPr>
              <a:t>Praha</a:t>
            </a:r>
          </a:p>
          <a:p>
            <a:pPr marL="514350" indent="-514350">
              <a:buAutoNum type="arabicParenR"/>
            </a:pPr>
            <a:r>
              <a:rPr lang="cs-CZ" dirty="0" smtClean="0">
                <a:solidFill>
                  <a:srgbClr val="7030A0"/>
                </a:solidFill>
              </a:rPr>
              <a:t>14 krajů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Veškerý text je vytvořen autorem materiálu 05.09.2011</a:t>
            </a:r>
          </a:p>
          <a:p>
            <a:pPr marL="0" indent="0">
              <a:buNone/>
            </a:pPr>
            <a:r>
              <a:rPr lang="cs-CZ" dirty="0" smtClean="0"/>
              <a:t>Vlastní zpracování</a:t>
            </a:r>
          </a:p>
          <a:p>
            <a:pPr marL="0" indent="0">
              <a:buNone/>
            </a:pPr>
            <a:r>
              <a:rPr lang="en-US" dirty="0" smtClean="0"/>
              <a:t>[</a:t>
            </a:r>
            <a:r>
              <a:rPr lang="cs-CZ" dirty="0" smtClean="0"/>
              <a:t>1</a:t>
            </a:r>
            <a:r>
              <a:rPr lang="en-US" dirty="0"/>
              <a:t>] </a:t>
            </a:r>
            <a:r>
              <a:rPr lang="en-US" dirty="0" err="1"/>
              <a:t>Kraje</a:t>
            </a:r>
            <a:r>
              <a:rPr lang="en-US" dirty="0"/>
              <a:t> </a:t>
            </a:r>
            <a:r>
              <a:rPr lang="en-US" dirty="0" err="1"/>
              <a:t>České</a:t>
            </a:r>
            <a:r>
              <a:rPr lang="en-US" dirty="0"/>
              <a:t> </a:t>
            </a:r>
            <a:r>
              <a:rPr lang="en-US" dirty="0" err="1" smtClean="0"/>
              <a:t>republiky</a:t>
            </a:r>
            <a:r>
              <a:rPr lang="cs-CZ" dirty="0"/>
              <a:t>. </a:t>
            </a:r>
            <a:r>
              <a:rPr lang="en-US" dirty="0"/>
              <a:t>In: Wikipedia: the free </a:t>
            </a:r>
            <a:r>
              <a:rPr lang="cs-CZ" dirty="0" smtClean="0"/>
              <a:t>	</a:t>
            </a:r>
            <a:r>
              <a:rPr lang="en-US" dirty="0" smtClean="0"/>
              <a:t>encyclopedia [</a:t>
            </a:r>
            <a:r>
              <a:rPr lang="en-US" dirty="0"/>
              <a:t>online]. San Francisco (CA): </a:t>
            </a:r>
            <a:r>
              <a:rPr lang="cs-CZ" dirty="0" smtClean="0"/>
              <a:t>	</a:t>
            </a:r>
            <a:r>
              <a:rPr lang="en-US" dirty="0" smtClean="0"/>
              <a:t>Wikimedia Foundation</a:t>
            </a:r>
            <a:r>
              <a:rPr lang="en-US" dirty="0"/>
              <a:t>, 2001-2011, </a:t>
            </a:r>
            <a:r>
              <a:rPr lang="en-US" dirty="0" smtClean="0"/>
              <a:t>2011-</a:t>
            </a:r>
            <a:r>
              <a:rPr lang="cs-CZ" dirty="0" smtClean="0"/>
              <a:t>	</a:t>
            </a:r>
            <a:r>
              <a:rPr lang="en-US" dirty="0" smtClean="0"/>
              <a:t>09-02 </a:t>
            </a:r>
            <a:r>
              <a:rPr lang="en-US" dirty="0"/>
              <a:t>[cit. </a:t>
            </a:r>
            <a:r>
              <a:rPr lang="en-US" dirty="0" smtClean="0"/>
              <a:t>2011-09-05</a:t>
            </a:r>
            <a:r>
              <a:rPr lang="en-US" dirty="0"/>
              <a:t>]. </a:t>
            </a:r>
            <a:r>
              <a:rPr lang="en-US" dirty="0" err="1"/>
              <a:t>Dostupné</a:t>
            </a:r>
            <a:r>
              <a:rPr lang="en-US" dirty="0"/>
              <a:t> </a:t>
            </a:r>
            <a:r>
              <a:rPr lang="cs-CZ" dirty="0" smtClean="0"/>
              <a:t>z 	:</a:t>
            </a:r>
            <a:r>
              <a:rPr lang="cs-CZ" dirty="0"/>
              <a:t>http://cs.wikipedia.org/wiki/Kraje_%</a:t>
            </a:r>
            <a:r>
              <a:rPr lang="cs-CZ" dirty="0" smtClean="0"/>
              <a:t>C4%8	CR</a:t>
            </a:r>
            <a:endParaRPr lang="cs-CZ" dirty="0" smtClean="0"/>
          </a:p>
          <a:p>
            <a:pPr>
              <a:buNone/>
            </a:pPr>
            <a:r>
              <a:rPr lang="en-US" dirty="0" smtClean="0"/>
              <a:t>[</a:t>
            </a:r>
            <a:r>
              <a:rPr lang="cs-CZ" dirty="0" smtClean="0"/>
              <a:t>2</a:t>
            </a:r>
            <a:r>
              <a:rPr lang="en-US" dirty="0" smtClean="0"/>
              <a:t>]</a:t>
            </a:r>
            <a:r>
              <a:rPr lang="cs-CZ" dirty="0" smtClean="0"/>
              <a:t> Obyvatelstvo. Český statistický úřad 	</a:t>
            </a:r>
            <a:r>
              <a:rPr lang="en-US" dirty="0" smtClean="0"/>
              <a:t>[online]. </a:t>
            </a:r>
            <a:r>
              <a:rPr lang="cs-CZ" dirty="0" smtClean="0"/>
              <a:t>2011-09-01[cit. 2011-09-05]. 	Dostupné z: 	http://www.czso.cz/csu/redakce.nsf/i	/</a:t>
            </a:r>
            <a:r>
              <a:rPr lang="cs-CZ" dirty="0" err="1" smtClean="0"/>
              <a:t>obyvatelstvo_lide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Nashledanou příště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149</TotalTime>
  <Words>138</Words>
  <Application>Microsoft Office PowerPoint</Application>
  <PresentationFormat>Předvádění na obrazovce (4:3)</PresentationFormat>
  <Paragraphs>53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Prezentace aplikace PowerPoint</vt:lpstr>
      <vt:lpstr>Anotace:</vt:lpstr>
      <vt:lpstr>Kraje ČR </vt:lpstr>
      <vt:lpstr>Kraje ČR-počet obyvatel</vt:lpstr>
      <vt:lpstr>Kraje ČR-počet obyvatel </vt:lpstr>
      <vt:lpstr>TEST:</vt:lpstr>
      <vt:lpstr>Odpovědi:</vt:lpstr>
      <vt:lpstr>Zdroje:</vt:lpstr>
      <vt:lpstr>Děkuji za pozornost</vt:lpstr>
    </vt:vector>
  </TitlesOfParts>
  <Company>Malice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Zuzana Malíková</dc:creator>
  <cp:lastModifiedBy>08CQ</cp:lastModifiedBy>
  <cp:revision>25</cp:revision>
  <dcterms:created xsi:type="dcterms:W3CDTF">2011-09-11T07:15:22Z</dcterms:created>
  <dcterms:modified xsi:type="dcterms:W3CDTF">2012-12-12T13:49:26Z</dcterms:modified>
</cp:coreProperties>
</file>