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60" r:id="rId5"/>
    <p:sldId id="258" r:id="rId6"/>
    <p:sldId id="259" r:id="rId7"/>
    <p:sldId id="261" r:id="rId8"/>
    <p:sldId id="263" r:id="rId9"/>
    <p:sldId id="264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NÁZEV:VY_32_INOVACE_19: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Dolní Benešov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59C4E4-AA24-4060-9B8A-DE38B3962726}" type="presOf" srcId="{757F3AB3-0718-4624-B441-E567A8F0AB56}" destId="{333A1088-737F-45CB-B68E-254E46348037}" srcOrd="0" destOrd="0" presId="urn:microsoft.com/office/officeart/2005/8/layout/target3"/>
    <dgm:cxn modelId="{40585897-460F-4D7B-A5EE-DFF3D7A92046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47256B6-2D6D-4B19-94F0-291A6AF18ECD}" type="presOf" srcId="{D8197B8C-B260-4A16-BDF4-0947B075E274}" destId="{5A5FFA88-C948-4069-8E93-59FA12366E83}" srcOrd="1" destOrd="0" presId="urn:microsoft.com/office/officeart/2005/8/layout/target3"/>
    <dgm:cxn modelId="{2C45BEE4-D0EB-4C7D-B39D-730B6C5E8B4D}" type="presOf" srcId="{B651F6E3-6281-48DB-9319-2AEAFDAE7572}" destId="{6BB5E863-4638-4E1D-BFDE-399D028AC4ED}" srcOrd="1" destOrd="0" presId="urn:microsoft.com/office/officeart/2005/8/layout/target3"/>
    <dgm:cxn modelId="{9AEA02E1-61BD-4985-BF37-E3F279757921}" type="presOf" srcId="{4C35D32F-0EAB-4CD7-82EE-45574DC2A586}" destId="{8BEBB6EC-1DAA-4CAC-8A25-BC0FCBD5DBD5}" srcOrd="0" destOrd="0" presId="urn:microsoft.com/office/officeart/2005/8/layout/target3"/>
    <dgm:cxn modelId="{7FC9B9B8-AF0B-445D-8F40-7E68E5183948}" type="presOf" srcId="{B651F6E3-6281-48DB-9319-2AEAFDAE7572}" destId="{619D679B-A015-4ECF-8348-D1034C574F40}" srcOrd="0" destOrd="0" presId="urn:microsoft.com/office/officeart/2005/8/layout/target3"/>
    <dgm:cxn modelId="{A4ABECD0-3673-4855-A987-D2D82FEEF73B}" type="presOf" srcId="{D8197B8C-B260-4A16-BDF4-0947B075E274}" destId="{25B08C86-7E15-44DC-BE7F-FFB55DD49D12}" srcOrd="0" destOrd="0" presId="urn:microsoft.com/office/officeart/2005/8/layout/target3"/>
    <dgm:cxn modelId="{75A01458-CF87-46B0-B701-645BEF15ADB7}" type="presOf" srcId="{4C35D32F-0EAB-4CD7-82EE-45574DC2A586}" destId="{890E4F0B-2866-4A3F-A3C7-2A14B1797930}" srcOrd="1" destOrd="0" presId="urn:microsoft.com/office/officeart/2005/8/layout/target3"/>
    <dgm:cxn modelId="{77813AA6-BA69-45E5-8F87-06531A4C94A0}" type="presOf" srcId="{D1D4F407-5343-4D3F-B5B9-D407B03CAEB4}" destId="{AED2198E-93D5-4001-81B4-73124B309672}" srcOrd="1" destOrd="0" presId="urn:microsoft.com/office/officeart/2005/8/layout/target3"/>
    <dgm:cxn modelId="{C561F137-1723-4509-9DEB-DEC976A3A17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E222842-DED7-4423-A2C9-E8E4BC4ACE0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537DFED-292B-4DD4-87F8-009002996687}" type="presParOf" srcId="{333A1088-737F-45CB-B68E-254E46348037}" destId="{F5ABB229-8D3B-4694-996A-96F23CF14429}" srcOrd="0" destOrd="0" presId="urn:microsoft.com/office/officeart/2005/8/layout/target3"/>
    <dgm:cxn modelId="{58221A13-507C-420F-8B0E-0C6588D65A82}" type="presParOf" srcId="{333A1088-737F-45CB-B68E-254E46348037}" destId="{F41139FD-01EE-4571-8B17-4FB00FC51163}" srcOrd="1" destOrd="0" presId="urn:microsoft.com/office/officeart/2005/8/layout/target3"/>
    <dgm:cxn modelId="{98C662BE-9C7E-4F19-8D42-7705FA93B575}" type="presParOf" srcId="{333A1088-737F-45CB-B68E-254E46348037}" destId="{D005CE8C-CC26-4C3E-AC11-E15060ECD759}" srcOrd="2" destOrd="0" presId="urn:microsoft.com/office/officeart/2005/8/layout/target3"/>
    <dgm:cxn modelId="{77514E4D-2789-4476-A7DD-A931653BCC98}" type="presParOf" srcId="{333A1088-737F-45CB-B68E-254E46348037}" destId="{2C702D82-9B77-49B7-9568-BB8EB47C3372}" srcOrd="3" destOrd="0" presId="urn:microsoft.com/office/officeart/2005/8/layout/target3"/>
    <dgm:cxn modelId="{6D1695B2-DF5C-4F4F-A65B-541ED12D93FD}" type="presParOf" srcId="{333A1088-737F-45CB-B68E-254E46348037}" destId="{A52A0455-90FF-4808-ABD0-F02540D31D5A}" srcOrd="4" destOrd="0" presId="urn:microsoft.com/office/officeart/2005/8/layout/target3"/>
    <dgm:cxn modelId="{EF7E9AF1-DEEC-40E0-9D3E-2CB9A08C9A47}" type="presParOf" srcId="{333A1088-737F-45CB-B68E-254E46348037}" destId="{6140AFEC-043D-4C43-A2F9-D0F5331DF3A3}" srcOrd="5" destOrd="0" presId="urn:microsoft.com/office/officeart/2005/8/layout/target3"/>
    <dgm:cxn modelId="{6B764745-84CD-4BAC-9A8C-9CAB7D747C75}" type="presParOf" srcId="{333A1088-737F-45CB-B68E-254E46348037}" destId="{9358AC05-5D7D-4327-9F80-1AD486AEA664}" srcOrd="6" destOrd="0" presId="urn:microsoft.com/office/officeart/2005/8/layout/target3"/>
    <dgm:cxn modelId="{BA9AE719-785E-4727-9079-E0E84AE16AA3}" type="presParOf" srcId="{333A1088-737F-45CB-B68E-254E46348037}" destId="{313FC574-E1CD-4FB4-B054-0B805CE0447D}" srcOrd="7" destOrd="0" presId="urn:microsoft.com/office/officeart/2005/8/layout/target3"/>
    <dgm:cxn modelId="{CC0CFDA6-344A-4962-844B-0BCC9925EF18}" type="presParOf" srcId="{333A1088-737F-45CB-B68E-254E46348037}" destId="{619D679B-A015-4ECF-8348-D1034C574F40}" srcOrd="8" destOrd="0" presId="urn:microsoft.com/office/officeart/2005/8/layout/target3"/>
    <dgm:cxn modelId="{63DFD8ED-0F90-4801-A6E1-94200607077A}" type="presParOf" srcId="{333A1088-737F-45CB-B68E-254E46348037}" destId="{322283A8-4A27-4CDA-BAE3-F381106A9174}" srcOrd="9" destOrd="0" presId="urn:microsoft.com/office/officeart/2005/8/layout/target3"/>
    <dgm:cxn modelId="{749A8AB9-38C3-4BAC-A88D-4CD4B9231937}" type="presParOf" srcId="{333A1088-737F-45CB-B68E-254E46348037}" destId="{FFC9F71D-1B4F-4AD9-A4A6-86ADEFC8AF5C}" srcOrd="10" destOrd="0" presId="urn:microsoft.com/office/officeart/2005/8/layout/target3"/>
    <dgm:cxn modelId="{8CBF1642-BC9E-4281-B713-2735CADFACF4}" type="presParOf" srcId="{333A1088-737F-45CB-B68E-254E46348037}" destId="{25B08C86-7E15-44DC-BE7F-FFB55DD49D12}" srcOrd="11" destOrd="0" presId="urn:microsoft.com/office/officeart/2005/8/layout/target3"/>
    <dgm:cxn modelId="{15F574C2-979E-4F8F-AA0B-C2C668FC2CE8}" type="presParOf" srcId="{333A1088-737F-45CB-B68E-254E46348037}" destId="{76644BE8-9D7C-4C09-B250-3D10AF48CBB7}" srcOrd="12" destOrd="0" presId="urn:microsoft.com/office/officeart/2005/8/layout/target3"/>
    <dgm:cxn modelId="{A55B28DF-C530-4A86-A720-36EC0F4C8AEA}" type="presParOf" srcId="{333A1088-737F-45CB-B68E-254E46348037}" destId="{EE85B701-7295-41C0-BA7A-34D3756A2AE6}" srcOrd="13" destOrd="0" presId="urn:microsoft.com/office/officeart/2005/8/layout/target3"/>
    <dgm:cxn modelId="{D1E3A77D-5D7E-4AB4-81D8-5C95EA1A8CD3}" type="presParOf" srcId="{333A1088-737F-45CB-B68E-254E46348037}" destId="{8BEBB6EC-1DAA-4CAC-8A25-BC0FCBD5DBD5}" srcOrd="14" destOrd="0" presId="urn:microsoft.com/office/officeart/2005/8/layout/target3"/>
    <dgm:cxn modelId="{089FDC58-576E-438B-A818-D5926C57897A}" type="presParOf" srcId="{333A1088-737F-45CB-B68E-254E46348037}" destId="{AED2198E-93D5-4001-81B4-73124B309672}" srcOrd="15" destOrd="0" presId="urn:microsoft.com/office/officeart/2005/8/layout/target3"/>
    <dgm:cxn modelId="{D780FA7D-26FC-4A0B-AD22-EE59EA766E54}" type="presParOf" srcId="{333A1088-737F-45CB-B68E-254E46348037}" destId="{2BE915AB-18AA-4053-B92C-3BFC9ED204BB}" srcOrd="16" destOrd="0" presId="urn:microsoft.com/office/officeart/2005/8/layout/target3"/>
    <dgm:cxn modelId="{9860E5C2-E00D-4914-AD32-DA94462986DF}" type="presParOf" srcId="{333A1088-737F-45CB-B68E-254E46348037}" destId="{6BB5E863-4638-4E1D-BFDE-399D028AC4ED}" srcOrd="17" destOrd="0" presId="urn:microsoft.com/office/officeart/2005/8/layout/target3"/>
    <dgm:cxn modelId="{B6B5BAB1-C5F0-4868-A7AB-B7547A6AC1D3}" type="presParOf" srcId="{333A1088-737F-45CB-B68E-254E46348037}" destId="{5A5FFA88-C948-4069-8E93-59FA12366E83}" srcOrd="18" destOrd="0" presId="urn:microsoft.com/office/officeart/2005/8/layout/target3"/>
    <dgm:cxn modelId="{F3D0D23C-569D-47F7-BA1E-298DE0F2B11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NÁZEV:VY_32_INOVACE_19: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Dolní Benešov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5F9575-D8ED-41A2-93EC-CF11664DA54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FE150-6001-4588-8455-3030BD5C0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751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FE150-6001-4588-8455-3030BD5C01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446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FE150-6001-4588-8455-3030BD5C01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385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FE150-6001-4588-8455-3030BD5C01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651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FE150-6001-4588-8455-3030BD5C011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249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7FE150-6001-4588-8455-3030BD5C011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813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BCC50CA-425D-4B43-B635-299E3987A74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BB2B614-52D4-4451-AF97-0F3BB293CC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jpg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7171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44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znalostí o </a:t>
            </a:r>
            <a:r>
              <a:rPr lang="cs-CZ" smtClean="0"/>
              <a:t>našem městě - Dolní </a:t>
            </a:r>
            <a:r>
              <a:rPr lang="cs-CZ" dirty="0" smtClean="0"/>
              <a:t>Benešov.</a:t>
            </a:r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95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Dolní </a:t>
            </a:r>
            <a:r>
              <a:rPr lang="cs-CZ" dirty="0" err="1" smtClean="0"/>
              <a:t>benešov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Dolní Benešov je městečko na Hlučínsku, které je obklopeno malebnými rybníky, z nichž největší je rybník Nezmar. Rybníky a rybaření předurčily v historii městu i znak</a:t>
            </a:r>
            <a:r>
              <a:rPr lang="cs-CZ" dirty="0" smtClean="0"/>
              <a:t>.</a:t>
            </a:r>
          </a:p>
          <a:p>
            <a:r>
              <a:rPr lang="cs-CZ" dirty="0"/>
              <a:t>Průmysl je ve městě nejvíce zastoupen strojírenským průmyslem -  výroba armatur, těžebním průmyslem - těžba štěrku, potravinářským průmyslem -  výroba uzenin, ovocných nápojů pekárenské výrobky, chovem ryb. Dále je zde významně zastoupeno i drobné podnikání v odboru obchodu, cestovního ruchu, dřevozpracujícího podnikání atd.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0"/>
            <a:ext cx="2195736" cy="18820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1968500" cy="1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50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Dolní </a:t>
            </a:r>
            <a:r>
              <a:rPr lang="cs-CZ" dirty="0" err="1" smtClean="0"/>
              <a:t>benešov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Počet </a:t>
            </a:r>
            <a:r>
              <a:rPr lang="cs-CZ" dirty="0" smtClean="0"/>
              <a:t>obyvatel: 4224</a:t>
            </a:r>
            <a:endParaRPr lang="cs-CZ" dirty="0"/>
          </a:p>
          <a:p>
            <a:pPr lvl="1"/>
            <a:r>
              <a:rPr lang="cs-CZ" dirty="0"/>
              <a:t>Dolní Benešov </a:t>
            </a:r>
            <a:r>
              <a:rPr lang="cs-CZ" dirty="0" smtClean="0"/>
              <a:t>celkem: 	3499</a:t>
            </a:r>
          </a:p>
          <a:p>
            <a:pPr lvl="1"/>
            <a:r>
              <a:rPr lang="cs-CZ" dirty="0" smtClean="0"/>
              <a:t>z </a:t>
            </a:r>
            <a:r>
              <a:rPr lang="cs-CZ" dirty="0"/>
              <a:t>toho v části </a:t>
            </a:r>
            <a:r>
              <a:rPr lang="cs-CZ" dirty="0" smtClean="0"/>
              <a:t>Zábřeh: 	725</a:t>
            </a:r>
            <a:endParaRPr lang="cs-CZ" dirty="0"/>
          </a:p>
          <a:p>
            <a:r>
              <a:rPr lang="cs-CZ" dirty="0"/>
              <a:t>Počet </a:t>
            </a:r>
            <a:r>
              <a:rPr lang="cs-CZ" dirty="0" smtClean="0"/>
              <a:t>domů:</a:t>
            </a:r>
          </a:p>
          <a:p>
            <a:pPr lvl="1"/>
            <a:r>
              <a:rPr lang="cs-CZ" dirty="0" smtClean="0"/>
              <a:t>Dolní Benešov</a:t>
            </a:r>
            <a:r>
              <a:rPr lang="cs-CZ" dirty="0"/>
              <a:t>:		565</a:t>
            </a:r>
          </a:p>
          <a:p>
            <a:pPr lvl="1"/>
            <a:r>
              <a:rPr lang="cs-CZ" dirty="0" smtClean="0"/>
              <a:t>Část </a:t>
            </a:r>
            <a:r>
              <a:rPr lang="cs-CZ" dirty="0"/>
              <a:t>Zábřeh:		</a:t>
            </a:r>
            <a:r>
              <a:rPr lang="cs-CZ" dirty="0" smtClean="0"/>
              <a:t>170</a:t>
            </a:r>
          </a:p>
          <a:p>
            <a:r>
              <a:rPr lang="cs-CZ" dirty="0" smtClean="0"/>
              <a:t>Rozloha:			1074 ha</a:t>
            </a:r>
          </a:p>
          <a:p>
            <a:r>
              <a:rPr lang="cs-CZ" dirty="0" smtClean="0"/>
              <a:t>Složení obyvatel:</a:t>
            </a:r>
          </a:p>
          <a:p>
            <a:pPr lvl="1"/>
            <a:r>
              <a:rPr lang="cs-CZ" dirty="0" smtClean="0"/>
              <a:t>Muži:			2075</a:t>
            </a:r>
          </a:p>
          <a:p>
            <a:pPr lvl="1"/>
            <a:r>
              <a:rPr lang="cs-CZ" dirty="0" smtClean="0"/>
              <a:t>Ženy:			2149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344"/>
            <a:ext cx="1911540" cy="1638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49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v dolním </a:t>
            </a:r>
            <a:r>
              <a:rPr lang="cs-CZ" dirty="0" err="1" smtClean="0"/>
              <a:t>benešově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ostel </a:t>
            </a:r>
            <a:r>
              <a:rPr lang="cs-CZ" dirty="0">
                <a:solidFill>
                  <a:srgbClr val="FF0000"/>
                </a:solidFill>
              </a:rPr>
              <a:t>sv. Martina </a:t>
            </a:r>
            <a:r>
              <a:rPr lang="cs-CZ" dirty="0"/>
              <a:t>s kaplí z roku 1669 a věží postavenou v r. 1861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kaple </a:t>
            </a:r>
            <a:r>
              <a:rPr lang="cs-CZ" dirty="0" err="1">
                <a:solidFill>
                  <a:srgbClr val="FF0000"/>
                </a:solidFill>
              </a:rPr>
              <a:t>sv.Kříže</a:t>
            </a:r>
            <a:r>
              <a:rPr lang="cs-CZ" dirty="0"/>
              <a:t> ze 70 let </a:t>
            </a:r>
            <a:r>
              <a:rPr lang="cs-CZ" dirty="0" smtClean="0"/>
              <a:t>19.století,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zámek</a:t>
            </a:r>
            <a:r>
              <a:rPr lang="cs-CZ" dirty="0" smtClean="0"/>
              <a:t> </a:t>
            </a:r>
            <a:r>
              <a:rPr lang="cs-CZ" dirty="0"/>
              <a:t>ze 16.století, přestavěný v 19. a 20. století. Součástí zámeckých budov je obřadní síň a zámecká kaple, která slouží jako muzeum. Vedle cechovních insignií jsou zde vystaveny originály barokních soch </a:t>
            </a:r>
            <a:r>
              <a:rPr lang="cs-CZ" dirty="0" err="1">
                <a:solidFill>
                  <a:srgbClr val="FF0000"/>
                </a:solidFill>
              </a:rPr>
              <a:t>Immaculaty</a:t>
            </a:r>
            <a:r>
              <a:rPr lang="cs-CZ" dirty="0"/>
              <a:t> a </a:t>
            </a:r>
            <a:r>
              <a:rPr lang="cs-CZ" dirty="0">
                <a:solidFill>
                  <a:srgbClr val="FF0000"/>
                </a:solidFill>
              </a:rPr>
              <a:t>Jana </a:t>
            </a:r>
            <a:r>
              <a:rPr lang="cs-CZ" dirty="0" smtClean="0">
                <a:solidFill>
                  <a:srgbClr val="FF0000"/>
                </a:solidFill>
              </a:rPr>
              <a:t>Nepomuckého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433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23" y="116631"/>
            <a:ext cx="3648404" cy="27363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8308" y="982332"/>
            <a:ext cx="2381814" cy="35727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23" y="4581128"/>
            <a:ext cx="9057184" cy="22642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321" y="6926"/>
            <a:ext cx="3794679" cy="2846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27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Národní přírodní památka Zábřežské louky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ašelinné </a:t>
            </a:r>
            <a:r>
              <a:rPr lang="cs-CZ" dirty="0"/>
              <a:t>louky s význačnými mokřadními společenstvy rostlin, typickými pro Hlučínsko</a:t>
            </a:r>
          </a:p>
          <a:p>
            <a:r>
              <a:rPr lang="cs-CZ" dirty="0" smtClean="0"/>
              <a:t> Bohatý </a:t>
            </a:r>
            <a:r>
              <a:rPr lang="cs-CZ" dirty="0"/>
              <a:t>porost olšin a ostřic</a:t>
            </a:r>
          </a:p>
          <a:p>
            <a:r>
              <a:rPr lang="cs-CZ" dirty="0" smtClean="0"/>
              <a:t>Národní </a:t>
            </a:r>
            <a:r>
              <a:rPr lang="cs-CZ" dirty="0"/>
              <a:t>přírodní památka Zábřežské louky byla vyhlášena za NPR 29. 12. 1973 MK ČSR</a:t>
            </a:r>
          </a:p>
          <a:p>
            <a:r>
              <a:rPr lang="cs-CZ" dirty="0" smtClean="0"/>
              <a:t>NPR </a:t>
            </a:r>
            <a:r>
              <a:rPr lang="cs-CZ" dirty="0"/>
              <a:t>Zábřežské louky má rozlohu 15,08 ha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293097"/>
            <a:ext cx="3419872" cy="25649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221088"/>
            <a:ext cx="3515883" cy="26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70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vyjmenuj 3 významné stavby v Dolním Benešově.</a:t>
            </a:r>
          </a:p>
          <a:p>
            <a:r>
              <a:rPr lang="cs-CZ" dirty="0" smtClean="0"/>
              <a:t>2) Jak se jmenuje starosta města?</a:t>
            </a:r>
          </a:p>
          <a:p>
            <a:r>
              <a:rPr lang="cs-CZ" dirty="0" smtClean="0"/>
              <a:t>3)Jaký průmysl je ve městě zastoupen?</a:t>
            </a:r>
          </a:p>
          <a:p>
            <a:r>
              <a:rPr lang="cs-CZ" dirty="0" smtClean="0"/>
              <a:t>4) Co má město Dolní Benešov ve znaku?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54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Kostel sv. Martina, Kaple sv. Kříže, zámek, </a:t>
            </a:r>
          </a:p>
          <a:p>
            <a:r>
              <a:rPr lang="cs-CZ" dirty="0" smtClean="0"/>
              <a:t>2) Martin Štefek</a:t>
            </a:r>
          </a:p>
          <a:p>
            <a:r>
              <a:rPr lang="cs-CZ" dirty="0" smtClean="0"/>
              <a:t>3) Strojírenský, těžební, potravinářský průmysl, obchod a drobná řemesla</a:t>
            </a:r>
          </a:p>
          <a:p>
            <a:r>
              <a:rPr lang="cs-CZ" dirty="0" smtClean="0"/>
              <a:t>4) Štiku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755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12.08.2012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Dolní </a:t>
            </a:r>
            <a:r>
              <a:rPr lang="cs-CZ" dirty="0"/>
              <a:t>Benešov. Město Dolní Benešov [online]. 2012 [cit. </a:t>
            </a:r>
            <a:r>
              <a:rPr lang="cs-CZ" dirty="0" smtClean="0"/>
              <a:t>2012-08-12]. </a:t>
            </a:r>
            <a:r>
              <a:rPr lang="cs-CZ" dirty="0"/>
              <a:t>Dostupné z: http://www.dolnibenesov.cz/?</a:t>
            </a:r>
            <a:r>
              <a:rPr lang="cs-CZ" dirty="0" smtClean="0"/>
              <a:t>akce=sekce_mesto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92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21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64</TotalTime>
  <Words>398</Words>
  <Application>Microsoft Office PowerPoint</Application>
  <PresentationFormat>Předvádění na obrazovce (4:3)</PresentationFormat>
  <Paragraphs>58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Anotace:</vt:lpstr>
      <vt:lpstr>Dolní benešov</vt:lpstr>
      <vt:lpstr>Dolní benešov</vt:lpstr>
      <vt:lpstr>Památky v dolním benešově</vt:lpstr>
      <vt:lpstr>Prezentace aplikace PowerPoint</vt:lpstr>
      <vt:lpstr>Národní přírodní památka Zábřežské louky</vt:lpstr>
      <vt:lpstr>otázky:</vt:lpstr>
      <vt:lpstr>odpovědi:</vt:lpstr>
      <vt:lpstr>Zdroje:</vt:lpstr>
      <vt:lpstr>Děkuji za pozornost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08CQ</dc:creator>
  <cp:lastModifiedBy>08CQ</cp:lastModifiedBy>
  <cp:revision>10</cp:revision>
  <dcterms:created xsi:type="dcterms:W3CDTF">2012-12-10T20:51:28Z</dcterms:created>
  <dcterms:modified xsi:type="dcterms:W3CDTF">2012-12-12T13:07:39Z</dcterms:modified>
</cp:coreProperties>
</file>