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644" autoAdjust="0"/>
    <p:restoredTop sz="76199" autoAdjust="0"/>
  </p:normalViewPr>
  <p:slideViewPr>
    <p:cSldViewPr>
      <p:cViewPr varScale="1">
        <p:scale>
          <a:sx n="70" d="100"/>
          <a:sy n="70" d="100"/>
        </p:scale>
        <p:origin x="-11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NÁZEV:VY_32_INOVACE_04_PRVOUKA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NAŠE VLAST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C66F70-8A9B-4981-8090-E4986A9B9495}" type="presOf" srcId="{D8197B8C-B260-4A16-BDF4-0947B075E274}" destId="{5A5FFA88-C948-4069-8E93-59FA12366E83}" srcOrd="1" destOrd="0" presId="urn:microsoft.com/office/officeart/2005/8/layout/target3"/>
    <dgm:cxn modelId="{22DC6FC2-6D07-4E76-9061-F7791A1195F9}" type="presOf" srcId="{D8197B8C-B260-4A16-BDF4-0947B075E274}" destId="{25B08C86-7E15-44DC-BE7F-FFB55DD49D12}" srcOrd="0" destOrd="0" presId="urn:microsoft.com/office/officeart/2005/8/layout/target3"/>
    <dgm:cxn modelId="{D39BBF6B-3501-492B-98AD-D61F2889FE72}" type="presOf" srcId="{757F3AB3-0718-4624-B441-E567A8F0AB56}" destId="{333A1088-737F-45CB-B68E-254E46348037}" srcOrd="0" destOrd="0" presId="urn:microsoft.com/office/officeart/2005/8/layout/target3"/>
    <dgm:cxn modelId="{DC58E6AF-1C75-4F45-A354-A81D2AE8E54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E4C9537-11B7-4115-88E4-7A61C718B036}" type="presOf" srcId="{4C35D32F-0EAB-4CD7-82EE-45574DC2A586}" destId="{8BEBB6EC-1DAA-4CAC-8A25-BC0FCBD5DBD5}" srcOrd="0" destOrd="0" presId="urn:microsoft.com/office/officeart/2005/8/layout/target3"/>
    <dgm:cxn modelId="{3105BFEE-EBBC-4052-88C0-500621CFFA3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F85EBA-F70E-4908-AEBD-1CEEAE9BB7C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D21BE6C-6E35-4C5C-B9F8-307600CDD177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4682FE-8A38-4CED-8895-5C68A0863C71}" type="presOf" srcId="{B651F6E3-6281-48DB-9319-2AEAFDAE7572}" destId="{6BB5E863-4638-4E1D-BFDE-399D028AC4ED}" srcOrd="1" destOrd="0" presId="urn:microsoft.com/office/officeart/2005/8/layout/target3"/>
    <dgm:cxn modelId="{EADC1E13-6E2D-409C-9473-D552966274A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9AA6FF-A137-4C2D-B775-B8B8D39EE6AC}" type="presOf" srcId="{B651F6E3-6281-48DB-9319-2AEAFDAE7572}" destId="{619D679B-A015-4ECF-8348-D1034C574F40}" srcOrd="0" destOrd="0" presId="urn:microsoft.com/office/officeart/2005/8/layout/target3"/>
    <dgm:cxn modelId="{5DC9B441-6536-4DAC-9DEF-FBCA432ED379}" type="presParOf" srcId="{333A1088-737F-45CB-B68E-254E46348037}" destId="{F5ABB229-8D3B-4694-996A-96F23CF14429}" srcOrd="0" destOrd="0" presId="urn:microsoft.com/office/officeart/2005/8/layout/target3"/>
    <dgm:cxn modelId="{C89D7EF9-B988-480E-9414-7AAF83023ECF}" type="presParOf" srcId="{333A1088-737F-45CB-B68E-254E46348037}" destId="{F41139FD-01EE-4571-8B17-4FB00FC51163}" srcOrd="1" destOrd="0" presId="urn:microsoft.com/office/officeart/2005/8/layout/target3"/>
    <dgm:cxn modelId="{9FEC3046-4C3A-4D96-BE20-94B9E2F1AE06}" type="presParOf" srcId="{333A1088-737F-45CB-B68E-254E46348037}" destId="{D005CE8C-CC26-4C3E-AC11-E15060ECD759}" srcOrd="2" destOrd="0" presId="urn:microsoft.com/office/officeart/2005/8/layout/target3"/>
    <dgm:cxn modelId="{76526B7A-2B1B-40AE-BC29-13F102E8A1F4}" type="presParOf" srcId="{333A1088-737F-45CB-B68E-254E46348037}" destId="{2C702D82-9B77-49B7-9568-BB8EB47C3372}" srcOrd="3" destOrd="0" presId="urn:microsoft.com/office/officeart/2005/8/layout/target3"/>
    <dgm:cxn modelId="{CA6DA45A-4FF9-4BA3-924D-FB86CA888BEC}" type="presParOf" srcId="{333A1088-737F-45CB-B68E-254E46348037}" destId="{A52A0455-90FF-4808-ABD0-F02540D31D5A}" srcOrd="4" destOrd="0" presId="urn:microsoft.com/office/officeart/2005/8/layout/target3"/>
    <dgm:cxn modelId="{123F5AC0-0D7A-47F6-A147-E53EAAC794E6}" type="presParOf" srcId="{333A1088-737F-45CB-B68E-254E46348037}" destId="{6140AFEC-043D-4C43-A2F9-D0F5331DF3A3}" srcOrd="5" destOrd="0" presId="urn:microsoft.com/office/officeart/2005/8/layout/target3"/>
    <dgm:cxn modelId="{EEA0F34D-7B5C-44A0-878F-34F18FE10C64}" type="presParOf" srcId="{333A1088-737F-45CB-B68E-254E46348037}" destId="{9358AC05-5D7D-4327-9F80-1AD486AEA664}" srcOrd="6" destOrd="0" presId="urn:microsoft.com/office/officeart/2005/8/layout/target3"/>
    <dgm:cxn modelId="{4EFC16C8-2BCF-4819-A140-F4818D00B13A}" type="presParOf" srcId="{333A1088-737F-45CB-B68E-254E46348037}" destId="{313FC574-E1CD-4FB4-B054-0B805CE0447D}" srcOrd="7" destOrd="0" presId="urn:microsoft.com/office/officeart/2005/8/layout/target3"/>
    <dgm:cxn modelId="{DD3EE138-354B-48FE-B24E-E54190248F25}" type="presParOf" srcId="{333A1088-737F-45CB-B68E-254E46348037}" destId="{619D679B-A015-4ECF-8348-D1034C574F40}" srcOrd="8" destOrd="0" presId="urn:microsoft.com/office/officeart/2005/8/layout/target3"/>
    <dgm:cxn modelId="{65F94136-E2CE-4C6D-A494-11858655B24B}" type="presParOf" srcId="{333A1088-737F-45CB-B68E-254E46348037}" destId="{322283A8-4A27-4CDA-BAE3-F381106A9174}" srcOrd="9" destOrd="0" presId="urn:microsoft.com/office/officeart/2005/8/layout/target3"/>
    <dgm:cxn modelId="{114BD039-CBA0-471C-AE18-870C00B3B032}" type="presParOf" srcId="{333A1088-737F-45CB-B68E-254E46348037}" destId="{FFC9F71D-1B4F-4AD9-A4A6-86ADEFC8AF5C}" srcOrd="10" destOrd="0" presId="urn:microsoft.com/office/officeart/2005/8/layout/target3"/>
    <dgm:cxn modelId="{205984FB-D218-4960-9AD6-F1465ADD3B78}" type="presParOf" srcId="{333A1088-737F-45CB-B68E-254E46348037}" destId="{25B08C86-7E15-44DC-BE7F-FFB55DD49D12}" srcOrd="11" destOrd="0" presId="urn:microsoft.com/office/officeart/2005/8/layout/target3"/>
    <dgm:cxn modelId="{0AD23F9D-C8D3-4FC7-802E-CC0D347FB2C4}" type="presParOf" srcId="{333A1088-737F-45CB-B68E-254E46348037}" destId="{76644BE8-9D7C-4C09-B250-3D10AF48CBB7}" srcOrd="12" destOrd="0" presId="urn:microsoft.com/office/officeart/2005/8/layout/target3"/>
    <dgm:cxn modelId="{F1B1EE4C-77E5-4388-A18A-7A2DCADC19D1}" type="presParOf" srcId="{333A1088-737F-45CB-B68E-254E46348037}" destId="{EE85B701-7295-41C0-BA7A-34D3756A2AE6}" srcOrd="13" destOrd="0" presId="urn:microsoft.com/office/officeart/2005/8/layout/target3"/>
    <dgm:cxn modelId="{2177D638-7538-43EA-B919-69E2952148E6}" type="presParOf" srcId="{333A1088-737F-45CB-B68E-254E46348037}" destId="{8BEBB6EC-1DAA-4CAC-8A25-BC0FCBD5DBD5}" srcOrd="14" destOrd="0" presId="urn:microsoft.com/office/officeart/2005/8/layout/target3"/>
    <dgm:cxn modelId="{68FFF698-B909-4C44-8CB5-EAD56E4103BC}" type="presParOf" srcId="{333A1088-737F-45CB-B68E-254E46348037}" destId="{AED2198E-93D5-4001-81B4-73124B309672}" srcOrd="15" destOrd="0" presId="urn:microsoft.com/office/officeart/2005/8/layout/target3"/>
    <dgm:cxn modelId="{A9D65076-8E5C-4060-899C-BA5D0AD405E0}" type="presParOf" srcId="{333A1088-737F-45CB-B68E-254E46348037}" destId="{2BE915AB-18AA-4053-B92C-3BFC9ED204BB}" srcOrd="16" destOrd="0" presId="urn:microsoft.com/office/officeart/2005/8/layout/target3"/>
    <dgm:cxn modelId="{6C5C1D97-91A3-4312-A3FB-9E8CF288AA73}" type="presParOf" srcId="{333A1088-737F-45CB-B68E-254E46348037}" destId="{6BB5E863-4638-4E1D-BFDE-399D028AC4ED}" srcOrd="17" destOrd="0" presId="urn:microsoft.com/office/officeart/2005/8/layout/target3"/>
    <dgm:cxn modelId="{5272DEFA-C6D2-4009-8FDF-BD6388459FBB}" type="presParOf" srcId="{333A1088-737F-45CB-B68E-254E46348037}" destId="{5A5FFA88-C948-4069-8E93-59FA12366E83}" srcOrd="18" destOrd="0" presId="urn:microsoft.com/office/officeart/2005/8/layout/target3"/>
    <dgm:cxn modelId="{C7B289F6-21CE-4670-8257-8BD2A66FFD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NÁZEV:VY_32_INOVACE_04_PRVOUKA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NAŠE VLAST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3F5DC6-6F73-4FAB-AC50-191A75310BA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C24270-C311-46B5-8D9F-7AA3B30CE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839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1FDCE949-BD20-4EC3-B531-44A9BAE1D23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roup-Anthem.jpg" TargetMode="External"/><Relationship Id="rId2" Type="http://schemas.openxmlformats.org/officeDocument/2006/relationships/hyperlink" Target="http://cs.wikipedia.org/wiki/Soubor:Flag_of_the_Czech_Republic_2007_Prague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08895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115551"/>
      </p:ext>
    </p:extLst>
  </p:cSld>
  <p:clrMapOvr>
    <a:masterClrMapping/>
  </p:clrMapOvr>
  <p:transition spd="slow" advTm="9386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 rot="16200000">
            <a:off x="1757452" y="914957"/>
            <a:ext cx="5845124" cy="8280921"/>
          </a:xfrm>
        </p:spPr>
        <p:txBody>
          <a:bodyPr/>
          <a:lstStyle/>
          <a:p>
            <a:r>
              <a:rPr lang="cs-CZ" dirty="0" smtClean="0"/>
              <a:t>Doplnění učiva o České republice</a:t>
            </a:r>
          </a:p>
          <a:p>
            <a:r>
              <a:rPr lang="cs-CZ" dirty="0" smtClean="0"/>
              <a:t>Územní celky</a:t>
            </a:r>
          </a:p>
          <a:p>
            <a:r>
              <a:rPr lang="cs-CZ" dirty="0" smtClean="0"/>
              <a:t>Kraje</a:t>
            </a:r>
          </a:p>
          <a:p>
            <a:r>
              <a:rPr lang="cs-CZ" dirty="0" smtClean="0"/>
              <a:t>Prezident</a:t>
            </a:r>
          </a:p>
          <a:p>
            <a:r>
              <a:rPr lang="cs-CZ" dirty="0" smtClean="0"/>
              <a:t>Státní symboly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úkoly </a:t>
            </a:r>
            <a:r>
              <a:rPr lang="cs-CZ" dirty="0">
                <a:solidFill>
                  <a:srgbClr val="0070C0"/>
                </a:solidFill>
              </a:rPr>
              <a:t>jsou žáky řešeny přímo na interaktivní tabuli fixem nebo pomocí programu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194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333375"/>
            <a:ext cx="7772400" cy="1470025"/>
          </a:xfrm>
        </p:spPr>
        <p:txBody>
          <a:bodyPr/>
          <a:lstStyle/>
          <a:p>
            <a:pPr eaLnBrk="1" hangingPunct="1"/>
            <a:r>
              <a:rPr lang="cs-CZ" sz="5400" b="1" dirty="0" smtClean="0">
                <a:solidFill>
                  <a:srgbClr val="FF0000"/>
                </a:solidFill>
              </a:rPr>
              <a:t>Naše vlast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552" y="3429000"/>
            <a:ext cx="8064698" cy="2832100"/>
          </a:xfrm>
        </p:spPr>
        <p:txBody>
          <a:bodyPr>
            <a:normAutofit lnSpcReduction="10000"/>
          </a:bodyPr>
          <a:lstStyle/>
          <a:p>
            <a:r>
              <a:rPr lang="cs-CZ" sz="9600" b="1" i="1" dirty="0">
                <a:solidFill>
                  <a:schemeClr val="tx2">
                    <a:lumMod val="75000"/>
                  </a:schemeClr>
                </a:solidFill>
              </a:rPr>
              <a:t>Česká republika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1114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08C1\AppData\Local\Microsoft\Windows\Temporary Internet Files\Content.IE5\DE4CGPLA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616" y="1863381"/>
            <a:ext cx="5981580" cy="3927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7667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Stát, ve kterém žijeme se nazývá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1124744"/>
            <a:ext cx="5364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ČESKÁ REPUBLIKA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780928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to naše vlast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5494" y="4771345"/>
            <a:ext cx="48245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nachází se ve středu Evropy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5589240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rodným jazykem je čeština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5076056" y="3109828"/>
            <a:ext cx="288032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43228" y="3439528"/>
            <a:ext cx="144016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020272" y="4284712"/>
            <a:ext cx="135632" cy="152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3304148"/>
            <a:ext cx="1172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Praha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155904" y="4252446"/>
            <a:ext cx="723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Brno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08304" y="3439528"/>
            <a:ext cx="10341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Ostrava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0044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08C1\AppData\Local\Microsoft\Windows\Temporary Internet Files\Content.IE5\DE4CGPLA\MC900438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41" y="2928564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0" y="2204864"/>
            <a:ext cx="8316416" cy="4464496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endParaRPr lang="cs-CZ" sz="2400" dirty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3800" dirty="0" smtClean="0">
                <a:solidFill>
                  <a:srgbClr val="000099"/>
                </a:solidFill>
              </a:rPr>
              <a:t>je vnitrozemský stát</a:t>
            </a: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3900" dirty="0" smtClean="0">
                <a:solidFill>
                  <a:srgbClr val="000099"/>
                </a:solidFill>
              </a:rPr>
              <a:t>nachází se uprostřed mírného pásu severní polokoule ve střední části Evropy</a:t>
            </a: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4787900" cy="1944688"/>
          </a:xfrm>
        </p:spPr>
        <p:txBody>
          <a:bodyPr/>
          <a:lstStyle/>
          <a:p>
            <a:pPr algn="l" eaLnBrk="1" hangingPunct="1"/>
            <a:r>
              <a:rPr lang="cs-CZ" b="1" dirty="0" smtClean="0">
                <a:solidFill>
                  <a:srgbClr val="FF0000"/>
                </a:solidFill>
              </a:rPr>
              <a:t>Česká republika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(ČR)</a:t>
            </a:r>
          </a:p>
        </p:txBody>
      </p:sp>
      <p:pic>
        <p:nvPicPr>
          <p:cNvPr id="2063" name="Picture 15" descr="C:\Users\08C1\AppData\Local\Microsoft\Windows\Temporary Internet Files\Content.IE5\YYPZW21M\MC90040762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097" y="-31821"/>
            <a:ext cx="4631432" cy="490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756" y="3040492"/>
            <a:ext cx="450057" cy="29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19"/>
          <p:cNvPicPr>
            <a:picLocks noChangeAspect="1" noChangeArrowheads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2338265" y="4727267"/>
            <a:ext cx="6968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58573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404664"/>
            <a:ext cx="85324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4000" b="1" dirty="0" smtClean="0">
                <a:solidFill>
                  <a:srgbClr val="000099"/>
                </a:solidFill>
              </a:rPr>
              <a:t>Státní </a:t>
            </a:r>
            <a:r>
              <a:rPr lang="cs-CZ" sz="4000" b="1" dirty="0">
                <a:solidFill>
                  <a:srgbClr val="000099"/>
                </a:solidFill>
              </a:rPr>
              <a:t>hranice tvoří s Německem, Polskem, Slovenskem a Rakouskem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11960" y="3854646"/>
            <a:ext cx="1224135" cy="26558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51913"/>
            <a:ext cx="6609743" cy="5086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27221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0" y="1557338"/>
            <a:ext cx="9144000" cy="4032250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</p:txBody>
      </p:sp>
      <p:sp>
        <p:nvSpPr>
          <p:cNvPr id="17411" name="Rectangle 6"/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6588125" cy="1081088"/>
          </a:xfrm>
          <a:noFill/>
        </p:spPr>
        <p:txBody>
          <a:bodyPr/>
          <a:lstStyle/>
          <a:p>
            <a:pPr algn="l" eaLnBrk="1" hangingPunct="1"/>
            <a:r>
              <a:rPr lang="cs-CZ" b="1" dirty="0" smtClean="0">
                <a:solidFill>
                  <a:srgbClr val="FF0000"/>
                </a:solidFill>
              </a:rPr>
              <a:t>Česká republika (ČR)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518043"/>
            <a:ext cx="3953518" cy="480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Hlavním </a:t>
            </a:r>
            <a:r>
              <a:rPr lang="cs-CZ" sz="2800" dirty="0">
                <a:solidFill>
                  <a:srgbClr val="000099"/>
                </a:solidFill>
              </a:rPr>
              <a:t>městem je </a:t>
            </a:r>
            <a:r>
              <a:rPr lang="cs-CZ" sz="2800" dirty="0" smtClean="0">
                <a:solidFill>
                  <a:srgbClr val="000099"/>
                </a:solidFill>
              </a:rPr>
              <a:t>Praha.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52500" y="2344827"/>
            <a:ext cx="6768752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V</a:t>
            </a:r>
            <a:r>
              <a:rPr lang="cs-CZ" sz="2800" dirty="0">
                <a:solidFill>
                  <a:srgbClr val="000099"/>
                </a:solidFill>
              </a:rPr>
              <a:t> Praze sídlí prezident, vláda a parlament </a:t>
            </a:r>
            <a:r>
              <a:rPr lang="cs-CZ" sz="2800" dirty="0" smtClean="0">
                <a:solidFill>
                  <a:srgbClr val="000099"/>
                </a:solidFill>
              </a:rPr>
              <a:t>ČR.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267581"/>
            <a:ext cx="6125203" cy="480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Prezidentem </a:t>
            </a:r>
            <a:r>
              <a:rPr lang="cs-CZ" sz="2800" dirty="0">
                <a:solidFill>
                  <a:srgbClr val="000099"/>
                </a:solidFill>
              </a:rPr>
              <a:t>ČR je Václav Klaus </a:t>
            </a:r>
            <a:r>
              <a:rPr lang="cs-CZ" sz="1600" dirty="0">
                <a:solidFill>
                  <a:srgbClr val="000099"/>
                </a:solidFill>
              </a:rPr>
              <a:t>(do roku 2013</a:t>
            </a:r>
            <a:r>
              <a:rPr lang="cs-CZ" sz="1600" dirty="0" smtClean="0">
                <a:solidFill>
                  <a:srgbClr val="000099"/>
                </a:solidFill>
              </a:rPr>
              <a:t>).</a:t>
            </a:r>
            <a:endParaRPr lang="cs-CZ" sz="1600" dirty="0">
              <a:solidFill>
                <a:srgbClr val="00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0" y="4149080"/>
            <a:ext cx="6984776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Má </a:t>
            </a:r>
            <a:r>
              <a:rPr lang="cs-CZ" sz="2800" dirty="0">
                <a:solidFill>
                  <a:srgbClr val="000099"/>
                </a:solidFill>
              </a:rPr>
              <a:t>10,5 miliónů </a:t>
            </a:r>
            <a:r>
              <a:rPr lang="cs-CZ" sz="2800" dirty="0" err="1" smtClean="0">
                <a:solidFill>
                  <a:srgbClr val="000099"/>
                </a:solidFill>
              </a:rPr>
              <a:t>obyvate.l</a:t>
            </a:r>
            <a:endParaRPr lang="cs-CZ" sz="2800" dirty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0" y="5353145"/>
            <a:ext cx="4922833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Měnou </a:t>
            </a:r>
            <a:r>
              <a:rPr lang="cs-CZ" sz="2800" dirty="0">
                <a:solidFill>
                  <a:srgbClr val="000099"/>
                </a:solidFill>
              </a:rPr>
              <a:t>je 1 koruna česká (Kč</a:t>
            </a:r>
            <a:r>
              <a:rPr lang="cs-CZ" sz="2800" dirty="0" smtClean="0">
                <a:solidFill>
                  <a:srgbClr val="000099"/>
                </a:solidFill>
              </a:rPr>
              <a:t>).</a:t>
            </a:r>
            <a:endParaRPr lang="cs-CZ" sz="2800" dirty="0">
              <a:solidFill>
                <a:srgbClr val="000099"/>
              </a:solidFill>
            </a:endParaRPr>
          </a:p>
        </p:txBody>
      </p:sp>
      <p:pic>
        <p:nvPicPr>
          <p:cNvPr id="10" name="Picture 2" descr="C:\Users\08C1\AppData\Local\Microsoft\Windows\Temporary Internet Files\Content.IE5\YYPZW21M\MP900427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378" y="3933056"/>
            <a:ext cx="3974867" cy="264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Václav Klau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813" y="1518091"/>
            <a:ext cx="1609725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9058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713" y="3400425"/>
            <a:ext cx="28575" cy="5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113" y="3552825"/>
            <a:ext cx="28575" cy="5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713" y="3409950"/>
            <a:ext cx="28575" cy="3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113" y="3562350"/>
            <a:ext cx="28575" cy="3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46" y="1988840"/>
            <a:ext cx="8934734" cy="4576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20713"/>
            <a:ext cx="8229600" cy="1143000"/>
          </a:xfrm>
        </p:spPr>
        <p:txBody>
          <a:bodyPr>
            <a:noAutofit/>
          </a:bodyPr>
          <a:lstStyle/>
          <a:p>
            <a:r>
              <a:rPr lang="cs-CZ" dirty="0" smtClean="0"/>
              <a:t>Českou republiku tvoří historicky tři územní celky.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795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5" descr="18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076" y="3594051"/>
            <a:ext cx="4067177" cy="3151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Hlavní město ČR      </a:t>
            </a:r>
            <a:r>
              <a:rPr lang="cs-CZ" sz="5400" dirty="0" smtClean="0"/>
              <a:t>PRAHA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388" y="5945269"/>
            <a:ext cx="2579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KARLŮV MOST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57411" y="6334780"/>
            <a:ext cx="2757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PRAŽSKÝ HRAD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" name="Picture 3" descr="C:\Users\08C1\AppData\Local\Microsoft\Windows\Temporary Internet Files\Content.IE5\DE4CGPLA\MP9004279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8676" y="1453930"/>
            <a:ext cx="3395978" cy="226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C1\AppData\Local\Microsoft\Windows\Temporary Internet Files\Content.IE5\YYPZW21M\MP9004386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28" y="2555628"/>
            <a:ext cx="4333042" cy="289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157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67544" y="548680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Prahou protéká řeka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1556792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 </a:t>
            </a:r>
            <a:r>
              <a:rPr lang="cs-CZ" sz="5400" i="1" dirty="0" smtClean="0">
                <a:solidFill>
                  <a:srgbClr val="FF0000"/>
                </a:solidFill>
              </a:rPr>
              <a:t>Vltava</a:t>
            </a:r>
            <a:endParaRPr lang="cs-CZ" sz="5400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C1\AppData\Local\Microsoft\Windows\Temporary Internet Files\Content.IE5\S7687CZ2\MP9004279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15" y="1582301"/>
            <a:ext cx="3165477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08C1\AppData\Local\Microsoft\Windows\Temporary Internet Files\Content.IE5\S7687CZ2\MP90040713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878" y="2852936"/>
            <a:ext cx="4593450" cy="367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42358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40466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ZÁKLADNÍ STÁTNÍ SYMBOLY: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5750" r="1564" b="17314"/>
          <a:stretch>
            <a:fillRect/>
          </a:stretch>
        </p:blipFill>
        <p:spPr bwMode="auto">
          <a:xfrm>
            <a:off x="1475656" y="2276872"/>
            <a:ext cx="1800200" cy="122413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3" name="Picture 9" descr="http://t2.gstatic.com/images?q=tbn:ANd9GcT0J8iej9FCmUizTbC68iiGG6wG_3xyw8rxzu3EzVx_NTQbtSf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636912"/>
            <a:ext cx="1943100" cy="236220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5576" y="119675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s</a:t>
            </a:r>
            <a:r>
              <a:rPr lang="cs-CZ" sz="3600" i="1" dirty="0" smtClean="0"/>
              <a:t>tátní vlajka</a:t>
            </a:r>
            <a:endParaRPr lang="cs-CZ" sz="36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62880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s</a:t>
            </a:r>
            <a:r>
              <a:rPr lang="cs-CZ" sz="3600" i="1" dirty="0" smtClean="0"/>
              <a:t>tátní znak</a:t>
            </a:r>
            <a:endParaRPr lang="cs-CZ" sz="36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386104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s</a:t>
            </a:r>
            <a:r>
              <a:rPr lang="cs-CZ" sz="3600" i="1" dirty="0" smtClean="0"/>
              <a:t>tátní hymna</a:t>
            </a:r>
            <a:endParaRPr lang="cs-CZ" sz="3600" i="1" dirty="0"/>
          </a:p>
        </p:txBody>
      </p:sp>
      <p:sp>
        <p:nvSpPr>
          <p:cNvPr id="12" name="Obdélník 11"/>
          <p:cNvSpPr/>
          <p:nvPr/>
        </p:nvSpPr>
        <p:spPr>
          <a:xfrm>
            <a:off x="899592" y="4797152"/>
            <a:ext cx="446449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 domov můj, … 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80665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Kraje ČR</a:t>
            </a:r>
          </a:p>
        </p:txBody>
      </p:sp>
      <p:pic>
        <p:nvPicPr>
          <p:cNvPr id="4" name="Picture 2" descr="http://upload.wikimedia.org/wikipedia/commons/archive/6/6d/20070906111802%21CZ_Cechy_Morava_kraj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9144000" cy="531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6835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0" y="1500188"/>
            <a:ext cx="8229600" cy="5357812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80000"/>
              </a:lnSpc>
            </a:pP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Velký státní znak.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2001-, 26. 10. 2009 [cit. 2012-09-10]. Dostupné z: </a:t>
            </a:r>
            <a:r>
              <a:rPr lang="cs-CZ" dirty="0" err="1" smtClean="0"/>
              <a:t>Soubor:Coat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arms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</a:t>
            </a:r>
            <a:r>
              <a:rPr lang="cs-CZ" dirty="0" err="1" smtClean="0"/>
              <a:t>Republic.svg</a:t>
            </a:r>
            <a:r>
              <a:rPr lang="cs-CZ" dirty="0" smtClean="0"/>
              <a:t> </a:t>
            </a:r>
          </a:p>
          <a:p>
            <a:pPr>
              <a:lnSpc>
                <a:spcPct val="80000"/>
              </a:lnSpc>
            </a:pP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Http://www.cs.wikipedia.org/wiki/Soubor:%C4%8Cesko-kraje.svg.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2012-09-10]. Dostupné z: Source=cs.wikipedia.org/wiki/</a:t>
            </a:r>
            <a:r>
              <a:rPr lang="cs-CZ" dirty="0" err="1" smtClean="0"/>
              <a:t>Soubor:Česko-kraje.svg</a:t>
            </a:r>
            <a:r>
              <a:rPr lang="cs-CZ" dirty="0" smtClean="0"/>
              <a:t> |</a:t>
            </a:r>
            <a:r>
              <a:rPr lang="cs-CZ" dirty="0" err="1" smtClean="0"/>
              <a:t>Date</a:t>
            </a:r>
            <a:r>
              <a:rPr lang="cs-CZ" dirty="0" smtClean="0"/>
              <a:t>=2007-09-06 |</a:t>
            </a:r>
            <a:r>
              <a:rPr lang="cs-CZ" dirty="0" err="1" smtClean="0"/>
              <a:t>Author</a:t>
            </a:r>
            <a:r>
              <a:rPr lang="cs-CZ" dirty="0" smtClean="0"/>
              <a:t>=</a:t>
            </a:r>
            <a:r>
              <a:rPr lang="cs-CZ" dirty="0" err="1" smtClean="0"/>
              <a:t>Ulamm</a:t>
            </a:r>
            <a:r>
              <a:rPr lang="cs-CZ" dirty="0" smtClean="0"/>
              <a:t> |</a:t>
            </a:r>
            <a:r>
              <a:rPr lang="cs-CZ" dirty="0" err="1" smtClean="0"/>
              <a:t>Permission</a:t>
            </a:r>
            <a:r>
              <a:rPr lang="cs-CZ" dirty="0" smtClean="0"/>
              <a:t>= |</a:t>
            </a:r>
            <a:r>
              <a:rPr lang="cs-CZ" dirty="0" err="1" smtClean="0"/>
              <a:t>other_versions</a:t>
            </a:r>
            <a:r>
              <a:rPr lang="cs-CZ" dirty="0" smtClean="0"/>
              <a:t>=</a:t>
            </a:r>
            <a:r>
              <a:rPr lang="cs-CZ" dirty="0" err="1" smtClean="0"/>
              <a:t>see</a:t>
            </a:r>
            <a:r>
              <a:rPr lang="cs-CZ" dirty="0" smtClean="0"/>
              <a:t> source }} </a:t>
            </a:r>
          </a:p>
          <a:p>
            <a:pPr>
              <a:lnSpc>
                <a:spcPct val="80000"/>
              </a:lnSpc>
            </a:pPr>
            <a:endParaRPr lang="cs-CZ" dirty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it-IT" dirty="0" smtClean="0">
                <a:hlinkClick r:id="rId2"/>
              </a:rPr>
              <a:t>RAGIMIRI</a:t>
            </a:r>
            <a:r>
              <a:rPr lang="it-IT" dirty="0">
                <a:hlinkClick r:id="rId2"/>
              </a:rPr>
              <a:t>. wikipedie [online]. [cit. </a:t>
            </a:r>
            <a:r>
              <a:rPr lang="cs-CZ" dirty="0">
                <a:hlinkClick r:id="rId2"/>
              </a:rPr>
              <a:t>10.9</a:t>
            </a:r>
            <a:r>
              <a:rPr lang="it-IT" dirty="0">
                <a:hlinkClick r:id="rId2"/>
              </a:rPr>
              <a:t>.2012]. Dostupný na WWW: &lt;http://cs.wikipedia.org/wiki/Soubor:Tricolour_of_the_Czech_Republic.svg&gt;. </a:t>
            </a:r>
            <a:endParaRPr lang="cs-CZ" dirty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cs-CZ" dirty="0">
                <a:hlinkClick r:id="rId3"/>
              </a:rPr>
              <a:t>public.png&gt;. </a:t>
            </a:r>
            <a:endParaRPr lang="cs-CZ" dirty="0"/>
          </a:p>
          <a:p>
            <a:pPr>
              <a:lnSpc>
                <a:spcPct val="80000"/>
              </a:lnSpc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Všechny uveřejněné odkazy </a:t>
            </a:r>
            <a:r>
              <a:rPr lang="cs-CZ" dirty="0" err="1" smtClean="0"/>
              <a:t>dostSPRÁVA</a:t>
            </a:r>
            <a:r>
              <a:rPr lang="cs-CZ" dirty="0" smtClean="0"/>
              <a:t> </a:t>
            </a:r>
            <a:r>
              <a:rPr lang="cs-CZ" dirty="0" err="1" smtClean="0"/>
              <a:t>upné</a:t>
            </a:r>
            <a:r>
              <a:rPr lang="cs-CZ" dirty="0" smtClean="0"/>
              <a:t> pod licencí Public </a:t>
            </a:r>
            <a:r>
              <a:rPr lang="cs-CZ" dirty="0" err="1" smtClean="0"/>
              <a:t>Domain</a:t>
            </a:r>
            <a:r>
              <a:rPr lang="cs-CZ" dirty="0" smtClean="0"/>
              <a:t> na: </a:t>
            </a:r>
          </a:p>
          <a:p>
            <a:r>
              <a:rPr lang="cs-CZ" dirty="0" smtClean="0"/>
              <a:t>PRAŽSKÉHO HRADU. hrad [online]. [cit. 10.9.2012]. Dostupný na WWW: &lt;http://www.hrad.cz/</a:t>
            </a:r>
            <a:r>
              <a:rPr lang="cs-CZ" dirty="0" err="1" smtClean="0"/>
              <a:t>cs</a:t>
            </a:r>
            <a:r>
              <a:rPr lang="cs-CZ" dirty="0" smtClean="0"/>
              <a:t>/</a:t>
            </a:r>
            <a:r>
              <a:rPr lang="cs-CZ" dirty="0" err="1" smtClean="0"/>
              <a:t>ceska</a:t>
            </a:r>
            <a:r>
              <a:rPr lang="cs-CZ" dirty="0" smtClean="0"/>
              <a:t>-republika/index.shtml&gt;. </a:t>
            </a:r>
          </a:p>
          <a:p>
            <a:pPr>
              <a:lnSpc>
                <a:spcPct val="8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</a:p>
          <a:p>
            <a:pPr>
              <a:lnSpc>
                <a:spcPct val="8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Mapky z archivu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Text je vytvořen autorem materiálu.</a:t>
            </a:r>
          </a:p>
          <a:p>
            <a:pPr>
              <a:lnSpc>
                <a:spcPct val="80000"/>
              </a:lnSpc>
            </a:pP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10.9.2012</a:t>
            </a:r>
          </a:p>
          <a:p>
            <a:pPr>
              <a:lnSpc>
                <a:spcPct val="80000"/>
              </a:lnSpc>
            </a:pPr>
            <a:endParaRPr lang="cs-CZ" dirty="0" smtClean="0"/>
          </a:p>
          <a:p>
            <a:pPr>
              <a:lnSpc>
                <a:spcPct val="80000"/>
              </a:lnSpc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152400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2749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337</TotalTime>
  <Words>336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Mountain</vt:lpstr>
      <vt:lpstr>Prezentace aplikace PowerPoint</vt:lpstr>
      <vt:lpstr>Anotace:</vt:lpstr>
      <vt:lpstr>Naše vlast</vt:lpstr>
      <vt:lpstr>Prezentace aplikace PowerPoint</vt:lpstr>
      <vt:lpstr>Česká republika (ČR)</vt:lpstr>
      <vt:lpstr>Prezentace aplikace PowerPoint</vt:lpstr>
      <vt:lpstr>Česká republika (ČR)</vt:lpstr>
      <vt:lpstr>Českou republiku tvoří historicky tři územní celky.</vt:lpstr>
      <vt:lpstr>Hlavní město ČR      PRAHA</vt:lpstr>
      <vt:lpstr>Prezentace aplikace PowerPoint</vt:lpstr>
      <vt:lpstr>Prezentace aplikace PowerPoint</vt:lpstr>
      <vt:lpstr>Kraje ČR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37</cp:revision>
  <dcterms:created xsi:type="dcterms:W3CDTF">2012-01-10T20:06:02Z</dcterms:created>
  <dcterms:modified xsi:type="dcterms:W3CDTF">2013-01-10T21:49:10Z</dcterms:modified>
</cp:coreProperties>
</file>