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NÁZEV:VY_32_INOVACE_07_PRVOUKA 3.R.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ADELHEIDA  RYCKOVÁ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NAŠE VLAST - test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F305331-6F90-430D-80C9-3BD7B1D534C7}" type="presOf" srcId="{B651F6E3-6281-48DB-9319-2AEAFDAE7572}" destId="{6BB5E863-4638-4E1D-BFDE-399D028AC4ED}" srcOrd="1" destOrd="0" presId="urn:microsoft.com/office/officeart/2005/8/layout/target3"/>
    <dgm:cxn modelId="{E30F47B3-40AC-462D-B9D3-4D5F5DF1BDD3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3875937-C603-4A4A-89B3-E834092D5299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9A8EC5A-EC2F-41B8-B7DD-F5BD7DC1EAB4}" type="presOf" srcId="{D1D4F407-5343-4D3F-B5B9-D407B03CAEB4}" destId="{D005CE8C-CC26-4C3E-AC11-E15060ECD759}" srcOrd="0" destOrd="0" presId="urn:microsoft.com/office/officeart/2005/8/layout/target3"/>
    <dgm:cxn modelId="{16732AF9-54E3-4B37-899B-D192B14CD7AC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4F66AD7-D8B0-4D7A-B7BF-7FE4AEC8A907}" type="presOf" srcId="{D8197B8C-B260-4A16-BDF4-0947B075E274}" destId="{25B08C86-7E15-44DC-BE7F-FFB55DD49D12}" srcOrd="0" destOrd="0" presId="urn:microsoft.com/office/officeart/2005/8/layout/target3"/>
    <dgm:cxn modelId="{39445421-71BA-46EC-9FF4-EC366D41E314}" type="presOf" srcId="{D1B46980-6531-4606-95E6-44980827E919}" destId="{6140AFEC-043D-4C43-A2F9-D0F5331DF3A3}" srcOrd="0" destOrd="0" presId="urn:microsoft.com/office/officeart/2005/8/layout/target3"/>
    <dgm:cxn modelId="{EBA3B7C8-D87D-4B4F-870F-2CA256BD93CB}" type="presOf" srcId="{757F3AB3-0718-4624-B441-E567A8F0AB56}" destId="{333A1088-737F-45CB-B68E-254E46348037}" srcOrd="0" destOrd="0" presId="urn:microsoft.com/office/officeart/2005/8/layout/target3"/>
    <dgm:cxn modelId="{955208B8-92E1-4004-AE08-3BB664BCC289}" type="presOf" srcId="{D8197B8C-B260-4A16-BDF4-0947B075E274}" destId="{5A5FFA88-C948-4069-8E93-59FA12366E83}" srcOrd="1" destOrd="0" presId="urn:microsoft.com/office/officeart/2005/8/layout/target3"/>
    <dgm:cxn modelId="{CEDC51C1-35EB-4B73-9F2F-6F9850FBDC43}" type="presOf" srcId="{D1D4F407-5343-4D3F-B5B9-D407B03CAEB4}" destId="{AED2198E-93D5-4001-81B4-73124B309672}" srcOrd="1" destOrd="0" presId="urn:microsoft.com/office/officeart/2005/8/layout/target3"/>
    <dgm:cxn modelId="{27234D6A-63EC-464B-8982-33FCCB20D33D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ED671B3-1D59-453D-8B55-4FCCD6608630}" type="presParOf" srcId="{333A1088-737F-45CB-B68E-254E46348037}" destId="{F5ABB229-8D3B-4694-996A-96F23CF14429}" srcOrd="0" destOrd="0" presId="urn:microsoft.com/office/officeart/2005/8/layout/target3"/>
    <dgm:cxn modelId="{6B0F13D3-AF15-4F8C-8135-A9E063B10091}" type="presParOf" srcId="{333A1088-737F-45CB-B68E-254E46348037}" destId="{F41139FD-01EE-4571-8B17-4FB00FC51163}" srcOrd="1" destOrd="0" presId="urn:microsoft.com/office/officeart/2005/8/layout/target3"/>
    <dgm:cxn modelId="{BDF2AE93-C104-4D46-89FA-CCF936F6DE73}" type="presParOf" srcId="{333A1088-737F-45CB-B68E-254E46348037}" destId="{D005CE8C-CC26-4C3E-AC11-E15060ECD759}" srcOrd="2" destOrd="0" presId="urn:microsoft.com/office/officeart/2005/8/layout/target3"/>
    <dgm:cxn modelId="{B9BB83B2-ECBB-4F4B-8B5C-69ADAE94824A}" type="presParOf" srcId="{333A1088-737F-45CB-B68E-254E46348037}" destId="{2C702D82-9B77-49B7-9568-BB8EB47C3372}" srcOrd="3" destOrd="0" presId="urn:microsoft.com/office/officeart/2005/8/layout/target3"/>
    <dgm:cxn modelId="{3B622260-65AC-44F1-AA87-2C3912DD39CF}" type="presParOf" srcId="{333A1088-737F-45CB-B68E-254E46348037}" destId="{A52A0455-90FF-4808-ABD0-F02540D31D5A}" srcOrd="4" destOrd="0" presId="urn:microsoft.com/office/officeart/2005/8/layout/target3"/>
    <dgm:cxn modelId="{498AD30A-5002-4281-890D-7FD392348A66}" type="presParOf" srcId="{333A1088-737F-45CB-B68E-254E46348037}" destId="{6140AFEC-043D-4C43-A2F9-D0F5331DF3A3}" srcOrd="5" destOrd="0" presId="urn:microsoft.com/office/officeart/2005/8/layout/target3"/>
    <dgm:cxn modelId="{84CEA1A3-5B26-454F-93AC-51B21D8EE590}" type="presParOf" srcId="{333A1088-737F-45CB-B68E-254E46348037}" destId="{9358AC05-5D7D-4327-9F80-1AD486AEA664}" srcOrd="6" destOrd="0" presId="urn:microsoft.com/office/officeart/2005/8/layout/target3"/>
    <dgm:cxn modelId="{3EC7FA3B-9F43-45AD-9184-986102F87B2B}" type="presParOf" srcId="{333A1088-737F-45CB-B68E-254E46348037}" destId="{313FC574-E1CD-4FB4-B054-0B805CE0447D}" srcOrd="7" destOrd="0" presId="urn:microsoft.com/office/officeart/2005/8/layout/target3"/>
    <dgm:cxn modelId="{5E5E9C02-3A5A-49E3-AC3B-70B0D84CF976}" type="presParOf" srcId="{333A1088-737F-45CB-B68E-254E46348037}" destId="{619D679B-A015-4ECF-8348-D1034C574F40}" srcOrd="8" destOrd="0" presId="urn:microsoft.com/office/officeart/2005/8/layout/target3"/>
    <dgm:cxn modelId="{FF980307-4813-4B00-B2AC-922138FF1937}" type="presParOf" srcId="{333A1088-737F-45CB-B68E-254E46348037}" destId="{322283A8-4A27-4CDA-BAE3-F381106A9174}" srcOrd="9" destOrd="0" presId="urn:microsoft.com/office/officeart/2005/8/layout/target3"/>
    <dgm:cxn modelId="{0495D374-DCC1-4828-99D5-95A002ABE6C0}" type="presParOf" srcId="{333A1088-737F-45CB-B68E-254E46348037}" destId="{FFC9F71D-1B4F-4AD9-A4A6-86ADEFC8AF5C}" srcOrd="10" destOrd="0" presId="urn:microsoft.com/office/officeart/2005/8/layout/target3"/>
    <dgm:cxn modelId="{8BD03FC5-FEB8-4A1D-BB29-631985A7D8A9}" type="presParOf" srcId="{333A1088-737F-45CB-B68E-254E46348037}" destId="{25B08C86-7E15-44DC-BE7F-FFB55DD49D12}" srcOrd="11" destOrd="0" presId="urn:microsoft.com/office/officeart/2005/8/layout/target3"/>
    <dgm:cxn modelId="{1F25BB88-C420-4490-A2A5-14A063E919CB}" type="presParOf" srcId="{333A1088-737F-45CB-B68E-254E46348037}" destId="{76644BE8-9D7C-4C09-B250-3D10AF48CBB7}" srcOrd="12" destOrd="0" presId="urn:microsoft.com/office/officeart/2005/8/layout/target3"/>
    <dgm:cxn modelId="{A8F7A1DE-7B6E-45B1-A4EA-00D442872737}" type="presParOf" srcId="{333A1088-737F-45CB-B68E-254E46348037}" destId="{EE85B701-7295-41C0-BA7A-34D3756A2AE6}" srcOrd="13" destOrd="0" presId="urn:microsoft.com/office/officeart/2005/8/layout/target3"/>
    <dgm:cxn modelId="{B9FC8AC2-305E-464B-B7EF-C29FA9368AF7}" type="presParOf" srcId="{333A1088-737F-45CB-B68E-254E46348037}" destId="{8BEBB6EC-1DAA-4CAC-8A25-BC0FCBD5DBD5}" srcOrd="14" destOrd="0" presId="urn:microsoft.com/office/officeart/2005/8/layout/target3"/>
    <dgm:cxn modelId="{515AADE5-D4CB-403E-A3E6-8BE0BCF9904B}" type="presParOf" srcId="{333A1088-737F-45CB-B68E-254E46348037}" destId="{AED2198E-93D5-4001-81B4-73124B309672}" srcOrd="15" destOrd="0" presId="urn:microsoft.com/office/officeart/2005/8/layout/target3"/>
    <dgm:cxn modelId="{537F5E08-9569-4BC3-8F6C-EC55ACC36544}" type="presParOf" srcId="{333A1088-737F-45CB-B68E-254E46348037}" destId="{2BE915AB-18AA-4053-B92C-3BFC9ED204BB}" srcOrd="16" destOrd="0" presId="urn:microsoft.com/office/officeart/2005/8/layout/target3"/>
    <dgm:cxn modelId="{269669FA-6FA4-4D89-9D3F-496FAB360880}" type="presParOf" srcId="{333A1088-737F-45CB-B68E-254E46348037}" destId="{6BB5E863-4638-4E1D-BFDE-399D028AC4ED}" srcOrd="17" destOrd="0" presId="urn:microsoft.com/office/officeart/2005/8/layout/target3"/>
    <dgm:cxn modelId="{4C9D7B8F-D8C3-4D68-A12E-33B43CC921D7}" type="presParOf" srcId="{333A1088-737F-45CB-B68E-254E46348037}" destId="{5A5FFA88-C948-4069-8E93-59FA12366E83}" srcOrd="18" destOrd="0" presId="urn:microsoft.com/office/officeart/2005/8/layout/target3"/>
    <dgm:cxn modelId="{0BC32695-DF8A-4599-A9E8-24BAD29C29BB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ADELHEIDA  RYCKOVÁ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NÁZEV:VY_32_INOVACE_07_PRVOUKA 3.R.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NAŠE VLAST - test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63232-9A6E-472F-BAB1-2B2F282AB706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D7700-35BD-4D50-A24B-A7638827BC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63232-9A6E-472F-BAB1-2B2F282AB706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D7700-35BD-4D50-A24B-A7638827BCFA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63232-9A6E-472F-BAB1-2B2F282AB706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D7700-35BD-4D50-A24B-A7638827BC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63232-9A6E-472F-BAB1-2B2F282AB706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D7700-35BD-4D50-A24B-A7638827BCFA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63232-9A6E-472F-BAB1-2B2F282AB706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D7700-35BD-4D50-A24B-A7638827BC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63232-9A6E-472F-BAB1-2B2F282AB706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D7700-35BD-4D50-A24B-A7638827BC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63232-9A6E-472F-BAB1-2B2F282AB706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D7700-35BD-4D50-A24B-A7638827BC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63232-9A6E-472F-BAB1-2B2F282AB706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D7700-35BD-4D50-A24B-A7638827BCFA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63232-9A6E-472F-BAB1-2B2F282AB706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D7700-35BD-4D50-A24B-A7638827BCFA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63232-9A6E-472F-BAB1-2B2F282AB706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D7700-35BD-4D50-A24B-A7638827BC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63232-9A6E-472F-BAB1-2B2F282AB706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D7700-35BD-4D50-A24B-A7638827BCFA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1FB63232-9A6E-472F-BAB1-2B2F282AB706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9A1D7700-35BD-4D50-A24B-A7638827BCFA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9833411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1214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9386">
        <p:split orient="vert"/>
      </p:transition>
    </mc:Choice>
    <mc:Fallback xmlns="">
      <p:transition spd="slow" advTm="9386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67544" y="1556792"/>
            <a:ext cx="7776864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b="1" dirty="0"/>
          </a:p>
          <a:p>
            <a:r>
              <a:rPr lang="cs-CZ" b="1" dirty="0"/>
              <a:t> </a:t>
            </a:r>
            <a:r>
              <a:rPr lang="cs-CZ" sz="3600" dirty="0">
                <a:solidFill>
                  <a:schemeClr val="tx2">
                    <a:lumMod val="75000"/>
                  </a:schemeClr>
                </a:solidFill>
              </a:rPr>
              <a:t>Prověření základních znalostí učiva o České republice. </a:t>
            </a:r>
            <a:endParaRPr lang="cs-CZ" sz="3600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Děti mají k dispozici nakopírovaný text.</a:t>
            </a:r>
          </a:p>
          <a:p>
            <a:endParaRPr lang="cs-CZ" sz="3600" dirty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3600" dirty="0" smtClean="0"/>
              <a:t> </a:t>
            </a:r>
            <a:r>
              <a:rPr lang="cs-CZ" sz="3600" dirty="0">
                <a:solidFill>
                  <a:srgbClr val="0070C0"/>
                </a:solidFill>
              </a:rPr>
              <a:t>Žáci pracují na interaktivní tabuli fixem</a:t>
            </a:r>
          </a:p>
          <a:p>
            <a:r>
              <a:rPr lang="cs-CZ" sz="3600" dirty="0">
                <a:solidFill>
                  <a:srgbClr val="0070C0"/>
                </a:solidFill>
              </a:rPr>
              <a:t>Správné řešení se objeví po kliknutí</a:t>
            </a:r>
          </a:p>
          <a:p>
            <a:endParaRPr lang="cs-CZ" sz="36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" name="Nadpis 4"/>
          <p:cNvSpPr>
            <a:spLocks noGrp="1"/>
          </p:cNvSpPr>
          <p:nvPr>
            <p:ph type="title" idx="4294967295"/>
          </p:nvPr>
        </p:nvSpPr>
        <p:spPr>
          <a:xfrm>
            <a:off x="0" y="152400"/>
            <a:ext cx="8229600" cy="1143000"/>
          </a:xfrm>
        </p:spPr>
        <p:txBody>
          <a:bodyPr/>
          <a:lstStyle/>
          <a:p>
            <a:r>
              <a:rPr lang="cs-CZ" dirty="0" smtClean="0"/>
              <a:t>  anotace: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35821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 idx="4294967295"/>
          </p:nvPr>
        </p:nvSpPr>
        <p:spPr>
          <a:xfrm>
            <a:off x="0" y="115888"/>
            <a:ext cx="8229600" cy="1143000"/>
          </a:xfrm>
        </p:spPr>
        <p:txBody>
          <a:bodyPr/>
          <a:lstStyle/>
          <a:p>
            <a:r>
              <a:rPr lang="cs-CZ" dirty="0" smtClean="0"/>
              <a:t>Test – Naše vlast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2205" y="1412776"/>
            <a:ext cx="772743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indent="-742950">
              <a:buAutoNum type="arabicPeriod"/>
            </a:pPr>
            <a:r>
              <a:rPr lang="pl-PL" sz="4000" dirty="0" smtClean="0">
                <a:solidFill>
                  <a:schemeClr val="tx2">
                    <a:lumMod val="50000"/>
                  </a:schemeClr>
                </a:solidFill>
              </a:rPr>
              <a:t>Jak se jmenuje naše vlast? </a:t>
            </a:r>
          </a:p>
          <a:p>
            <a:r>
              <a:rPr lang="pl-PL" sz="4000" dirty="0" smtClean="0">
                <a:solidFill>
                  <a:schemeClr val="tx2">
                    <a:lumMod val="50000"/>
                  </a:schemeClr>
                </a:solidFill>
              </a:rPr>
              <a:t>	</a:t>
            </a:r>
            <a:endParaRPr lang="pl-PL" sz="40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2205" y="3284984"/>
            <a:ext cx="679643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4000" dirty="0" smtClean="0">
                <a:solidFill>
                  <a:schemeClr val="tx2">
                    <a:lumMod val="50000"/>
                  </a:schemeClr>
                </a:solidFill>
              </a:rPr>
              <a:t>2. Na kolik krajů je rozdělena?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12205" y="5021888"/>
            <a:ext cx="9257663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3. Jak se jmenuje hlavní město České republiky?</a:t>
            </a:r>
          </a:p>
          <a:p>
            <a:endParaRPr lang="cs-CZ" sz="3600" dirty="0" smtClean="0"/>
          </a:p>
          <a:p>
            <a:r>
              <a:rPr lang="cs-CZ" sz="3600" dirty="0" smtClean="0"/>
              <a:t> </a:t>
            </a:r>
            <a:endParaRPr lang="cs-CZ" sz="36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27584" y="2161573"/>
            <a:ext cx="29629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i="1" dirty="0" smtClean="0">
                <a:solidFill>
                  <a:srgbClr val="C00000"/>
                </a:solidFill>
              </a:rPr>
              <a:t>Česká republika</a:t>
            </a:r>
            <a:endParaRPr lang="cs-CZ" sz="3600" i="1" dirty="0">
              <a:solidFill>
                <a:srgbClr val="C0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46514" y="3992870"/>
            <a:ext cx="66556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i="1" dirty="0" smtClean="0">
                <a:solidFill>
                  <a:srgbClr val="C00000"/>
                </a:solidFill>
              </a:rPr>
              <a:t>14</a:t>
            </a:r>
            <a:endParaRPr lang="cs-CZ" sz="3600" i="1" dirty="0">
              <a:solidFill>
                <a:srgbClr val="C0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67544" y="5723349"/>
            <a:ext cx="128528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i="1" dirty="0" smtClean="0">
                <a:solidFill>
                  <a:srgbClr val="C00000"/>
                </a:solidFill>
              </a:rPr>
              <a:t>Praha</a:t>
            </a:r>
            <a:endParaRPr lang="cs-CZ" sz="4000" i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9924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560" y="836712"/>
            <a:ext cx="84249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4.Zakroužkuj, kdo v </a:t>
            </a:r>
            <a:r>
              <a:rPr lang="cs-CZ" sz="3600" dirty="0"/>
              <a:t>P</a:t>
            </a:r>
            <a:r>
              <a:rPr lang="cs-CZ" sz="3600" dirty="0" smtClean="0"/>
              <a:t>raze sídlí:</a:t>
            </a:r>
          </a:p>
          <a:p>
            <a:r>
              <a:rPr lang="cs-CZ" sz="3600" dirty="0" smtClean="0"/>
              <a:t>Král, prezident ,</a:t>
            </a:r>
            <a:r>
              <a:rPr lang="cs-CZ" sz="3600" dirty="0" smtClean="0"/>
              <a:t>generál</a:t>
            </a:r>
            <a:r>
              <a:rPr lang="cs-CZ" sz="3600" dirty="0"/>
              <a:t>,</a:t>
            </a:r>
            <a:r>
              <a:rPr lang="cs-CZ" sz="3600" dirty="0" smtClean="0"/>
              <a:t> </a:t>
            </a:r>
            <a:r>
              <a:rPr lang="cs-CZ" sz="3600" dirty="0" smtClean="0"/>
              <a:t>vláda, </a:t>
            </a:r>
            <a:r>
              <a:rPr lang="cs-CZ" sz="3600" dirty="0" smtClean="0"/>
              <a:t>parlament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4" name="Ovál 3"/>
          <p:cNvSpPr/>
          <p:nvPr/>
        </p:nvSpPr>
        <p:spPr>
          <a:xfrm>
            <a:off x="6372200" y="1436876"/>
            <a:ext cx="2232248" cy="60121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F0000"/>
                </a:solidFill>
              </a:ln>
              <a:noFill/>
            </a:endParaRPr>
          </a:p>
        </p:txBody>
      </p:sp>
      <p:sp>
        <p:nvSpPr>
          <p:cNvPr id="5" name="Ovál 4"/>
          <p:cNvSpPr/>
          <p:nvPr/>
        </p:nvSpPr>
        <p:spPr>
          <a:xfrm>
            <a:off x="1654696" y="1462599"/>
            <a:ext cx="1872208" cy="60121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F0000"/>
                </a:solidFill>
              </a:ln>
              <a:noFill/>
            </a:endParaRPr>
          </a:p>
        </p:txBody>
      </p:sp>
      <p:sp>
        <p:nvSpPr>
          <p:cNvPr id="6" name="Ovál 5"/>
          <p:cNvSpPr/>
          <p:nvPr/>
        </p:nvSpPr>
        <p:spPr>
          <a:xfrm>
            <a:off x="5532117" y="1436876"/>
            <a:ext cx="1152128" cy="57444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F0000"/>
                </a:solidFill>
              </a:ln>
              <a:noFill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1620" y="2492896"/>
            <a:ext cx="756084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5. Který státní symbol chybí:</a:t>
            </a:r>
          </a:p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Malý státní znak</a:t>
            </a:r>
          </a:p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Státní hymna</a:t>
            </a:r>
          </a:p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Státní znak</a:t>
            </a:r>
            <a:endParaRPr lang="cs-CZ" sz="36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44694" y="4677208"/>
            <a:ext cx="238078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chemeClr val="tx2">
                    <a:lumMod val="75000"/>
                  </a:schemeClr>
                </a:solidFill>
              </a:rPr>
              <a:t>Státní vlajka</a:t>
            </a:r>
          </a:p>
        </p:txBody>
      </p:sp>
      <p:pic>
        <p:nvPicPr>
          <p:cNvPr id="1026" name="Picture 2" descr="C:\Users\08C1\AppData\Local\Microsoft\Windows\Temporary Internet Files\Content.IE5\YYPZW21M\MC9001291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487676"/>
            <a:ext cx="3105570" cy="2627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807124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476672"/>
            <a:ext cx="7398568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sv-SE" sz="3600" dirty="0"/>
              <a:t>8. Vyber symboly Evropské unie: </a:t>
            </a:r>
            <a:endParaRPr lang="cs-CZ" sz="3600" dirty="0" smtClean="0"/>
          </a:p>
          <a:p>
            <a:r>
              <a:rPr lang="cs-CZ" sz="3600" dirty="0" smtClean="0"/>
              <a:t> </a:t>
            </a:r>
            <a:r>
              <a:rPr lang="sv-SE" sz="3600" dirty="0" smtClean="0">
                <a:solidFill>
                  <a:schemeClr val="tx2">
                    <a:lumMod val="75000"/>
                  </a:schemeClr>
                </a:solidFill>
              </a:rPr>
              <a:t>vlajka </a:t>
            </a:r>
            <a:r>
              <a:rPr lang="sv-SE" sz="3600" dirty="0">
                <a:solidFill>
                  <a:schemeClr val="tx2">
                    <a:lumMod val="75000"/>
                  </a:schemeClr>
                </a:solidFill>
              </a:rPr>
              <a:t>	</a:t>
            </a:r>
          </a:p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 znak </a:t>
            </a:r>
            <a:r>
              <a:rPr lang="cs-CZ" sz="3600" dirty="0">
                <a:solidFill>
                  <a:schemeClr val="tx2">
                    <a:lumMod val="75000"/>
                  </a:schemeClr>
                </a:solidFill>
              </a:rPr>
              <a:t>	</a:t>
            </a:r>
          </a:p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 hymna </a:t>
            </a:r>
            <a:r>
              <a:rPr lang="cs-CZ" sz="3600" dirty="0">
                <a:solidFill>
                  <a:schemeClr val="tx2">
                    <a:lumMod val="75000"/>
                  </a:schemeClr>
                </a:solidFill>
              </a:rPr>
              <a:t>	</a:t>
            </a:r>
          </a:p>
          <a:p>
            <a:r>
              <a:rPr lang="cs-CZ" sz="3600" dirty="0">
                <a:solidFill>
                  <a:schemeClr val="tx2">
                    <a:lumMod val="75000"/>
                  </a:schemeClr>
                </a:solidFill>
              </a:rPr>
              <a:t>	</a:t>
            </a:r>
          </a:p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endParaRPr lang="cs-CZ" sz="3600" dirty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dirty="0">
                <a:solidFill>
                  <a:schemeClr val="tx2">
                    <a:lumMod val="75000"/>
                  </a:schemeClr>
                </a:solidFill>
              </a:rPr>
              <a:t>	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367189" y="1123002"/>
            <a:ext cx="203132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jazyk</a:t>
            </a:r>
          </a:p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kultura</a:t>
            </a:r>
            <a:r>
              <a:rPr lang="cs-CZ" sz="3600" dirty="0" smtClean="0"/>
              <a:t> </a:t>
            </a:r>
            <a:r>
              <a:rPr lang="cs-CZ" sz="3600" dirty="0"/>
              <a:t>	</a:t>
            </a:r>
          </a:p>
        </p:txBody>
      </p:sp>
      <p:sp>
        <p:nvSpPr>
          <p:cNvPr id="6" name="Obdélník 5"/>
          <p:cNvSpPr/>
          <p:nvPr/>
        </p:nvSpPr>
        <p:spPr>
          <a:xfrm>
            <a:off x="662942" y="3717032"/>
            <a:ext cx="8323967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/>
              <a:t>9. Se kterými z těchto států hraničí Česká republika? </a:t>
            </a:r>
            <a:r>
              <a:rPr lang="cs-CZ" sz="3600" dirty="0" smtClean="0"/>
              <a:t> Vyber </a:t>
            </a:r>
            <a:r>
              <a:rPr lang="cs-CZ" sz="3600" dirty="0"/>
              <a:t>z těchto </a:t>
            </a:r>
            <a:r>
              <a:rPr lang="cs-CZ" sz="3600" dirty="0" smtClean="0"/>
              <a:t>možností:</a:t>
            </a:r>
            <a:r>
              <a:rPr lang="cs-CZ" sz="3600" dirty="0"/>
              <a:t>	</a:t>
            </a:r>
          </a:p>
          <a:p>
            <a:r>
              <a:rPr lang="cs-CZ" sz="3600" dirty="0">
                <a:solidFill>
                  <a:schemeClr val="tx2">
                    <a:lumMod val="75000"/>
                  </a:schemeClr>
                </a:solidFill>
              </a:rPr>
              <a:t>Německo</a:t>
            </a: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,, </a:t>
            </a:r>
            <a:r>
              <a:rPr lang="cs-CZ" sz="3600" dirty="0">
                <a:solidFill>
                  <a:schemeClr val="tx2">
                    <a:lumMod val="75000"/>
                  </a:schemeClr>
                </a:solidFill>
              </a:rPr>
              <a:t>Polsko, </a:t>
            </a: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               Slovensko</a:t>
            </a:r>
            <a:r>
              <a:rPr lang="cs-CZ" sz="3600" dirty="0">
                <a:solidFill>
                  <a:schemeClr val="tx2">
                    <a:lumMod val="75000"/>
                  </a:schemeClr>
                </a:solidFill>
              </a:rPr>
              <a:t>, </a:t>
            </a: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          Rakousko</a:t>
            </a:r>
            <a:r>
              <a:rPr lang="cs-CZ" sz="3600" dirty="0">
                <a:solidFill>
                  <a:schemeClr val="tx2">
                    <a:lumMod val="75000"/>
                  </a:schemeClr>
                </a:solidFill>
              </a:rPr>
              <a:t>, 	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139952" y="4825042"/>
            <a:ext cx="18437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Ukrajina</a:t>
            </a:r>
            <a:r>
              <a:rPr lang="cs-CZ" sz="3600" dirty="0" smtClean="0"/>
              <a:t>,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785669" y="5396848"/>
            <a:ext cx="212410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Maďarsko</a:t>
            </a:r>
            <a:r>
              <a:rPr lang="cs-CZ" sz="3600" dirty="0">
                <a:solidFill>
                  <a:schemeClr val="tx2">
                    <a:lumMod val="75000"/>
                  </a:schemeClr>
                </a:solidFill>
              </a:rPr>
              <a:t>,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632901" y="5379025"/>
            <a:ext cx="22991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Rumunsko,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98821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9" y="967644"/>
            <a:ext cx="7992888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Citace:</a:t>
            </a:r>
          </a:p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Text je vytvořen autorem materiálu.</a:t>
            </a:r>
          </a:p>
          <a:p>
            <a:r>
              <a:rPr lang="cs-CZ" sz="3600" dirty="0">
                <a:solidFill>
                  <a:schemeClr val="tx2">
                    <a:lumMod val="75000"/>
                  </a:schemeClr>
                </a:solidFill>
              </a:rPr>
              <a:t>Obrázky byly vytvořeny v otevřené galerii Microsoft </a:t>
            </a:r>
            <a:r>
              <a:rPr lang="cs-CZ" sz="3600" dirty="0" err="1">
                <a:solidFill>
                  <a:schemeClr val="tx2">
                    <a:lumMod val="75000"/>
                  </a:schemeClr>
                </a:solidFill>
              </a:rPr>
              <a:t>office</a:t>
            </a:r>
            <a:r>
              <a:rPr lang="cs-CZ" sz="3600" dirty="0">
                <a:solidFill>
                  <a:schemeClr val="tx2">
                    <a:lumMod val="75000"/>
                  </a:schemeClr>
                </a:solidFill>
              </a:rPr>
              <a:t>.</a:t>
            </a:r>
          </a:p>
          <a:p>
            <a:endParaRPr lang="cs-CZ" sz="3600" dirty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27.9.2012</a:t>
            </a:r>
            <a:endParaRPr lang="cs-CZ" sz="36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45797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228</TotalTime>
  <Words>172</Words>
  <Application>Microsoft Office PowerPoint</Application>
  <PresentationFormat>Předvádění na obrazovce (4:3)</PresentationFormat>
  <Paragraphs>48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Vlnění</vt:lpstr>
      <vt:lpstr>Prezentace aplikace PowerPoint</vt:lpstr>
      <vt:lpstr>  anotace:</vt:lpstr>
      <vt:lpstr>Test – Naše vlast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08C1</dc:creator>
  <cp:lastModifiedBy>08C1</cp:lastModifiedBy>
  <cp:revision>25</cp:revision>
  <dcterms:created xsi:type="dcterms:W3CDTF">2012-01-22T12:40:56Z</dcterms:created>
  <dcterms:modified xsi:type="dcterms:W3CDTF">2012-12-16T15:49:03Z</dcterms:modified>
</cp:coreProperties>
</file>