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notesMasterIdLst>
    <p:notesMasterId r:id="rId11"/>
  </p:notesMasterIdLst>
  <p:sldIdLst>
    <p:sldId id="263" r:id="rId2"/>
    <p:sldId id="257" r:id="rId3"/>
    <p:sldId id="274" r:id="rId4"/>
    <p:sldId id="265" r:id="rId5"/>
    <p:sldId id="266" r:id="rId6"/>
    <p:sldId id="268" r:id="rId7"/>
    <p:sldId id="275" r:id="rId8"/>
    <p:sldId id="277" r:id="rId9"/>
    <p:sldId id="27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Dana" initials="D" lastIdx="2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88" autoAdjust="0"/>
    <p:restoredTop sz="94600" autoAdjust="0"/>
  </p:normalViewPr>
  <p:slideViewPr>
    <p:cSldViewPr>
      <p:cViewPr>
        <p:scale>
          <a:sx n="107" d="100"/>
          <a:sy n="107" d="100"/>
        </p:scale>
        <p:origin x="-306" y="36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commentAuthors" Target="commentAuthors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NÁZEV:VY_32_INOVACE_08_PRVOUKA 3.R.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ADELHEIDA  RYCKOVÁ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KRAJINA KOLEM NÁS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343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CB06B65-37B8-4074-9E26-BD5A47F9E15F}" type="presOf" srcId="{D8197B8C-B260-4A16-BDF4-0947B075E274}" destId="{5A5FFA88-C948-4069-8E93-59FA12366E83}" srcOrd="1" destOrd="0" presId="urn:microsoft.com/office/officeart/2005/8/layout/target3"/>
    <dgm:cxn modelId="{22120DB5-0929-4118-ABB2-601800D51C7A}" type="presOf" srcId="{D1D4F407-5343-4D3F-B5B9-D407B03CAEB4}" destId="{AED2198E-93D5-4001-81B4-73124B309672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4D2D7ED0-0BE0-4D04-BF0D-036C2CC8DD07}" type="presOf" srcId="{D8197B8C-B260-4A16-BDF4-0947B075E274}" destId="{25B08C86-7E15-44DC-BE7F-FFB55DD49D12}" srcOrd="0" destOrd="0" presId="urn:microsoft.com/office/officeart/2005/8/layout/target3"/>
    <dgm:cxn modelId="{D759ED26-D92D-49ED-8E60-7888EDAFF078}" type="presOf" srcId="{B651F6E3-6281-48DB-9319-2AEAFDAE7572}" destId="{6BB5E863-4638-4E1D-BFDE-399D028AC4ED}" srcOrd="1" destOrd="0" presId="urn:microsoft.com/office/officeart/2005/8/layout/target3"/>
    <dgm:cxn modelId="{87C908E4-D393-4300-B9A1-09A519CB9200}" type="presOf" srcId="{D1B46980-6531-4606-95E6-44980827E919}" destId="{2BE915AB-18AA-4053-B92C-3BFC9ED204BB}" srcOrd="1" destOrd="0" presId="urn:microsoft.com/office/officeart/2005/8/layout/target3"/>
    <dgm:cxn modelId="{2EB80CDC-A24F-4124-99D1-9C1AB0A2CAEE}" type="presOf" srcId="{B651F6E3-6281-48DB-9319-2AEAFDAE7572}" destId="{619D679B-A015-4ECF-8348-D1034C574F40}" srcOrd="0" destOrd="0" presId="urn:microsoft.com/office/officeart/2005/8/layout/target3"/>
    <dgm:cxn modelId="{45A7DFEA-B459-49FC-97D9-BE26AEB52EAC}" type="presOf" srcId="{757F3AB3-0718-4624-B441-E567A8F0AB56}" destId="{333A1088-737F-45CB-B68E-254E4634803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D7BB0BDB-5DD1-4C34-B951-77C245038586}" type="presOf" srcId="{4C35D32F-0EAB-4CD7-82EE-45574DC2A586}" destId="{8BEBB6EC-1DAA-4CAC-8A25-BC0FCBD5DBD5}" srcOrd="0" destOrd="0" presId="urn:microsoft.com/office/officeart/2005/8/layout/target3"/>
    <dgm:cxn modelId="{392164B4-03DB-4063-BC63-0E5F3E132A4B}" type="presOf" srcId="{4C35D32F-0EAB-4CD7-82EE-45574DC2A586}" destId="{890E4F0B-2866-4A3F-A3C7-2A14B1797930}" srcOrd="1" destOrd="0" presId="urn:microsoft.com/office/officeart/2005/8/layout/target3"/>
    <dgm:cxn modelId="{68A59F0C-DAA8-4A80-AF44-1DDD48AC4E84}" type="presOf" srcId="{D1B46980-6531-4606-95E6-44980827E919}" destId="{6140AFEC-043D-4C43-A2F9-D0F5331DF3A3}" srcOrd="0" destOrd="0" presId="urn:microsoft.com/office/officeart/2005/8/layout/target3"/>
    <dgm:cxn modelId="{8714DBEC-164B-47CC-8DC7-114A718F715A}" type="presOf" srcId="{D1D4F407-5343-4D3F-B5B9-D407B03CAEB4}" destId="{D005CE8C-CC26-4C3E-AC11-E15060ECD759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5EE7129C-FD68-49D8-9249-8FFA80B1EA9C}" type="presParOf" srcId="{333A1088-737F-45CB-B68E-254E46348037}" destId="{F5ABB229-8D3B-4694-996A-96F23CF14429}" srcOrd="0" destOrd="0" presId="urn:microsoft.com/office/officeart/2005/8/layout/target3"/>
    <dgm:cxn modelId="{92781AAF-C7AA-42E7-B3E8-D9B93648A93E}" type="presParOf" srcId="{333A1088-737F-45CB-B68E-254E46348037}" destId="{F41139FD-01EE-4571-8B17-4FB00FC51163}" srcOrd="1" destOrd="0" presId="urn:microsoft.com/office/officeart/2005/8/layout/target3"/>
    <dgm:cxn modelId="{11A77DAC-AF9C-4FF7-ABEC-423AE9A6FB18}" type="presParOf" srcId="{333A1088-737F-45CB-B68E-254E46348037}" destId="{D005CE8C-CC26-4C3E-AC11-E15060ECD759}" srcOrd="2" destOrd="0" presId="urn:microsoft.com/office/officeart/2005/8/layout/target3"/>
    <dgm:cxn modelId="{ED38E6FC-AC0F-4613-8E8A-2574AF2C2E98}" type="presParOf" srcId="{333A1088-737F-45CB-B68E-254E46348037}" destId="{2C702D82-9B77-49B7-9568-BB8EB47C3372}" srcOrd="3" destOrd="0" presId="urn:microsoft.com/office/officeart/2005/8/layout/target3"/>
    <dgm:cxn modelId="{B1C74E33-CAD4-4F89-A15E-DA3A6CF3AF3E}" type="presParOf" srcId="{333A1088-737F-45CB-B68E-254E46348037}" destId="{A52A0455-90FF-4808-ABD0-F02540D31D5A}" srcOrd="4" destOrd="0" presId="urn:microsoft.com/office/officeart/2005/8/layout/target3"/>
    <dgm:cxn modelId="{AAF8543C-8BC2-4ADC-93BB-96D22FD7DD9B}" type="presParOf" srcId="{333A1088-737F-45CB-B68E-254E46348037}" destId="{6140AFEC-043D-4C43-A2F9-D0F5331DF3A3}" srcOrd="5" destOrd="0" presId="urn:microsoft.com/office/officeart/2005/8/layout/target3"/>
    <dgm:cxn modelId="{DBA1A1AF-19C9-440B-B416-3908903B16DA}" type="presParOf" srcId="{333A1088-737F-45CB-B68E-254E46348037}" destId="{9358AC05-5D7D-4327-9F80-1AD486AEA664}" srcOrd="6" destOrd="0" presId="urn:microsoft.com/office/officeart/2005/8/layout/target3"/>
    <dgm:cxn modelId="{45316344-C7D4-44E6-975E-7586ACFC4D79}" type="presParOf" srcId="{333A1088-737F-45CB-B68E-254E46348037}" destId="{313FC574-E1CD-4FB4-B054-0B805CE0447D}" srcOrd="7" destOrd="0" presId="urn:microsoft.com/office/officeart/2005/8/layout/target3"/>
    <dgm:cxn modelId="{1A3AE2E8-546C-470C-BB23-CF520D1460AC}" type="presParOf" srcId="{333A1088-737F-45CB-B68E-254E46348037}" destId="{619D679B-A015-4ECF-8348-D1034C574F40}" srcOrd="8" destOrd="0" presId="urn:microsoft.com/office/officeart/2005/8/layout/target3"/>
    <dgm:cxn modelId="{27CCE777-8AE8-461D-8A9C-702B8539D213}" type="presParOf" srcId="{333A1088-737F-45CB-B68E-254E46348037}" destId="{322283A8-4A27-4CDA-BAE3-F381106A9174}" srcOrd="9" destOrd="0" presId="urn:microsoft.com/office/officeart/2005/8/layout/target3"/>
    <dgm:cxn modelId="{493B9C16-F0CF-49A1-BEAA-BE173BDC7991}" type="presParOf" srcId="{333A1088-737F-45CB-B68E-254E46348037}" destId="{FFC9F71D-1B4F-4AD9-A4A6-86ADEFC8AF5C}" srcOrd="10" destOrd="0" presId="urn:microsoft.com/office/officeart/2005/8/layout/target3"/>
    <dgm:cxn modelId="{1EB52609-A03E-4A13-8A77-25CEEDD8D18B}" type="presParOf" srcId="{333A1088-737F-45CB-B68E-254E46348037}" destId="{25B08C86-7E15-44DC-BE7F-FFB55DD49D12}" srcOrd="11" destOrd="0" presId="urn:microsoft.com/office/officeart/2005/8/layout/target3"/>
    <dgm:cxn modelId="{E5F63EDD-7010-40A7-9089-1E556B0F7C79}" type="presParOf" srcId="{333A1088-737F-45CB-B68E-254E46348037}" destId="{76644BE8-9D7C-4C09-B250-3D10AF48CBB7}" srcOrd="12" destOrd="0" presId="urn:microsoft.com/office/officeart/2005/8/layout/target3"/>
    <dgm:cxn modelId="{67419854-EF74-40A9-9A5D-EF7F256DAAD4}" type="presParOf" srcId="{333A1088-737F-45CB-B68E-254E46348037}" destId="{EE85B701-7295-41C0-BA7A-34D3756A2AE6}" srcOrd="13" destOrd="0" presId="urn:microsoft.com/office/officeart/2005/8/layout/target3"/>
    <dgm:cxn modelId="{DEAC794C-DFCD-4EB7-A1E9-077263B007BF}" type="presParOf" srcId="{333A1088-737F-45CB-B68E-254E46348037}" destId="{8BEBB6EC-1DAA-4CAC-8A25-BC0FCBD5DBD5}" srcOrd="14" destOrd="0" presId="urn:microsoft.com/office/officeart/2005/8/layout/target3"/>
    <dgm:cxn modelId="{2C96ECBD-09B8-4140-8FDE-9F6EBB4F1B22}" type="presParOf" srcId="{333A1088-737F-45CB-B68E-254E46348037}" destId="{AED2198E-93D5-4001-81B4-73124B309672}" srcOrd="15" destOrd="0" presId="urn:microsoft.com/office/officeart/2005/8/layout/target3"/>
    <dgm:cxn modelId="{2112AC4D-12A6-4ECD-B23B-C1605A64D392}" type="presParOf" srcId="{333A1088-737F-45CB-B68E-254E46348037}" destId="{2BE915AB-18AA-4053-B92C-3BFC9ED204BB}" srcOrd="16" destOrd="0" presId="urn:microsoft.com/office/officeart/2005/8/layout/target3"/>
    <dgm:cxn modelId="{217A8B4F-D9A1-42FC-917C-81C2F6915DF8}" type="presParOf" srcId="{333A1088-737F-45CB-B68E-254E46348037}" destId="{6BB5E863-4638-4E1D-BFDE-399D028AC4ED}" srcOrd="17" destOrd="0" presId="urn:microsoft.com/office/officeart/2005/8/layout/target3"/>
    <dgm:cxn modelId="{D2DEED17-B106-4625-8E8D-337B5049B55C}" type="presParOf" srcId="{333A1088-737F-45CB-B68E-254E46348037}" destId="{5A5FFA88-C948-4069-8E93-59FA12366E83}" srcOrd="18" destOrd="0" presId="urn:microsoft.com/office/officeart/2005/8/layout/target3"/>
    <dgm:cxn modelId="{304A45AA-DF6B-4B0E-B767-707D452AFAD9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</a:t>
          </a:r>
          <a:endParaRPr lang="cs-CZ" sz="20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ADELHEIDA  RYCKOVÁ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NÁZEV:VY_32_INOVACE_08_PRVOUKA 3.R.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KRAJINA KOLEM NÁS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50E8CBD-3346-4C56-BDCF-CE47A03C9FCF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02247F9-6A5C-4804-B278-C75ACD2FE8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53609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685800" y="990601"/>
            <a:ext cx="7772400" cy="2609850"/>
          </a:xfr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  <a:contourClr>
                <a:srgbClr val="FFFFFF"/>
              </a:contourClr>
            </a:sp3d>
          </a:bodyPr>
          <a:lstStyle>
            <a:lvl1pPr algn="ctr">
              <a:defRPr lang="en-US" sz="5800" dirty="0" smtClean="0">
                <a:ln w="9525">
                  <a:noFill/>
                </a:ln>
                <a:effectLst>
                  <a:outerShdw blurRad="50800" dist="38100" dir="8220000" algn="tl" rotWithShape="0">
                    <a:srgbClr val="000000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1371600" y="3657600"/>
            <a:ext cx="6400800" cy="1967089"/>
          </a:xfrm>
        </p:spPr>
        <p:txBody>
          <a:bodyPr>
            <a:normAutofit/>
          </a:bodyPr>
          <a:lstStyle>
            <a:lvl1pPr marL="0" indent="0" algn="ctr">
              <a:buNone/>
              <a:defRPr lang="en-US" sz="3000" b="0">
                <a:solidFill>
                  <a:schemeClr val="tx2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18FE4659-7985-49B0-AFB9-855F1780E650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22313" y="2685391"/>
            <a:ext cx="7772400" cy="3112843"/>
          </a:xfrm>
        </p:spPr>
        <p:txBody>
          <a:bodyPr anchor="t">
            <a:normAutofit/>
          </a:bodyPr>
          <a:lstStyle>
            <a:lvl1pPr algn="ctr">
              <a:buNone/>
              <a:defRPr lang="en-US" sz="6000" b="1" dirty="0">
                <a:solidFill>
                  <a:schemeClr val="tx2">
                    <a:shade val="85000"/>
                    <a:satMod val="1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22313" y="1128932"/>
            <a:ext cx="7772400" cy="1509712"/>
          </a:xfrm>
        </p:spPr>
        <p:txBody>
          <a:bodyPr anchor="b">
            <a:normAutofit/>
          </a:bodyPr>
          <a:lstStyle>
            <a:lvl1pPr algn="ctr">
              <a:buNone/>
              <a:defRPr lang="en-US" sz="24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normAutofit/>
          </a:bodyPr>
          <a:lstStyle>
            <a:lvl1pPr algn="ctr">
              <a:defRPr sz="24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27729" y="1062637"/>
            <a:ext cx="4599432" cy="3977640"/>
          </a:xfrm>
          <a:prstGeom prst="rect">
            <a:avLst/>
          </a:prstGeom>
          <a:solidFill>
            <a:schemeClr val="tx2">
              <a:shade val="15000"/>
            </a:schemeClr>
          </a:solidFill>
          <a:ln w="63500">
            <a:noFill/>
            <a:miter lim="800000"/>
          </a:ln>
          <a:effectLst>
            <a:outerShdw blurRad="63500" dist="25400" dir="7200000" algn="t" rotWithShape="0">
              <a:prstClr val="black">
                <a:alpha val="45000"/>
              </a:prst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lIns="45720" rIns="45720" rtlCol="0" anchor="ctr">
            <a:normAutofit/>
          </a:bodyPr>
          <a:lstStyle/>
          <a:p>
            <a:pPr marL="0" indent="-274320" algn="l">
              <a:buClr>
                <a:schemeClr val="accent1"/>
              </a:buClr>
              <a:buSzPct val="80000"/>
              <a:buFont typeface="Wingdings 2" pitchFamily="18" charset="2"/>
              <a:buNone/>
            </a:pPr>
            <a:endParaRPr lang="en-US" sz="20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514536" y="4343400"/>
            <a:ext cx="3048000" cy="709858"/>
          </a:xfrm>
        </p:spPr>
        <p:txBody>
          <a:bodyPr anchor="t">
            <a:noAutofit/>
          </a:bodyPr>
          <a:lstStyle>
            <a:lvl1pPr algn="l">
              <a:buNone/>
              <a:defRPr sz="22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739645" y="1222657"/>
            <a:ext cx="4575601" cy="3657600"/>
          </a:xfrm>
          <a:solidFill>
            <a:schemeClr val="tx2">
              <a:shade val="75000"/>
            </a:schemeClr>
          </a:solidFill>
          <a:ln w="63500">
            <a:noFill/>
            <a:miter lim="800000"/>
          </a:ln>
          <a:effectLst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/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514536" y="1371600"/>
            <a:ext cx="3044952" cy="2930086"/>
          </a:xfrm>
        </p:spPr>
        <p:txBody>
          <a:bodyPr bIns="0" anchor="b">
            <a:normAutofit/>
          </a:bodyPr>
          <a:lstStyle>
            <a:lvl1pPr marL="0" marR="0" indent="0" algn="l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18FE4659-7985-49B0-AFB9-855F1780E650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defPPr>
        <a:defRPr sz="4400">
          <a:solidFill>
            <a:schemeClr val="tx2">
              <a:shade val="85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48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>
            <a:outerShdw blurRad="63500" dist="38100" dir="8220000" algn="tl" rotWithShape="0">
              <a:srgbClr val="000000">
                <a:alpha val="30000"/>
              </a:srgbClr>
            </a:outerShdw>
          </a:effectLst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indent="-274320" algn="l" eaLnBrk="1" hangingPunct="1">
        <a:buClr>
          <a:schemeClr val="accent1"/>
        </a:buClr>
        <a:buSzPct val="80000"/>
        <a:buFont typeface="Wingdings 2" pitchFamily="18" charset="2"/>
        <a:buChar char="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557784" indent="-228600" algn="l" eaLnBrk="1" hangingPunct="1">
        <a:buClr>
          <a:schemeClr val="tx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813816" indent="-228600" algn="l" eaLnBrk="1" hangingPunct="1">
        <a:buClr>
          <a:schemeClr val="accent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069848" indent="-228600" algn="l" eaLnBrk="1" hangingPunct="1"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316736" indent="-228600" algn="l" eaLnBrk="1" hangingPunct="1">
        <a:buClr>
          <a:schemeClr val="accent1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57276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1819656" indent="-228600" algn="l" eaLnBrk="1" hangingPunct="1">
        <a:buClr>
          <a:schemeClr val="accent1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066544" indent="-228600" algn="l" eaLnBrk="1" hangingPunct="1">
        <a:buClr>
          <a:schemeClr val="tx2"/>
        </a:buClr>
        <a:buFont typeface="Wingdings 2" pitchFamily="18" charset="2"/>
        <a:buChar char=""/>
        <a:defRPr sz="1600" baseline="0">
          <a:latin typeface="+mn-lt"/>
        </a:defRPr>
      </a:lvl8pPr>
      <a:lvl9pPr marL="2313432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jpeg"/><Relationship Id="rId3" Type="http://schemas.openxmlformats.org/officeDocument/2006/relationships/image" Target="../media/image14.jpeg"/><Relationship Id="rId7" Type="http://schemas.openxmlformats.org/officeDocument/2006/relationships/image" Target="../media/image18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jpeg"/><Relationship Id="rId5" Type="http://schemas.openxmlformats.org/officeDocument/2006/relationships/image" Target="../media/image16.jpeg"/><Relationship Id="rId10" Type="http://schemas.openxmlformats.org/officeDocument/2006/relationships/image" Target="../media/image21.jpeg"/><Relationship Id="rId4" Type="http://schemas.openxmlformats.org/officeDocument/2006/relationships/image" Target="../media/image15.jpeg"/><Relationship Id="rId9" Type="http://schemas.openxmlformats.org/officeDocument/2006/relationships/image" Target="../media/image20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684658215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91608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 advTm="9386">
        <p14:reveal/>
      </p:transition>
    </mc:Choice>
    <mc:Fallback xmlns="">
      <p:transition spd="slow" advTm="9386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Krajina </a:t>
            </a:r>
            <a:r>
              <a:rPr lang="cs-CZ" dirty="0" smtClean="0"/>
              <a:t>v ČR</a:t>
            </a:r>
          </a:p>
          <a:p>
            <a:r>
              <a:rPr lang="cs-CZ" dirty="0" smtClean="0"/>
              <a:t>Typy krajiny podle vzhledu</a:t>
            </a:r>
          </a:p>
          <a:p>
            <a:r>
              <a:rPr lang="cs-CZ" dirty="0" smtClean="0"/>
              <a:t>(Rovina, pahorkatina, hory)</a:t>
            </a:r>
          </a:p>
          <a:p>
            <a:r>
              <a:rPr lang="cs-CZ" dirty="0" smtClean="0"/>
              <a:t>Vliv člověka na utváření krajiny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Žáci </a:t>
            </a:r>
            <a:r>
              <a:rPr lang="cs-CZ" dirty="0"/>
              <a:t>pracují na interaktivní tabuli fixem</a:t>
            </a:r>
          </a:p>
          <a:p>
            <a:r>
              <a:rPr lang="cs-CZ" dirty="0"/>
              <a:t>Správné řešení se objeví po kliknutí</a:t>
            </a:r>
          </a:p>
          <a:p>
            <a:endParaRPr lang="cs-CZ" dirty="0" smtClean="0"/>
          </a:p>
          <a:p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3351" y="404664"/>
            <a:ext cx="7283152" cy="60392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Typy krajiny </a:t>
            </a:r>
            <a:r>
              <a:rPr lang="cs-CZ" sz="3600" b="0" dirty="0" smtClean="0"/>
              <a:t>podle vzhledu</a:t>
            </a:r>
            <a:endParaRPr lang="cs-CZ" sz="3600" b="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1351859"/>
            <a:ext cx="7450309" cy="31085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</a:rPr>
              <a:t>Rovina</a:t>
            </a: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 –</a:t>
            </a:r>
            <a:r>
              <a:rPr lang="cs-CZ" sz="2800" i="1" dirty="0" smtClean="0">
                <a:solidFill>
                  <a:schemeClr val="accent1">
                    <a:lumMod val="75000"/>
                  </a:schemeClr>
                </a:solidFill>
              </a:rPr>
              <a:t>rovná, málo členěná krajina</a:t>
            </a:r>
          </a:p>
          <a:p>
            <a:endParaRPr lang="cs-CZ" sz="2800" i="1" dirty="0" smtClean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</a:rPr>
              <a:t>Pahorkatina</a:t>
            </a:r>
            <a:r>
              <a:rPr lang="cs-CZ" sz="2800" i="1" dirty="0" smtClean="0">
                <a:solidFill>
                  <a:schemeClr val="accent1">
                    <a:lumMod val="75000"/>
                  </a:schemeClr>
                </a:solidFill>
              </a:rPr>
              <a:t> –zvlněná, kopcovitá krajina.</a:t>
            </a:r>
          </a:p>
          <a:p>
            <a:r>
              <a:rPr lang="cs-CZ" sz="2800" i="1" dirty="0" smtClean="0">
                <a:solidFill>
                  <a:schemeClr val="accent1">
                    <a:lumMod val="75000"/>
                  </a:schemeClr>
                </a:solidFill>
              </a:rPr>
              <a:t>Svahy kopců pokrývají lesy, pole, louky a pastviny.</a:t>
            </a:r>
          </a:p>
          <a:p>
            <a:r>
              <a:rPr lang="cs-CZ" sz="2800" i="1" dirty="0" smtClean="0">
                <a:solidFill>
                  <a:schemeClr val="accent1">
                    <a:lumMod val="75000"/>
                  </a:schemeClr>
                </a:solidFill>
              </a:rPr>
              <a:t>Tvoří většinu povrchu České republiky</a:t>
            </a:r>
          </a:p>
          <a:p>
            <a:endParaRPr lang="cs-CZ" sz="2800" i="1" dirty="0" smtClean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</a:rPr>
              <a:t>Hory</a:t>
            </a:r>
            <a:r>
              <a:rPr lang="cs-CZ" sz="2800" i="1" dirty="0" smtClean="0">
                <a:solidFill>
                  <a:schemeClr val="accent1">
                    <a:lumMod val="75000"/>
                  </a:schemeClr>
                </a:solidFill>
              </a:rPr>
              <a:t>- vysoké, strmé svahy, hluboká údolí</a:t>
            </a:r>
            <a:endParaRPr lang="cs-CZ" sz="2800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45218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442913" y="103188"/>
            <a:ext cx="8243887" cy="877887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Rovina</a:t>
            </a:r>
          </a:p>
        </p:txBody>
      </p:sp>
      <p:pic>
        <p:nvPicPr>
          <p:cNvPr id="2051" name="Picture 3" descr="C:\Users\08C1\AppData\Local\Microsoft\Windows\Temporary Internet Files\Content.IE5\DE4CGPLA\MP900313891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53508" y="2132856"/>
            <a:ext cx="4170862" cy="28222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08C1\AppData\Local\Microsoft\Windows\Temporary Internet Files\Content.IE5\K0O7W0UI\MP90041402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4293096"/>
            <a:ext cx="3603451" cy="24013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08C1\AppData\Local\Microsoft\Windows\Temporary Internet Files\Content.IE5\AM1I8PN9\MP90040251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1683" y="1628800"/>
            <a:ext cx="3580153" cy="28641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1763688" y="908720"/>
            <a:ext cx="5352747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i="1" dirty="0">
                <a:solidFill>
                  <a:schemeClr val="accent1">
                    <a:lumMod val="75000"/>
                  </a:schemeClr>
                </a:solidFill>
              </a:rPr>
              <a:t>rovná, málo členěná krajina</a:t>
            </a:r>
          </a:p>
        </p:txBody>
      </p:sp>
    </p:spTree>
    <p:extLst>
      <p:ext uri="{BB962C8B-B14F-4D97-AF65-F5344CB8AC3E}">
        <p14:creationId xmlns:p14="http://schemas.microsoft.com/office/powerpoint/2010/main" val="29572770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Rot="1" noChangeArrowheads="1"/>
          </p:cNvSpPr>
          <p:nvPr>
            <p:ph type="title" idx="4294967295"/>
          </p:nvPr>
        </p:nvSpPr>
        <p:spPr>
          <a:xfrm>
            <a:off x="251520" y="908720"/>
            <a:ext cx="8229600" cy="1143000"/>
          </a:xfrm>
        </p:spPr>
        <p:txBody>
          <a:bodyPr anchor="ctr">
            <a:normAutofit fontScale="90000"/>
          </a:bodyPr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Pahorkatina </a:t>
            </a:r>
            <a:b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</a:br>
            <a:r>
              <a:rPr lang="cs-CZ" sz="3100" i="1" dirty="0" smtClean="0">
                <a:solidFill>
                  <a:schemeClr val="accent1">
                    <a:lumMod val="75000"/>
                  </a:schemeClr>
                </a:solidFill>
              </a:rPr>
              <a:t>zvlněná</a:t>
            </a:r>
            <a:r>
              <a:rPr lang="cs-CZ" sz="3100" i="1" dirty="0">
                <a:solidFill>
                  <a:schemeClr val="accent1">
                    <a:lumMod val="75000"/>
                  </a:schemeClr>
                </a:solidFill>
              </a:rPr>
              <a:t>, kopcovitá krajina.</a:t>
            </a:r>
            <a:br>
              <a:rPr lang="cs-CZ" sz="3100" i="1" dirty="0">
                <a:solidFill>
                  <a:schemeClr val="accent1">
                    <a:lumMod val="75000"/>
                  </a:schemeClr>
                </a:solidFill>
              </a:rPr>
            </a:br>
            <a:r>
              <a:rPr lang="cs-CZ" sz="3100" i="1" dirty="0">
                <a:solidFill>
                  <a:schemeClr val="accent1">
                    <a:lumMod val="75000"/>
                  </a:schemeClr>
                </a:solidFill>
              </a:rPr>
              <a:t>Svahy kopců pokrývají lesy, pole, louky a pastviny.</a:t>
            </a:r>
            <a:br>
              <a:rPr lang="cs-CZ" sz="3100" i="1" dirty="0">
                <a:solidFill>
                  <a:schemeClr val="accent1">
                    <a:lumMod val="75000"/>
                  </a:schemeClr>
                </a:solidFill>
              </a:rPr>
            </a:br>
            <a:r>
              <a:rPr lang="cs-CZ" sz="3100" i="1" dirty="0">
                <a:solidFill>
                  <a:schemeClr val="accent1">
                    <a:lumMod val="75000"/>
                  </a:schemeClr>
                </a:solidFill>
              </a:rPr>
              <a:t>Tvoří většinu povrchu České republiky</a:t>
            </a:r>
            <a:br>
              <a:rPr lang="cs-CZ" sz="3100" i="1" dirty="0">
                <a:solidFill>
                  <a:schemeClr val="accent1">
                    <a:lumMod val="75000"/>
                  </a:schemeClr>
                </a:solidFill>
              </a:rPr>
            </a:br>
            <a:endParaRPr lang="cs-CZ" sz="3100" dirty="0" smtClean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8194" name="Picture 2" descr="C:\Users\08C1\AppData\Local\Microsoft\Windows\Temporary Internet Files\Content.IE5\S7687CZ2\MP90016376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03450" y="3573016"/>
            <a:ext cx="3657600" cy="23896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5" name="Picture 3" descr="C:\Users\08C1\AppData\Local\Microsoft\Windows\Temporary Internet Files\Content.IE5\7IACVERO\MP90042429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24418" y="2190663"/>
            <a:ext cx="3117664" cy="18438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 descr="C:\Users\08C1\AppData\Local\Microsoft\Windows\Temporary Internet Files\Content.IE5\YYPZW21M\MP900433365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3933056"/>
            <a:ext cx="3967634" cy="26349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40124723"/>
      </p:ext>
    </p:extLst>
  </p:cSld>
  <p:clrMapOvr>
    <a:masterClrMapping/>
  </p:clrMapOvr>
  <p:transition advTm="12000"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3" name="Picture 5" descr="C:\Users\08C1\AppData\Local\Microsoft\Windows\Temporary Internet Files\Content.IE5\DE4CGPLA\MP90043839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5" y="2708920"/>
            <a:ext cx="5200979" cy="34821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C:\Users\08C1\AppData\Local\Microsoft\Windows\Temporary Internet Files\Content.IE5\A2754ZST\MP90043370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49966" y="3670198"/>
            <a:ext cx="4615668" cy="30963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441" name="Rectangle 9"/>
          <p:cNvSpPr>
            <a:spLocks noGrp="1" noRot="1" noChangeArrowheads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 anchor="ctr">
            <a:normAutofit fontScale="90000"/>
          </a:bodyPr>
          <a:lstStyle/>
          <a:p>
            <a:pPr>
              <a:defRPr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Hory -  </a:t>
            </a:r>
            <a:r>
              <a:rPr lang="cs-CZ" sz="3100" i="1" dirty="0" smtClean="0">
                <a:solidFill>
                  <a:schemeClr val="accent1">
                    <a:lumMod val="75000"/>
                  </a:schemeClr>
                </a:solidFill>
              </a:rPr>
              <a:t>vysoké</a:t>
            </a:r>
            <a:r>
              <a:rPr lang="cs-CZ" sz="3100" i="1" dirty="0">
                <a:solidFill>
                  <a:schemeClr val="accent1">
                    <a:lumMod val="75000"/>
                  </a:schemeClr>
                </a:solidFill>
              </a:rPr>
              <a:t>, strmé svahy, hluboká údolí</a:t>
            </a:r>
            <a:br>
              <a:rPr lang="cs-CZ" sz="3100" i="1" dirty="0">
                <a:solidFill>
                  <a:schemeClr val="accent1">
                    <a:lumMod val="75000"/>
                  </a:schemeClr>
                </a:solidFill>
              </a:rPr>
            </a:br>
            <a:endParaRPr lang="cs-CZ" sz="3100" dirty="0" smtClean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7170" name="Picture 2" descr="C:\Users\08C1\AppData\Local\Microsoft\Windows\Temporary Internet Files\Content.IE5\A2754ZST\MP90040124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1052736"/>
            <a:ext cx="3281854" cy="22466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1" name="Picture 3" descr="C:\Users\08C1\AppData\Local\Microsoft\Windows\Temporary Internet Files\Content.IE5\A2754ZST\MP900407505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1196751"/>
            <a:ext cx="3717570" cy="24396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179047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 advTm="12000">
        <p14:reveal/>
      </p:transition>
    </mc:Choice>
    <mc:Fallback xmlns="">
      <p:transition spd="slow" advTm="12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384066"/>
            <a:ext cx="7056784" cy="42468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784605" y="1588150"/>
            <a:ext cx="7873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vrchol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418120" y="3019747"/>
            <a:ext cx="14109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úbočí (svah)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084168" y="3933056"/>
            <a:ext cx="6832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úpatí</a:t>
            </a:r>
            <a:endParaRPr lang="cs-CZ" dirty="0"/>
          </a:p>
        </p:txBody>
      </p:sp>
      <p:sp>
        <p:nvSpPr>
          <p:cNvPr id="3" name="Tree"/>
          <p:cNvSpPr>
            <a:spLocks noEditPoints="1" noChangeArrowheads="1"/>
          </p:cNvSpPr>
          <p:nvPr/>
        </p:nvSpPr>
        <p:spPr bwMode="auto">
          <a:xfrm>
            <a:off x="2531775" y="1903617"/>
            <a:ext cx="472827" cy="688851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" name="Tree"/>
          <p:cNvSpPr>
            <a:spLocks noEditPoints="1" noChangeArrowheads="1"/>
          </p:cNvSpPr>
          <p:nvPr/>
        </p:nvSpPr>
        <p:spPr bwMode="auto">
          <a:xfrm>
            <a:off x="1687888" y="2212284"/>
            <a:ext cx="472827" cy="688851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9" name="Tree"/>
          <p:cNvSpPr>
            <a:spLocks noEditPoints="1" noChangeArrowheads="1"/>
          </p:cNvSpPr>
          <p:nvPr/>
        </p:nvSpPr>
        <p:spPr bwMode="auto">
          <a:xfrm>
            <a:off x="2267744" y="2204924"/>
            <a:ext cx="472827" cy="688851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0" name="Tree"/>
          <p:cNvSpPr>
            <a:spLocks noEditPoints="1" noChangeArrowheads="1"/>
          </p:cNvSpPr>
          <p:nvPr/>
        </p:nvSpPr>
        <p:spPr bwMode="auto">
          <a:xfrm>
            <a:off x="1907704" y="2549350"/>
            <a:ext cx="472827" cy="688851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1" name="Tree"/>
          <p:cNvSpPr>
            <a:spLocks noEditPoints="1" noChangeArrowheads="1"/>
          </p:cNvSpPr>
          <p:nvPr/>
        </p:nvSpPr>
        <p:spPr bwMode="auto">
          <a:xfrm>
            <a:off x="1475656" y="3019747"/>
            <a:ext cx="472827" cy="688851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Kopec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84225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10" descr="C:\Users\08C1\AppData\Local\Microsoft\Windows\Temporary Internet Files\Content.IE5\7IACVERO\MP90018523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35844" y="783868"/>
            <a:ext cx="2220458" cy="14803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547664" y="260648"/>
            <a:ext cx="494718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>
                <a:solidFill>
                  <a:schemeClr val="accent4">
                    <a:lumMod val="75000"/>
                  </a:schemeClr>
                </a:solidFill>
              </a:rPr>
              <a:t>Vliv člověka na utváření krajiny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1837825" y="841799"/>
            <a:ext cx="223330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</a:rPr>
              <a:t>zemědělská</a:t>
            </a:r>
            <a:endParaRPr lang="cs-CZ" sz="32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1520" y="841799"/>
            <a:ext cx="148470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</a:rPr>
              <a:t>Krajina:</a:t>
            </a:r>
            <a:endParaRPr lang="cs-CZ" sz="32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59881" y="4428401"/>
            <a:ext cx="175240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</a:rPr>
              <a:t>s rybníky</a:t>
            </a:r>
            <a:endParaRPr lang="cs-CZ" sz="32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05373" y="3769038"/>
            <a:ext cx="219964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</a:rPr>
              <a:t>průmyslová</a:t>
            </a:r>
            <a:endParaRPr lang="cs-CZ" sz="32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376309" y="2539505"/>
            <a:ext cx="143500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</a:rPr>
              <a:t>lesnatá</a:t>
            </a:r>
            <a:endParaRPr lang="cs-CZ" sz="3200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8" name="Picture 8" descr="C:\Users\08C1\AppData\Local\Microsoft\Windows\Temporary Internet Files\Content.IE5\YYPZW21M\MP90014444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33664" y="844997"/>
            <a:ext cx="1828800" cy="12009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11" descr="C:\Users\08C1\AppData\Local\Microsoft\Windows\Temporary Internet Files\Content.IE5\YYPZW21M\MP90044867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054510"/>
            <a:ext cx="2124264" cy="14136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2" descr="C:\Users\08C1\AppData\Local\Microsoft\Windows\Temporary Internet Files\Content.IE5\AM1I8PN9\MP900437353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09745" y="2197139"/>
            <a:ext cx="2356334" cy="15708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14" descr="C:\Users\08C1\AppData\Local\Microsoft\Windows\Temporary Internet Files\Content.IE5\DE4CGPLA\MP900438391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8601" y="5013176"/>
            <a:ext cx="2505049" cy="16724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13" descr="C:\Users\08C1\AppData\Local\Microsoft\Windows\Temporary Internet Files\Content.IE5\YYPZW21M\MP900175241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4767543"/>
            <a:ext cx="2808312" cy="17832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08C1\AppData\Local\Microsoft\Windows\Temporary Internet Files\Content.IE5\DE4CGPLA\MP900399625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3863544"/>
            <a:ext cx="1906940" cy="15255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C:\Users\08C1\AppData\Local\Microsoft\Windows\Temporary Internet Files\Content.IE5\7IACVERO\MP900406723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2361184"/>
            <a:ext cx="2160240" cy="14499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9" name="Picture 5" descr="C:\Users\08C1\AppData\Local\Microsoft\Windows\Temporary Internet Files\Content.IE5\A2754ZST\MP900216055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3056793"/>
            <a:ext cx="2144431" cy="14224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614581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1" dur="500"/>
                                        <p:tgtEl>
                                          <p:spTgt spid="6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6" dur="5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1" dur="5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0"/>
      <p:bldP spid="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l" eaLnBrk="1" hangingPunct="1">
              <a:defRPr/>
            </a:pPr>
            <a:r>
              <a:rPr lang="cs-CZ" smtClean="0"/>
              <a:t>Citace: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cs-CZ" sz="1600" dirty="0" smtClean="0"/>
          </a:p>
          <a:p>
            <a:pPr eaLnBrk="1" hangingPunct="1"/>
            <a:endParaRPr lang="cs-CZ" sz="1600" dirty="0" smtClean="0"/>
          </a:p>
          <a:p>
            <a:pPr eaLnBrk="1" hangingPunct="1"/>
            <a:endParaRPr lang="cs-CZ" sz="1600" dirty="0" smtClean="0"/>
          </a:p>
          <a:p>
            <a:pPr eaLnBrk="1" hangingPunct="1"/>
            <a:endParaRPr lang="cs-CZ" sz="1600" dirty="0" smtClean="0"/>
          </a:p>
          <a:p>
            <a:pPr eaLnBrk="1" hangingPunct="1"/>
            <a:endParaRPr lang="cs-CZ" sz="1600" dirty="0" smtClean="0"/>
          </a:p>
          <a:p>
            <a:pPr eaLnBrk="1" hangingPunct="1"/>
            <a:endParaRPr lang="cs-CZ" sz="1600" dirty="0" smtClean="0"/>
          </a:p>
          <a:p>
            <a:pPr indent="0">
              <a:buNone/>
            </a:pPr>
            <a:r>
              <a:rPr lang="cs-CZ" dirty="0"/>
              <a:t>Obrázky byly vytvořeny v otevřené galerii Microsoft </a:t>
            </a:r>
            <a:r>
              <a:rPr lang="cs-CZ" dirty="0" err="1"/>
              <a:t>office</a:t>
            </a:r>
            <a:r>
              <a:rPr lang="cs-CZ" dirty="0"/>
              <a:t>.</a:t>
            </a:r>
          </a:p>
          <a:p>
            <a:pPr indent="0">
              <a:buNone/>
            </a:pPr>
            <a:endParaRPr lang="cs-CZ" dirty="0"/>
          </a:p>
          <a:p>
            <a:pPr indent="0">
              <a:buNone/>
            </a:pPr>
            <a:r>
              <a:rPr lang="cs-CZ" dirty="0"/>
              <a:t>Text je vytvořen autorem materiálu.</a:t>
            </a:r>
          </a:p>
          <a:p>
            <a:pPr indent="0">
              <a:buNone/>
            </a:pPr>
            <a:r>
              <a:rPr lang="cs-CZ" dirty="0" smtClean="0"/>
              <a:t>2.10.2012</a:t>
            </a:r>
            <a:endParaRPr lang="cs-CZ" dirty="0"/>
          </a:p>
          <a:p>
            <a:pPr eaLnBrk="1" hangingPunct="1"/>
            <a:endParaRPr lang="cs-CZ" sz="1600" dirty="0" smtClean="0"/>
          </a:p>
          <a:p>
            <a:pPr eaLnBrk="1" hangingPunct="1"/>
            <a:endParaRPr lang="cs-CZ" sz="1600" dirty="0" smtClean="0"/>
          </a:p>
          <a:p>
            <a:pPr eaLnBrk="1" hangingPunct="1"/>
            <a:endParaRPr lang="cs-CZ" sz="1600" dirty="0" smtClean="0"/>
          </a:p>
          <a:p>
            <a:pPr eaLnBrk="1" hangingPunct="1"/>
            <a:endParaRPr lang="cs-CZ" sz="1600" dirty="0" smtClean="0"/>
          </a:p>
          <a:p>
            <a:pPr eaLnBrk="1" hangingPunct="1"/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496535042"/>
      </p:ext>
    </p:extLst>
  </p:cSld>
  <p:clrMapOvr>
    <a:masterClrMapping/>
  </p:clrMapOvr>
  <p:transition advTm="12000"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uman">
  <a:themeElements>
    <a:clrScheme name="Human">
      <a:dk1>
        <a:sysClr val="windowText" lastClr="000000"/>
      </a:dk1>
      <a:lt1>
        <a:sysClr val="window" lastClr="FFFFFF"/>
      </a:lt1>
      <a:dk2>
        <a:srgbClr val="795339"/>
      </a:dk2>
      <a:lt2>
        <a:srgbClr val="F7EEDD"/>
      </a:lt2>
      <a:accent1>
        <a:srgbClr val="AD2E27"/>
      </a:accent1>
      <a:accent2>
        <a:srgbClr val="3F3D66"/>
      </a:accent2>
      <a:accent3>
        <a:srgbClr val="17517A"/>
      </a:accent3>
      <a:accent4>
        <a:srgbClr val="877E48"/>
      </a:accent4>
      <a:accent5>
        <a:srgbClr val="AF8B1E"/>
      </a:accent5>
      <a:accent6>
        <a:srgbClr val="A35E21"/>
      </a:accent6>
      <a:hlink>
        <a:srgbClr val="9B7300"/>
      </a:hlink>
      <a:folHlink>
        <a:srgbClr val="D6A73B"/>
      </a:folHlink>
    </a:clrScheme>
    <a:fontScheme name="Human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Human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30000"/>
                <a:satMod val="175000"/>
              </a:schemeClr>
            </a:gs>
            <a:gs pos="50000">
              <a:schemeClr val="phClr">
                <a:tint val="55000"/>
                <a:satMod val="200000"/>
              </a:schemeClr>
            </a:gs>
            <a:gs pos="70000">
              <a:schemeClr val="phClr">
                <a:tint val="70000"/>
                <a:satMod val="175000"/>
              </a:schemeClr>
            </a:gs>
            <a:gs pos="100000">
              <a:schemeClr val="phClr">
                <a:tint val="85000"/>
                <a:satMod val="175000"/>
              </a:schemeClr>
            </a:gs>
          </a:gsLst>
          <a:lin ang="8000000" scaled="1"/>
        </a:gradFill>
        <a:gradFill>
          <a:gsLst>
            <a:gs pos="0">
              <a:schemeClr val="phClr">
                <a:shade val="100000"/>
                <a:satMod val="140000"/>
              </a:schemeClr>
            </a:gs>
            <a:gs pos="40000">
              <a:schemeClr val="phClr">
                <a:shade val="65000"/>
                <a:satMod val="140000"/>
              </a:schemeClr>
            </a:gs>
            <a:gs pos="70000">
              <a:schemeClr val="phClr">
                <a:shade val="40000"/>
                <a:satMod val="115000"/>
              </a:schemeClr>
            </a:gs>
            <a:gs pos="100000">
              <a:schemeClr val="phClr">
                <a:shade val="20000"/>
                <a:satMod val="115000"/>
              </a:schemeClr>
            </a:gs>
          </a:gsLst>
          <a:lin ang="8000000" scaled="1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90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400" dir="90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400" dir="9000000">
              <a:srgbClr val="000000">
                <a:alpha val="40000"/>
              </a:srgbClr>
            </a:outerShdw>
          </a:effectLst>
          <a:scene3d>
            <a:camera prst="perspectiveFront">
              <a:rot lat="0" lon="0" rev="0"/>
            </a:camera>
            <a:lightRig rig="brightRoom" dir="tr">
              <a:rot lat="0" lon="0" rev="3540000"/>
            </a:lightRig>
          </a:scene3d>
          <a:sp3d prstMaterial="matte">
            <a:bevelT w="190500" h="44450" prst="cross"/>
          </a:sp3d>
        </a:effectStyle>
      </a:effectStyleLst>
      <a:bgFillStyleLst>
        <a:solidFill>
          <a:schemeClr val="phClr">
            <a:tint val="100000"/>
          </a:schemeClr>
        </a:solidFill>
        <a:gradFill flip="none" rotWithShape="1">
          <a:gsLst>
            <a:gs pos="0">
              <a:schemeClr val="phClr">
                <a:tint val="85000"/>
                <a:satMod val="275000"/>
              </a:schemeClr>
            </a:gs>
            <a:gs pos="3000">
              <a:schemeClr val="phClr">
                <a:tint val="87000"/>
                <a:satMod val="275000"/>
              </a:schemeClr>
            </a:gs>
            <a:gs pos="10000">
              <a:schemeClr val="phClr">
                <a:tint val="90000"/>
                <a:satMod val="275000"/>
              </a:schemeClr>
            </a:gs>
            <a:gs pos="70000">
              <a:schemeClr val="phClr">
                <a:shade val="38000"/>
                <a:satMod val="275000"/>
              </a:schemeClr>
            </a:gs>
            <a:gs pos="90000">
              <a:schemeClr val="phClr">
                <a:shade val="25000"/>
                <a:satMod val="300000"/>
              </a:schemeClr>
            </a:gs>
            <a:gs pos="100000">
              <a:schemeClr val="phClr">
                <a:shade val="22000"/>
                <a:satMod val="300000"/>
              </a:schemeClr>
            </a:gs>
          </a:gsLst>
          <a:path path="circle">
            <a:fillToRect l="60000" t="-3300" b="200000"/>
          </a:path>
          <a:tileRect/>
        </a:gradFill>
        <a:gradFill rotWithShape="1">
          <a:gsLst>
            <a:gs pos="0">
              <a:schemeClr val="phClr">
                <a:tint val="57000"/>
                <a:satMod val="400000"/>
              </a:schemeClr>
            </a:gs>
            <a:gs pos="100000">
              <a:schemeClr val="phClr">
                <a:tint val="87000"/>
                <a:shade val="40000"/>
                <a:satMod val="5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Lidský motiv</Template>
  <TotalTime>418</TotalTime>
  <Words>149</Words>
  <Application>Microsoft Office PowerPoint</Application>
  <PresentationFormat>Předvádění na obrazovce (4:3)</PresentationFormat>
  <Paragraphs>52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Human</vt:lpstr>
      <vt:lpstr>Prezentace aplikace PowerPoint</vt:lpstr>
      <vt:lpstr>ANOTACE</vt:lpstr>
      <vt:lpstr>Typy krajiny podle vzhledu</vt:lpstr>
      <vt:lpstr>Rovina</vt:lpstr>
      <vt:lpstr>Pahorkatina  zvlněná, kopcovitá krajina. Svahy kopců pokrývají lesy, pole, louky a pastviny. Tvoří většinu povrchu České republiky </vt:lpstr>
      <vt:lpstr>Hory -  vysoké, strmé svahy, hluboká údolí </vt:lpstr>
      <vt:lpstr>Kopec</vt:lpstr>
      <vt:lpstr>Prezentace aplikace PowerPoint</vt:lpstr>
      <vt:lpstr>Citace: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08C1</cp:lastModifiedBy>
  <cp:revision>51</cp:revision>
  <dcterms:created xsi:type="dcterms:W3CDTF">2011-06-20T10:40:08Z</dcterms:created>
  <dcterms:modified xsi:type="dcterms:W3CDTF">2012-12-16T15:54:03Z</dcterms:modified>
</cp:coreProperties>
</file>