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5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C22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55E379-F11B-4E83-BFFC-417C08351E19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5C64C6-A567-4A2F-A21E-15D12D8D22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6712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83AE1D-2082-41CC-8C07-D1C928F54A1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990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83AE1D-2082-41CC-8C07-D1C928F54A1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9908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4664" y="3789040"/>
            <a:ext cx="8134672" cy="893961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n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VY_32_INOVACE_19_AJ_Numbers 5</a:t>
            </a:r>
            <a:endParaRPr lang="cs-CZ" sz="3600" dirty="0">
              <a:ln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558037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Jazyk a jazyková komunikace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           Anglický jazyk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7242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Mgr. Irena Trefilová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040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539552" y="1742498"/>
            <a:ext cx="760176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rgbClr val="004C22"/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3, 4.  ZŠ</a:t>
            </a:r>
            <a:endParaRPr lang="cs-CZ" b="1" dirty="0">
              <a:ln w="18000">
                <a:solidFill>
                  <a:srgbClr val="004C22"/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eleven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twelve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thirteen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fourteen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fifteen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b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sixteen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seventeen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eighteen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nineteen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twenty</a:t>
            </a:r>
            <a:endParaRPr lang="cs-CZ" b="1" dirty="0">
              <a:ln w="18000">
                <a:solidFill>
                  <a:srgbClr val="004C22"/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slovní zásoby tématu „</a:t>
            </a:r>
            <a:r>
              <a:rPr lang="cs-CZ" b="1" dirty="0" err="1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 </a:t>
            </a:r>
          </a:p>
          <a:p>
            <a:r>
              <a:rPr lang="cs-CZ" b="1" dirty="0" smtClean="0">
                <a:ln w="18000">
                  <a:solidFill>
                    <a:srgbClr val="004C22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(čísla od 11 do 20). </a:t>
            </a:r>
            <a:endParaRPr lang="cs-CZ" dirty="0">
              <a:ln w="18000">
                <a:solidFill>
                  <a:srgbClr val="004C22"/>
                </a:solidFill>
                <a:prstDash val="solid"/>
                <a:miter lim="800000"/>
              </a:ln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15616" y="369499"/>
            <a:ext cx="241072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cap="all" dirty="0">
                <a:ln w="9000" cmpd="sng">
                  <a:solidFill>
                    <a:srgbClr val="004C22"/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</a:p>
          <a:p>
            <a:endParaRPr lang="cs-CZ" sz="4000" dirty="0">
              <a:ln>
                <a:solidFill>
                  <a:srgbClr val="004C22"/>
                </a:solidFill>
              </a:ln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97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65301" y="188640"/>
            <a:ext cx="7772400" cy="1470025"/>
          </a:xfrm>
        </p:spPr>
        <p:txBody>
          <a:bodyPr>
            <a:noAutofit/>
          </a:bodyPr>
          <a:lstStyle/>
          <a:p>
            <a:r>
              <a:rPr lang="cs-CZ" sz="8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Numbers</a:t>
            </a:r>
            <a:r>
              <a:rPr lang="cs-CZ" sz="8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8000" b="1" dirty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63497" y="170080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87824" y="287601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3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527771" y="481903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4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09526" y="2708920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5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92D05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50027" y="5085184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6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511346" y="3573016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7</a:t>
            </a:r>
            <a:endParaRPr lang="cs-CZ" sz="8000" dirty="0">
              <a:ln w="18415" cmpd="sng">
                <a:solidFill>
                  <a:srgbClr val="FFC00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788083" y="4861177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7030A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7030A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8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7030A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5124823" y="353773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9</a:t>
            </a:r>
            <a:endParaRPr lang="cs-CZ" sz="8000" dirty="0">
              <a:ln w="18415" cmpd="sng">
                <a:solidFill>
                  <a:srgbClr val="FFC00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87194" y="1556792"/>
            <a:ext cx="15005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92D05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219876" y="920433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7030A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20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7030A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33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3994" y="1065599"/>
            <a:ext cx="17620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eleven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9828" y="3484211"/>
            <a:ext cx="21050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thirteen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9828" y="4693518"/>
            <a:ext cx="22829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fourteen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02811" y="5739957"/>
            <a:ext cx="17780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fifteen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1761" y="966188"/>
            <a:ext cx="19159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  <a:latin typeface="Candara" pitchFamily="34" charset="0"/>
              </a:rPr>
              <a:t>sixteen</a:t>
            </a:r>
            <a:endParaRPr lang="cs-CZ" sz="44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52419" y="2175493"/>
            <a:ext cx="28873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Candara" pitchFamily="34" charset="0"/>
              </a:rPr>
              <a:t>  </a:t>
            </a:r>
            <a:r>
              <a:rPr lang="cs-CZ" sz="4400" dirty="0" err="1" smtClean="0">
                <a:solidFill>
                  <a:srgbClr val="FF0000"/>
                </a:solidFill>
                <a:latin typeface="Candara" pitchFamily="34" charset="0"/>
              </a:rPr>
              <a:t>seventeen</a:t>
            </a:r>
            <a:endParaRPr lang="cs-CZ" sz="44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20121" y="3337591"/>
            <a:ext cx="22974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  <a:latin typeface="Candara" pitchFamily="34" charset="0"/>
              </a:rPr>
              <a:t>eighteen</a:t>
            </a:r>
            <a:endParaRPr lang="cs-CZ" sz="44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1761" y="4594105"/>
            <a:ext cx="229902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  <a:latin typeface="Candara" pitchFamily="34" charset="0"/>
              </a:rPr>
              <a:t>nineteen</a:t>
            </a:r>
            <a:endParaRPr lang="cs-CZ" sz="44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9828" y="2274905"/>
            <a:ext cx="18004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andara" pitchFamily="34" charset="0"/>
              </a:rPr>
              <a:t>twelve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Candar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32525" y="0"/>
            <a:ext cx="18469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ln w="12700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Read</a:t>
            </a:r>
            <a:r>
              <a:rPr lang="cs-CZ" sz="5400" b="1" dirty="0" smtClean="0">
                <a:ln w="12700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!</a:t>
            </a:r>
            <a:endParaRPr lang="cs-CZ" sz="5400" dirty="0">
              <a:ln w="12700">
                <a:solidFill>
                  <a:srgbClr val="FFC000"/>
                </a:solidFill>
                <a:prstDash val="solid"/>
              </a:ln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898" y="788601"/>
            <a:ext cx="15005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02279" y="1997907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02279" y="3207213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0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0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3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0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6343" y="4416520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4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6343" y="5462959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B2DE82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B2DE82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5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B2DE82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31213" y="689190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FFC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6</a:t>
            </a:r>
            <a:endParaRPr lang="cs-CZ" sz="8000" dirty="0">
              <a:ln w="18415" cmpd="sng">
                <a:solidFill>
                  <a:srgbClr val="FFC00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631213" y="1898495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C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7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C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31213" y="3107800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0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FF00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8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FF00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631213" y="4317107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00B0F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9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00B0F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79273" y="5739959"/>
            <a:ext cx="18806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  <a:latin typeface="Candara" pitchFamily="34" charset="0"/>
              </a:rPr>
              <a:t>twenty</a:t>
            </a:r>
            <a:endParaRPr lang="cs-CZ" sz="4400" dirty="0">
              <a:solidFill>
                <a:srgbClr val="FF0000"/>
              </a:solidFill>
              <a:latin typeface="Candara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12805" y="5462961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0070C0"/>
                  </a:solidFill>
                  <a:prstDash val="solid"/>
                </a:ln>
                <a:solidFill>
                  <a:srgbClr val="B2DE82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20</a:t>
            </a:r>
            <a:endParaRPr lang="cs-CZ" sz="8000" dirty="0">
              <a:ln w="18415" cmpd="sng">
                <a:solidFill>
                  <a:srgbClr val="0070C0"/>
                </a:solidFill>
                <a:prstDash val="solid"/>
              </a:ln>
              <a:solidFill>
                <a:srgbClr val="B2DE82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749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4000" y="1995724"/>
            <a:ext cx="14734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eleven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2240" y="2012555"/>
            <a:ext cx="17540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thirteen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1960" y="2058825"/>
            <a:ext cx="18998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fourteen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7316" y="2924944"/>
            <a:ext cx="1489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fifteen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35687" y="3266044"/>
            <a:ext cx="1601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sixteen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4766" y="4450753"/>
            <a:ext cx="2214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seventeen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0820" y="3698449"/>
            <a:ext cx="1911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eighteen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63528" y="4127588"/>
            <a:ext cx="19127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nineteen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70536" y="2381990"/>
            <a:ext cx="15712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twenty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-2881"/>
            <a:ext cx="15776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err="1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Join</a:t>
            </a:r>
            <a:r>
              <a:rPr lang="cs-CZ" sz="5400" b="1" dirty="0" smtClean="0">
                <a:ln w="12700">
                  <a:solidFill>
                    <a:srgbClr val="00B050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andara" pitchFamily="34" charset="0"/>
              </a:rPr>
              <a:t>!</a:t>
            </a:r>
            <a:endParaRPr lang="cs-CZ" sz="5400" dirty="0">
              <a:ln w="12700">
                <a:solidFill>
                  <a:srgbClr val="00B050"/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latin typeface="Candara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0131" y="689116"/>
            <a:ext cx="15005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363528" y="689119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</a:t>
            </a:r>
            <a:endParaRPr lang="cs-CZ" sz="8000" dirty="0">
              <a:ln w="18415" cmpd="sng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49341" y="68911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3</a:t>
            </a:r>
            <a:endParaRPr lang="cs-CZ" sz="8000" dirty="0">
              <a:ln w="18415" cmpd="sng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35155" y="689117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4</a:t>
            </a:r>
            <a:endParaRPr lang="cs-CZ" sz="8000" dirty="0">
              <a:ln w="18415" cmpd="sng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402399" y="672285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5</a:t>
            </a:r>
            <a:endParaRPr lang="cs-CZ" sz="8000" dirty="0">
              <a:ln w="18415" cmpd="sng">
                <a:solidFill>
                  <a:srgbClr val="FF0000"/>
                </a:solidFill>
                <a:prstDash val="solid"/>
              </a:ln>
              <a:solidFill>
                <a:srgbClr val="FFFF00"/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80131" y="5157192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6</a:t>
            </a:r>
            <a:endParaRPr lang="cs-CZ" sz="8000" dirty="0">
              <a:ln w="1841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82209" y="5157189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7</a:t>
            </a:r>
            <a:endParaRPr lang="cs-CZ" sz="8000" dirty="0">
              <a:ln w="1841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84287" y="5157192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8</a:t>
            </a:r>
            <a:endParaRPr lang="cs-CZ" sz="8000" dirty="0">
              <a:ln w="1841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86363" y="5157192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1</a:t>
            </a:r>
            <a:r>
              <a:rPr lang="cs-CZ" sz="8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9</a:t>
            </a:r>
            <a:endParaRPr lang="cs-CZ" sz="8000" dirty="0">
              <a:ln w="1841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02399" y="5157188"/>
            <a:ext cx="14029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innerShdw blurRad="114300">
                    <a:prstClr val="black"/>
                  </a:innerShdw>
                </a:effectLst>
                <a:latin typeface="Arial Rounded MT Bold" pitchFamily="34" charset="0"/>
              </a:rPr>
              <a:t>20</a:t>
            </a:r>
            <a:endParaRPr lang="cs-CZ" sz="8000" dirty="0">
              <a:ln w="18415" cmpd="sng">
                <a:solidFill>
                  <a:schemeClr val="accent1">
                    <a:lumMod val="50000"/>
                  </a:schemeClr>
                </a:solidFill>
                <a:prstDash val="solid"/>
              </a:ln>
              <a:solidFill>
                <a:schemeClr val="accent1">
                  <a:lumMod val="60000"/>
                  <a:lumOff val="40000"/>
                </a:schemeClr>
              </a:solidFill>
              <a:effectLst>
                <a:innerShdw blurRad="114300">
                  <a:prstClr val="black"/>
                </a:innerShdw>
              </a:effectLst>
              <a:latin typeface="Arial Rounded MT Bold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82297" y="3473481"/>
            <a:ext cx="15055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B050"/>
                </a:solidFill>
                <a:latin typeface="Candara" pitchFamily="34" charset="0"/>
              </a:rPr>
              <a:t>twelve</a:t>
            </a:r>
            <a:endParaRPr lang="cs-CZ" sz="3600" dirty="0">
              <a:solidFill>
                <a:srgbClr val="00B05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81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>
            <a:off x="7234169" y="3660736"/>
            <a:ext cx="1351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twenty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379439" y="5443038"/>
            <a:ext cx="14496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eleven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847906" y="3229849"/>
            <a:ext cx="1668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eighteen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9723" y="5557930"/>
            <a:ext cx="16546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fourteen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260630" y="446407"/>
            <a:ext cx="15598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sixteen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643" y="92464"/>
            <a:ext cx="46426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Say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and </a:t>
            </a:r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touch</a:t>
            </a:r>
            <a:r>
              <a:rPr lang="cs-CZ" sz="40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!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11106" y="1832192"/>
            <a:ext cx="1317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twelve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144890" y="4664294"/>
            <a:ext cx="20031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seventeen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4313" y="1580887"/>
            <a:ext cx="1326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fifteen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19999" y="1168314"/>
            <a:ext cx="17280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nineteen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474470" y="3272660"/>
            <a:ext cx="15696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rgbClr val="003300"/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thirteen</a:t>
            </a:r>
            <a:endParaRPr lang="cs-CZ" sz="2800" b="1" dirty="0">
              <a:ln w="12700">
                <a:solidFill>
                  <a:srgbClr val="003300"/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Mrak 4"/>
          <p:cNvSpPr/>
          <p:nvPr/>
        </p:nvSpPr>
        <p:spPr>
          <a:xfrm>
            <a:off x="5263171" y="5201528"/>
            <a:ext cx="1555946" cy="133864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C000"/>
                </a:solidFill>
              </a:rPr>
              <a:t>11</a:t>
            </a:r>
            <a:endParaRPr lang="cs-CZ" sz="4000" dirty="0">
              <a:solidFill>
                <a:srgbClr val="FFC000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7188550" y="151864"/>
            <a:ext cx="1704002" cy="1524586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16</a:t>
            </a:r>
            <a:endParaRPr lang="cs-CZ" sz="4000" dirty="0"/>
          </a:p>
        </p:txBody>
      </p:sp>
      <p:sp>
        <p:nvSpPr>
          <p:cNvPr id="27" name="Mrak 26"/>
          <p:cNvSpPr/>
          <p:nvPr/>
        </p:nvSpPr>
        <p:spPr>
          <a:xfrm>
            <a:off x="6867927" y="3229849"/>
            <a:ext cx="2083979" cy="1825458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</a:rPr>
              <a:t>20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8" name="Mrak 27"/>
          <p:cNvSpPr/>
          <p:nvPr/>
        </p:nvSpPr>
        <p:spPr>
          <a:xfrm>
            <a:off x="3124705" y="4302668"/>
            <a:ext cx="1886010" cy="1536994"/>
          </a:xfrm>
          <a:prstGeom prst="cloud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00B050"/>
                </a:solidFill>
              </a:rPr>
              <a:t>17</a:t>
            </a: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29" name="Mrak 28"/>
          <p:cNvSpPr/>
          <p:nvPr/>
        </p:nvSpPr>
        <p:spPr>
          <a:xfrm>
            <a:off x="4677686" y="3003180"/>
            <a:ext cx="1823828" cy="142922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n w="18415" cmpd="sng">
                  <a:noFill/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18</a:t>
            </a:r>
            <a:endParaRPr lang="cs-CZ" sz="4000" dirty="0">
              <a:ln w="18415" cmpd="sng">
                <a:noFill/>
                <a:prstDash val="solid"/>
              </a:ln>
              <a:solidFill>
                <a:srgbClr val="C0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0" name="Mrak 29"/>
          <p:cNvSpPr/>
          <p:nvPr/>
        </p:nvSpPr>
        <p:spPr>
          <a:xfrm>
            <a:off x="3415619" y="841886"/>
            <a:ext cx="1732445" cy="142922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FFFF00"/>
                </a:solidFill>
              </a:rPr>
              <a:t>19</a:t>
            </a:r>
          </a:p>
        </p:txBody>
      </p:sp>
      <p:sp>
        <p:nvSpPr>
          <p:cNvPr id="31" name="Mrak 30"/>
          <p:cNvSpPr/>
          <p:nvPr/>
        </p:nvSpPr>
        <p:spPr>
          <a:xfrm>
            <a:off x="426237" y="1168314"/>
            <a:ext cx="1851791" cy="1581620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15</a:t>
            </a:r>
            <a:endParaRPr lang="cs-CZ" sz="4000" dirty="0"/>
          </a:p>
        </p:txBody>
      </p:sp>
      <p:sp>
        <p:nvSpPr>
          <p:cNvPr id="32" name="Mrak 31"/>
          <p:cNvSpPr/>
          <p:nvPr/>
        </p:nvSpPr>
        <p:spPr>
          <a:xfrm>
            <a:off x="478029" y="4900633"/>
            <a:ext cx="1686314" cy="182599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14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3" name="Mrak 32"/>
          <p:cNvSpPr/>
          <p:nvPr/>
        </p:nvSpPr>
        <p:spPr>
          <a:xfrm>
            <a:off x="1367204" y="2903831"/>
            <a:ext cx="1771180" cy="1698476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rgbClr val="00B050"/>
                </a:solidFill>
              </a:rPr>
              <a:t>13</a:t>
            </a:r>
          </a:p>
        </p:txBody>
      </p:sp>
      <p:sp>
        <p:nvSpPr>
          <p:cNvPr id="35" name="Mrak 34"/>
          <p:cNvSpPr/>
          <p:nvPr/>
        </p:nvSpPr>
        <p:spPr>
          <a:xfrm>
            <a:off x="5511106" y="1367991"/>
            <a:ext cx="1724694" cy="1508860"/>
          </a:xfrm>
          <a:prstGeom prst="cloud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FFFF00"/>
                </a:solidFill>
              </a:rPr>
              <a:t>12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178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05063"/>
            <a:ext cx="50930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Read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and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numbers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551311"/>
              </p:ext>
            </p:extLst>
          </p:nvPr>
        </p:nvGraphicFramePr>
        <p:xfrm>
          <a:off x="251520" y="1573094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5970006"/>
              </p:ext>
            </p:extLst>
          </p:nvPr>
        </p:nvGraphicFramePr>
        <p:xfrm>
          <a:off x="4716016" y="908720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52779"/>
              </p:ext>
            </p:extLst>
          </p:nvPr>
        </p:nvGraphicFramePr>
        <p:xfrm>
          <a:off x="251520" y="2722728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 anchorCtr="1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8265618"/>
              </p:ext>
            </p:extLst>
          </p:nvPr>
        </p:nvGraphicFramePr>
        <p:xfrm>
          <a:off x="4716016" y="2096852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574409"/>
              </p:ext>
            </p:extLst>
          </p:nvPr>
        </p:nvGraphicFramePr>
        <p:xfrm>
          <a:off x="251520" y="3804443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2636989"/>
              </p:ext>
            </p:extLst>
          </p:nvPr>
        </p:nvGraphicFramePr>
        <p:xfrm>
          <a:off x="4716016" y="3284984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1259914"/>
              </p:ext>
            </p:extLst>
          </p:nvPr>
        </p:nvGraphicFramePr>
        <p:xfrm>
          <a:off x="4716016" y="4473116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319885"/>
              </p:ext>
            </p:extLst>
          </p:nvPr>
        </p:nvGraphicFramePr>
        <p:xfrm>
          <a:off x="251520" y="4989840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6" name="Tabulka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5968596"/>
              </p:ext>
            </p:extLst>
          </p:nvPr>
        </p:nvGraphicFramePr>
        <p:xfrm>
          <a:off x="4716016" y="5661248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2661935"/>
                <a:gridCol w="1298505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7" name="TextovéPole 26"/>
          <p:cNvSpPr txBox="1"/>
          <p:nvPr/>
        </p:nvSpPr>
        <p:spPr>
          <a:xfrm>
            <a:off x="880864" y="2928685"/>
            <a:ext cx="1305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sixteen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51456" y="3429000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fourteen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1560" y="1766598"/>
            <a:ext cx="1435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thirteen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993876" y="5143243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eleven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13599" y="2271028"/>
            <a:ext cx="12843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twenty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51645" y="5805264"/>
            <a:ext cx="1229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fifteen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923643" y="4620023"/>
            <a:ext cx="1773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seventeen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72286" y="3948003"/>
            <a:ext cx="1548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eighteen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148064" y="1059199"/>
            <a:ext cx="15488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  <a:latin typeface="Candara" pitchFamily="34" charset="0"/>
              </a:rPr>
              <a:t>nineteen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421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8955" y="270100"/>
            <a:ext cx="205376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Colour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!</a:t>
            </a:r>
            <a:endParaRPr lang="cs-CZ" sz="36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8207" y="2797142"/>
            <a:ext cx="1863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fourteen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00B0F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7944" y="332656"/>
            <a:ext cx="17652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rgbClr val="00B050"/>
                  </a:solidFill>
                  <a:prstDash val="solid"/>
                  <a:miter lim="800000"/>
                </a:ln>
                <a:solidFill>
                  <a:srgbClr val="92D05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thirteen</a:t>
            </a:r>
            <a:endParaRPr lang="cs-CZ" sz="3200" b="1" dirty="0">
              <a:ln w="18000">
                <a:solidFill>
                  <a:srgbClr val="00B050"/>
                </a:solidFill>
                <a:prstDash val="solid"/>
                <a:miter lim="800000"/>
              </a:ln>
              <a:solidFill>
                <a:srgbClr val="92D05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559" y="3860753"/>
            <a:ext cx="21675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seventeen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98734" y="1982167"/>
            <a:ext cx="1471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eleven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5618" y="1254630"/>
            <a:ext cx="19030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nineteen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01289" y="4170846"/>
            <a:ext cx="14798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CC0099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twelve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CC0099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97991" y="4868011"/>
            <a:ext cx="1487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fifteen</a:t>
            </a:r>
            <a:endParaRPr lang="cs-CZ" sz="3200" b="1" dirty="0">
              <a:ln w="18000">
                <a:solidFill>
                  <a:schemeClr val="tx1">
                    <a:lumMod val="85000"/>
                    <a:lumOff val="15000"/>
                  </a:schemeClr>
                </a:solidFill>
                <a:prstDash val="solid"/>
                <a:miter lim="800000"/>
              </a:ln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6851" y="5452786"/>
            <a:ext cx="1585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996633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sixteen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996633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49091" y="5764041"/>
            <a:ext cx="1869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66CC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eighteen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66CC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48031" y="677913"/>
            <a:ext cx="1685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0769" y="5452786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2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22722" y="2034666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3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89672" y="2847407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4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6891" y="1038706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5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366096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6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91129" y="3335605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7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493405" y="2537314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8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5375841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1</a:t>
            </a:r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9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604399" y="4281747"/>
            <a:ext cx="15536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ln w="18415" cmpd="sng">
                  <a:solidFill>
                    <a:srgbClr val="0070C0"/>
                  </a:solidFill>
                  <a:prstDash val="solid"/>
                </a:ln>
                <a:noFill/>
                <a:effectLst>
                  <a:innerShdw blurRad="114300">
                    <a:prstClr val="black"/>
                  </a:innerShdw>
                </a:effectLst>
                <a:latin typeface="Arial Black" pitchFamily="34" charset="0"/>
              </a:rPr>
              <a:t>20</a:t>
            </a:r>
            <a:endParaRPr lang="cs-CZ" sz="8000" b="1" dirty="0">
              <a:ln w="18415" cmpd="sng">
                <a:solidFill>
                  <a:srgbClr val="0070C0"/>
                </a:solidFill>
                <a:prstDash val="solid"/>
              </a:ln>
              <a:noFill/>
              <a:effectLst>
                <a:innerShdw blurRad="114300">
                  <a:prstClr val="black"/>
                </a:innerShdw>
              </a:effectLst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96843" y="2362145"/>
            <a:ext cx="15311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ln w="18000">
                  <a:noFill/>
                  <a:prstDash val="solid"/>
                  <a:miter lim="800000"/>
                </a:ln>
                <a:solidFill>
                  <a:srgbClr val="FF33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twenty</a:t>
            </a:r>
            <a:endParaRPr lang="cs-CZ" sz="3200" b="1" dirty="0">
              <a:ln w="18000">
                <a:noFill/>
                <a:prstDash val="solid"/>
                <a:miter lim="800000"/>
              </a:ln>
              <a:solidFill>
                <a:srgbClr val="FF33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3405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2433" y="1038785"/>
            <a:ext cx="8966622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Irena Trefilová</a:t>
            </a:r>
          </a:p>
          <a:p>
            <a:endParaRPr lang="cs-CZ" dirty="0"/>
          </a:p>
          <a:p>
            <a:r>
              <a:rPr lang="cs-CZ" dirty="0" smtClean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</a:t>
            </a:r>
          </a:p>
          <a:p>
            <a:endParaRPr lang="cs-CZ" dirty="0"/>
          </a:p>
          <a:p>
            <a:r>
              <a:rPr lang="cs-CZ" dirty="0" smtClean="0"/>
              <a:t>Vytvořeno:  2011, upraveno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527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331</TotalTime>
  <Words>240</Words>
  <Application>Microsoft Office PowerPoint</Application>
  <PresentationFormat>Předvádění na obrazovce (4:3)</PresentationFormat>
  <Paragraphs>129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VY_32_INOVACE_19_AJ_Numbers 5</vt:lpstr>
      <vt:lpstr>Prezentace aplikace PowerPoint</vt:lpstr>
      <vt:lpstr>Numbers 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VY_32_INOVACE_48_Numbers - 5</dc:title>
  <cp:lastModifiedBy>Admin</cp:lastModifiedBy>
  <cp:revision>13</cp:revision>
  <dcterms:modified xsi:type="dcterms:W3CDTF">2012-12-08T20:05:03Z</dcterms:modified>
</cp:coreProperties>
</file>