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4" r:id="rId3"/>
    <p:sldId id="256" r:id="rId4"/>
    <p:sldId id="270" r:id="rId5"/>
    <p:sldId id="265" r:id="rId6"/>
    <p:sldId id="271" r:id="rId7"/>
    <p:sldId id="272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NÁZEV:VY_32_INOVACE_13_PRVOUKA </a:t>
          </a:r>
          <a:r>
            <a:rPr lang="cs-CZ" sz="2000" dirty="0" smtClean="0"/>
            <a:t>3.R.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ADELHEIDA  RYCKOVÁ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MĚŘÍME DÉLKU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206E8C1-B52C-4AF2-A0E2-4B767B67DB69}" type="presOf" srcId="{4C35D32F-0EAB-4CD7-82EE-45574DC2A586}" destId="{8BEBB6EC-1DAA-4CAC-8A25-BC0FCBD5DBD5}" srcOrd="0" destOrd="0" presId="urn:microsoft.com/office/officeart/2005/8/layout/target3"/>
    <dgm:cxn modelId="{6EA07CBE-72DE-4619-81DB-06C8B4B414F7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FC196F5-BA24-4FBF-94B3-D89EAD3A1D7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C7607A8-B29E-4734-A0A0-548C5FACF123}" type="presOf" srcId="{D1B46980-6531-4606-95E6-44980827E919}" destId="{2BE915AB-18AA-4053-B92C-3BFC9ED204BB}" srcOrd="1" destOrd="0" presId="urn:microsoft.com/office/officeart/2005/8/layout/target3"/>
    <dgm:cxn modelId="{FCE08776-2D21-4B4E-A92A-2CC42C118906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1775DA7-4065-4649-B044-C7FABB524AAF}" type="presOf" srcId="{B651F6E3-6281-48DB-9319-2AEAFDAE7572}" destId="{6BB5E863-4638-4E1D-BFDE-399D028AC4ED}" srcOrd="1" destOrd="0" presId="urn:microsoft.com/office/officeart/2005/8/layout/target3"/>
    <dgm:cxn modelId="{B1E3D86B-1882-4021-B188-D047024C9346}" type="presOf" srcId="{D8197B8C-B260-4A16-BDF4-0947B075E274}" destId="{25B08C86-7E15-44DC-BE7F-FFB55DD49D12}" srcOrd="0" destOrd="0" presId="urn:microsoft.com/office/officeart/2005/8/layout/target3"/>
    <dgm:cxn modelId="{7E1B5621-AA44-4A8C-A94C-4AD4425E6FC5}" type="presOf" srcId="{B651F6E3-6281-48DB-9319-2AEAFDAE7572}" destId="{619D679B-A015-4ECF-8348-D1034C574F40}" srcOrd="0" destOrd="0" presId="urn:microsoft.com/office/officeart/2005/8/layout/target3"/>
    <dgm:cxn modelId="{5FDEFBF0-1A0F-47D0-BD65-DE2E579E1415}" type="presOf" srcId="{D1D4F407-5343-4D3F-B5B9-D407B03CAEB4}" destId="{AED2198E-93D5-4001-81B4-73124B309672}" srcOrd="1" destOrd="0" presId="urn:microsoft.com/office/officeart/2005/8/layout/target3"/>
    <dgm:cxn modelId="{23E198C5-2078-414E-8BEC-CB56FB744AFB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5B45E96-FCC7-4485-8116-C1D9B9301AC8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8B90392-3F1D-4849-8241-B2EFEBD9EAAA}" type="presParOf" srcId="{333A1088-737F-45CB-B68E-254E46348037}" destId="{F5ABB229-8D3B-4694-996A-96F23CF14429}" srcOrd="0" destOrd="0" presId="urn:microsoft.com/office/officeart/2005/8/layout/target3"/>
    <dgm:cxn modelId="{8B8B77E3-019E-4202-B6B2-A20703F85C58}" type="presParOf" srcId="{333A1088-737F-45CB-B68E-254E46348037}" destId="{F41139FD-01EE-4571-8B17-4FB00FC51163}" srcOrd="1" destOrd="0" presId="urn:microsoft.com/office/officeart/2005/8/layout/target3"/>
    <dgm:cxn modelId="{27EA3426-41C0-4965-A9EC-B8189E9228A3}" type="presParOf" srcId="{333A1088-737F-45CB-B68E-254E46348037}" destId="{D005CE8C-CC26-4C3E-AC11-E15060ECD759}" srcOrd="2" destOrd="0" presId="urn:microsoft.com/office/officeart/2005/8/layout/target3"/>
    <dgm:cxn modelId="{3E192F94-C7B8-4ACB-A29C-827D745E8194}" type="presParOf" srcId="{333A1088-737F-45CB-B68E-254E46348037}" destId="{2C702D82-9B77-49B7-9568-BB8EB47C3372}" srcOrd="3" destOrd="0" presId="urn:microsoft.com/office/officeart/2005/8/layout/target3"/>
    <dgm:cxn modelId="{B67BD876-36F3-49FD-8B14-6EF29446576A}" type="presParOf" srcId="{333A1088-737F-45CB-B68E-254E46348037}" destId="{A52A0455-90FF-4808-ABD0-F02540D31D5A}" srcOrd="4" destOrd="0" presId="urn:microsoft.com/office/officeart/2005/8/layout/target3"/>
    <dgm:cxn modelId="{C52EB68F-35A3-4329-9798-D6FF0F88D9D3}" type="presParOf" srcId="{333A1088-737F-45CB-B68E-254E46348037}" destId="{6140AFEC-043D-4C43-A2F9-D0F5331DF3A3}" srcOrd="5" destOrd="0" presId="urn:microsoft.com/office/officeart/2005/8/layout/target3"/>
    <dgm:cxn modelId="{1A211C63-AE9B-4927-8F57-7F3C3A252CF4}" type="presParOf" srcId="{333A1088-737F-45CB-B68E-254E46348037}" destId="{9358AC05-5D7D-4327-9F80-1AD486AEA664}" srcOrd="6" destOrd="0" presId="urn:microsoft.com/office/officeart/2005/8/layout/target3"/>
    <dgm:cxn modelId="{51270B74-1536-423D-9C96-24542C2243F2}" type="presParOf" srcId="{333A1088-737F-45CB-B68E-254E46348037}" destId="{313FC574-E1CD-4FB4-B054-0B805CE0447D}" srcOrd="7" destOrd="0" presId="urn:microsoft.com/office/officeart/2005/8/layout/target3"/>
    <dgm:cxn modelId="{B7026C1D-FD7C-4E18-90C6-97A7855A9F1C}" type="presParOf" srcId="{333A1088-737F-45CB-B68E-254E46348037}" destId="{619D679B-A015-4ECF-8348-D1034C574F40}" srcOrd="8" destOrd="0" presId="urn:microsoft.com/office/officeart/2005/8/layout/target3"/>
    <dgm:cxn modelId="{F5EDBA65-B483-4034-BDBC-047138EE5BF8}" type="presParOf" srcId="{333A1088-737F-45CB-B68E-254E46348037}" destId="{322283A8-4A27-4CDA-BAE3-F381106A9174}" srcOrd="9" destOrd="0" presId="urn:microsoft.com/office/officeart/2005/8/layout/target3"/>
    <dgm:cxn modelId="{B3035083-208D-42C5-9DD4-B78DE44C03C3}" type="presParOf" srcId="{333A1088-737F-45CB-B68E-254E46348037}" destId="{FFC9F71D-1B4F-4AD9-A4A6-86ADEFC8AF5C}" srcOrd="10" destOrd="0" presId="urn:microsoft.com/office/officeart/2005/8/layout/target3"/>
    <dgm:cxn modelId="{929186FB-C98E-4E37-9E62-22D41C0C6CCD}" type="presParOf" srcId="{333A1088-737F-45CB-B68E-254E46348037}" destId="{25B08C86-7E15-44DC-BE7F-FFB55DD49D12}" srcOrd="11" destOrd="0" presId="urn:microsoft.com/office/officeart/2005/8/layout/target3"/>
    <dgm:cxn modelId="{18387751-E506-4865-86F7-8748045E80EE}" type="presParOf" srcId="{333A1088-737F-45CB-B68E-254E46348037}" destId="{76644BE8-9D7C-4C09-B250-3D10AF48CBB7}" srcOrd="12" destOrd="0" presId="urn:microsoft.com/office/officeart/2005/8/layout/target3"/>
    <dgm:cxn modelId="{4312AA3B-F193-4E9B-840E-6164194B5369}" type="presParOf" srcId="{333A1088-737F-45CB-B68E-254E46348037}" destId="{EE85B701-7295-41C0-BA7A-34D3756A2AE6}" srcOrd="13" destOrd="0" presId="urn:microsoft.com/office/officeart/2005/8/layout/target3"/>
    <dgm:cxn modelId="{C6D7F7A4-2A8F-445B-8E5F-B52F1861B8FC}" type="presParOf" srcId="{333A1088-737F-45CB-B68E-254E46348037}" destId="{8BEBB6EC-1DAA-4CAC-8A25-BC0FCBD5DBD5}" srcOrd="14" destOrd="0" presId="urn:microsoft.com/office/officeart/2005/8/layout/target3"/>
    <dgm:cxn modelId="{F6A94CB4-3014-42E7-AD83-AD8C105FDA15}" type="presParOf" srcId="{333A1088-737F-45CB-B68E-254E46348037}" destId="{AED2198E-93D5-4001-81B4-73124B309672}" srcOrd="15" destOrd="0" presId="urn:microsoft.com/office/officeart/2005/8/layout/target3"/>
    <dgm:cxn modelId="{183D7B58-0163-48A2-88DB-D3EF0CFEACF5}" type="presParOf" srcId="{333A1088-737F-45CB-B68E-254E46348037}" destId="{2BE915AB-18AA-4053-B92C-3BFC9ED204BB}" srcOrd="16" destOrd="0" presId="urn:microsoft.com/office/officeart/2005/8/layout/target3"/>
    <dgm:cxn modelId="{D3AA9DF6-D94A-42F3-AE4A-3FAF13BB3981}" type="presParOf" srcId="{333A1088-737F-45CB-B68E-254E46348037}" destId="{6BB5E863-4638-4E1D-BFDE-399D028AC4ED}" srcOrd="17" destOrd="0" presId="urn:microsoft.com/office/officeart/2005/8/layout/target3"/>
    <dgm:cxn modelId="{1191C388-714E-400C-A559-766811A4A699}" type="presParOf" srcId="{333A1088-737F-45CB-B68E-254E46348037}" destId="{5A5FFA88-C948-4069-8E93-59FA12366E83}" srcOrd="18" destOrd="0" presId="urn:microsoft.com/office/officeart/2005/8/layout/target3"/>
    <dgm:cxn modelId="{E59A4FE2-1230-40C9-B2D1-0249F8E7FD0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ADELHEIDA  RYCKOVÁ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NÁZEV:VY_32_INOVACE_13_PRVOUKA </a:t>
          </a:r>
          <a:r>
            <a:rPr lang="cs-CZ" sz="2000" kern="1200" dirty="0" smtClean="0"/>
            <a:t>3.R.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MĚŘÍME DÉLKU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91CE85D-15D0-4C7A-99CB-6E43374DD1B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12" Type="http://schemas.openxmlformats.org/officeDocument/2006/relationships/image" Target="../media/image19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11" Type="http://schemas.openxmlformats.org/officeDocument/2006/relationships/image" Target="../media/image18.wmf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jpeg"/><Relationship Id="rId9" Type="http://schemas.openxmlformats.org/officeDocument/2006/relationships/image" Target="../media/image16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649367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40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9386">
        <p14:flythrough/>
      </p:transition>
    </mc:Choice>
    <mc:Fallback xmlns="">
      <p:transition spd="slow" advTm="93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611560" y="476672"/>
            <a:ext cx="7668964" cy="4104455"/>
          </a:xfrm>
        </p:spPr>
        <p:txBody>
          <a:bodyPr>
            <a:normAutofit/>
          </a:bodyPr>
          <a:lstStyle/>
          <a:p>
            <a:r>
              <a:rPr lang="cs-CZ" dirty="0" smtClean="0"/>
              <a:t>Anotace</a:t>
            </a:r>
          </a:p>
          <a:p>
            <a:endParaRPr lang="cs-CZ" dirty="0"/>
          </a:p>
          <a:p>
            <a:r>
              <a:rPr lang="cs-CZ" sz="2000" dirty="0" smtClean="0"/>
              <a:t>Metr</a:t>
            </a:r>
          </a:p>
          <a:p>
            <a:r>
              <a:rPr lang="cs-CZ" sz="2000" dirty="0" smtClean="0"/>
              <a:t>Druhy a využití</a:t>
            </a:r>
          </a:p>
          <a:p>
            <a:r>
              <a:rPr lang="cs-CZ" sz="2000" dirty="0" smtClean="0"/>
              <a:t>Co měříme metrem</a:t>
            </a:r>
          </a:p>
          <a:p>
            <a:r>
              <a:rPr lang="cs-CZ" sz="2000" dirty="0" smtClean="0"/>
              <a:t>Převody jednotek</a:t>
            </a:r>
          </a:p>
          <a:p>
            <a:endParaRPr lang="cs-CZ" sz="2000" dirty="0" smtClean="0"/>
          </a:p>
          <a:p>
            <a:r>
              <a:rPr lang="cs-CZ" sz="2000" dirty="0" smtClean="0"/>
              <a:t>Žáci pracují na interaktivní tabuli fixem</a:t>
            </a:r>
          </a:p>
          <a:p>
            <a:r>
              <a:rPr lang="cs-CZ" sz="2000" dirty="0" smtClean="0"/>
              <a:t>Správné řešení se objeví po kliknutí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2921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 descr="C:\Users\08C1\AppData\Local\Microsoft\Windows\Temporary Internet Files\Content.IE5\AM1I8PN9\MP90040113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478" y="4407312"/>
            <a:ext cx="1656891" cy="207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48355" y="298478"/>
            <a:ext cx="49844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u="sng" dirty="0" smtClean="0">
                <a:solidFill>
                  <a:srgbClr val="7030A0"/>
                </a:solidFill>
              </a:rPr>
              <a:t>Délku měříme metrem.</a:t>
            </a:r>
            <a:endParaRPr lang="cs-CZ" sz="3600" b="1" u="sng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42318" y="627894"/>
            <a:ext cx="31940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KREJČOVSKÝ METR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3077" name="Picture 5" descr="C:\Users\08C1\AppData\Local\Microsoft\Windows\Temporary Internet Files\Content.IE5\YYPZW21M\MP9003094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55" y="3927636"/>
            <a:ext cx="1555237" cy="23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08C1\AppData\Local\Microsoft\Windows\Temporary Internet Files\Content.IE5\7IACVERO\MP90030301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649" y="1598857"/>
            <a:ext cx="1664104" cy="23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08C1\AppData\Local\Microsoft\Windows\Temporary Internet Files\Content.IE5\A2754ZST\MP90040369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725" y="298478"/>
            <a:ext cx="1722644" cy="215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7" descr="C:\Users\08C1\AppData\Local\Microsoft\Windows\Temporary Internet Files\Content.IE5\7IACVERO\MC900433845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803" y="1044801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08C1\AppData\Local\Microsoft\Windows\Temporary Internet Files\Content.IE5\DE4CGPLA\MC90023272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638" y="4507736"/>
            <a:ext cx="2604380" cy="137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 rot="10800000" flipV="1">
            <a:off x="2103590" y="5916486"/>
            <a:ext cx="1820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PÁSMO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68268" y="3645024"/>
            <a:ext cx="2756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SKLÁDACÍ METR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75857" y="4098003"/>
            <a:ext cx="3171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PRAVÍTKO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99593" y="1772817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Zasunovací metr</a:t>
            </a:r>
            <a:endParaRPr lang="cs-CZ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2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39552" y="332656"/>
            <a:ext cx="8183562" cy="1338957"/>
          </a:xfrm>
        </p:spPr>
        <p:txBody>
          <a:bodyPr>
            <a:normAutofit fontScale="90000"/>
          </a:bodyPr>
          <a:lstStyle/>
          <a:p>
            <a:r>
              <a:rPr lang="cs-CZ" sz="4400" i="1" dirty="0" smtClean="0">
                <a:solidFill>
                  <a:schemeClr val="bg1">
                    <a:lumMod val="50000"/>
                  </a:schemeClr>
                </a:solidFill>
              </a:rPr>
              <a:t>METR</a:t>
            </a:r>
            <a:r>
              <a:rPr lang="cs-CZ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cs-CZ" sz="3100" b="0" i="1" dirty="0" smtClean="0">
                <a:solidFill>
                  <a:schemeClr val="bg1">
                    <a:lumMod val="50000"/>
                  </a:schemeClr>
                </a:solidFill>
              </a:rPr>
              <a:t>JE ZÁKLADNÍ JEDNOTKA PRO </a:t>
            </a:r>
            <a:r>
              <a:rPr lang="cs-CZ" sz="3600" b="0" i="1" dirty="0" smtClean="0">
                <a:solidFill>
                  <a:schemeClr val="bg1">
                    <a:lumMod val="50000"/>
                  </a:schemeClr>
                </a:solidFill>
              </a:rPr>
              <a:t>MĚŘENÍ</a:t>
            </a:r>
            <a:r>
              <a:rPr lang="cs-CZ" b="0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cs-CZ" sz="4400" i="1" dirty="0" smtClean="0">
                <a:solidFill>
                  <a:schemeClr val="bg1">
                    <a:lumMod val="50000"/>
                  </a:schemeClr>
                </a:solidFill>
              </a:rPr>
              <a:t>DÉLKY</a:t>
            </a:r>
            <a:r>
              <a:rPr lang="cs-CZ" i="1" dirty="0" smtClean="0">
                <a:solidFill>
                  <a:schemeClr val="bg1">
                    <a:lumMod val="50000"/>
                  </a:schemeClr>
                </a:solidFill>
              </a:rPr>
              <a:t>(VZDÁLENOSTI).</a:t>
            </a:r>
            <a:endParaRPr lang="cs-CZ" b="0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67544" y="1988840"/>
            <a:ext cx="3932238" cy="4389438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bg1">
                    <a:lumMod val="50000"/>
                  </a:schemeClr>
                </a:solidFill>
              </a:rPr>
              <a:t>Jednotky délky: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1 milimetr    1 mm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1 centimetr  1 cm            1 decimetr   1 dm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1 metr         1 m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1 kilometr    1km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4294967295"/>
          </p:nvPr>
        </p:nvSpPr>
        <p:spPr>
          <a:xfrm>
            <a:off x="8712518" y="6453336"/>
            <a:ext cx="45719" cy="104825"/>
          </a:xfrm>
        </p:spPr>
        <p:txBody>
          <a:bodyPr>
            <a:normAutofit fontScale="25000" lnSpcReduction="20000"/>
          </a:bodyPr>
          <a:lstStyle/>
          <a:p>
            <a:pPr indent="0">
              <a:buNone/>
            </a:pP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7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616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Co  všechno můžeme měřit?</a:t>
            </a:r>
            <a:endParaRPr lang="cs-CZ" sz="28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Picture 11" descr="C:\Users\08C1\AppData\Local\Microsoft\Windows\Temporary Internet Files\Content.IE5\YYPZW21M\MC9000888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61651"/>
            <a:ext cx="1276502" cy="18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C:\Users\08C1\AppData\Local\Microsoft\Windows\Temporary Internet Files\Content.IE5\7IACVERO\MC9002957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216" y="2970768"/>
            <a:ext cx="2411240" cy="1845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08C1\AppData\Local\Microsoft\Windows\Temporary Internet Files\Content.IE5\7IACVERO\MP90040682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284756"/>
            <a:ext cx="2078736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08C1\AppData\Local\Microsoft\Windows\Temporary Internet Files\Content.IE5\A2754ZST\MC9001990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294" y="841039"/>
            <a:ext cx="1634150" cy="1982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5" descr="C:\Users\08C1\AppData\Local\Microsoft\Windows\Temporary Internet Files\Content.IE5\7IACVERO\MC9003433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007" y="1078110"/>
            <a:ext cx="1795882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C:\Users\08C1\AppData\Local\Microsoft\Windows\Temporary Internet Files\Content.IE5\S7687CZ2\MC90044655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889" y="1943221"/>
            <a:ext cx="1942378" cy="18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3" descr="C:\Users\08C1\AppData\Local\Microsoft\Windows\Temporary Internet Files\Content.IE5\DE4CGPLA\MC90001448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141" y="5668614"/>
            <a:ext cx="2112264" cy="93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C:\Users\08C1\AppData\Local\Microsoft\Windows\Temporary Internet Files\Content.IE5\YYPZW21M\MC90027987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805" y="3807349"/>
            <a:ext cx="1816913" cy="153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:\Users\08C1\AppData\Local\Microsoft\Windows\Temporary Internet Files\Content.IE5\YYPZW21M\MC90023446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86" y="4734775"/>
            <a:ext cx="1672050" cy="1547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C:\Users\08C1\AppData\Local\Microsoft\Windows\Temporary Internet Files\Content.IE5\S7687CZ2\MC90023777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301" y="5192026"/>
            <a:ext cx="1541994" cy="141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8C1\AppData\Local\Microsoft\Windows\Temporary Internet Files\Content.IE5\S7687CZ2\MC90028055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351" y="871396"/>
            <a:ext cx="2461034" cy="170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03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1056979"/>
            <a:ext cx="826256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>
              <a:buNone/>
            </a:pPr>
            <a:r>
              <a:rPr lang="cs-CZ" sz="3600" dirty="0">
                <a:solidFill>
                  <a:srgbClr val="7030A0"/>
                </a:solidFill>
              </a:rPr>
              <a:t>1m </a:t>
            </a:r>
            <a:r>
              <a:rPr lang="cs-CZ" sz="3600" dirty="0" smtClean="0">
                <a:solidFill>
                  <a:srgbClr val="7030A0"/>
                </a:solidFill>
              </a:rPr>
              <a:t>    =        10 </a:t>
            </a:r>
            <a:r>
              <a:rPr lang="cs-CZ" sz="3600" dirty="0">
                <a:solidFill>
                  <a:srgbClr val="7030A0"/>
                </a:solidFill>
              </a:rPr>
              <a:t>dm</a:t>
            </a:r>
          </a:p>
          <a:p>
            <a:pPr indent="0">
              <a:buNone/>
            </a:pPr>
            <a:r>
              <a:rPr lang="cs-CZ" sz="3600" dirty="0">
                <a:solidFill>
                  <a:srgbClr val="7030A0"/>
                </a:solidFill>
              </a:rPr>
              <a:t>1m </a:t>
            </a:r>
            <a:r>
              <a:rPr lang="cs-CZ" sz="3600" dirty="0" smtClean="0">
                <a:solidFill>
                  <a:srgbClr val="7030A0"/>
                </a:solidFill>
              </a:rPr>
              <a:t>    =      100 </a:t>
            </a:r>
            <a:r>
              <a:rPr lang="cs-CZ" sz="3600" dirty="0">
                <a:solidFill>
                  <a:srgbClr val="7030A0"/>
                </a:solidFill>
              </a:rPr>
              <a:t>cm</a:t>
            </a:r>
          </a:p>
          <a:p>
            <a:pPr indent="0">
              <a:buNone/>
            </a:pPr>
            <a:r>
              <a:rPr lang="cs-CZ" sz="3600" dirty="0">
                <a:solidFill>
                  <a:srgbClr val="7030A0"/>
                </a:solidFill>
              </a:rPr>
              <a:t>1m </a:t>
            </a:r>
            <a:r>
              <a:rPr lang="cs-CZ" sz="3600" dirty="0" smtClean="0">
                <a:solidFill>
                  <a:srgbClr val="7030A0"/>
                </a:solidFill>
              </a:rPr>
              <a:t>    =    1000 </a:t>
            </a:r>
            <a:r>
              <a:rPr lang="cs-CZ" sz="3600" dirty="0">
                <a:solidFill>
                  <a:srgbClr val="7030A0"/>
                </a:solidFill>
              </a:rPr>
              <a:t>mm</a:t>
            </a:r>
          </a:p>
          <a:p>
            <a:pPr indent="0">
              <a:buNone/>
            </a:pPr>
            <a:endParaRPr lang="cs-CZ" sz="3600" dirty="0">
              <a:solidFill>
                <a:schemeClr val="bg1">
                  <a:lumMod val="50000"/>
                </a:schemeClr>
              </a:solidFill>
            </a:endParaRPr>
          </a:p>
          <a:p>
            <a:pPr indent="0">
              <a:buNone/>
            </a:pPr>
            <a:r>
              <a:rPr lang="cs-CZ" sz="3600" dirty="0">
                <a:solidFill>
                  <a:schemeClr val="accent5">
                    <a:lumMod val="75000"/>
                  </a:schemeClr>
                </a:solidFill>
              </a:rPr>
              <a:t>1 dm </a:t>
            </a:r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 =         10 </a:t>
            </a:r>
            <a:r>
              <a:rPr lang="cs-CZ" sz="3600" dirty="0">
                <a:solidFill>
                  <a:schemeClr val="accent5">
                    <a:lumMod val="75000"/>
                  </a:schemeClr>
                </a:solidFill>
              </a:rPr>
              <a:t>cm</a:t>
            </a:r>
          </a:p>
          <a:p>
            <a:pPr indent="0">
              <a:buNone/>
            </a:pPr>
            <a:r>
              <a:rPr lang="cs-CZ" sz="3600" dirty="0">
                <a:solidFill>
                  <a:schemeClr val="accent5">
                    <a:lumMod val="75000"/>
                  </a:schemeClr>
                </a:solidFill>
              </a:rPr>
              <a:t>1 dm </a:t>
            </a:r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 =       100 </a:t>
            </a:r>
            <a:r>
              <a:rPr lang="cs-CZ" sz="3600" dirty="0">
                <a:solidFill>
                  <a:schemeClr val="accent5">
                    <a:lumMod val="75000"/>
                  </a:schemeClr>
                </a:solidFill>
              </a:rPr>
              <a:t>mm</a:t>
            </a:r>
          </a:p>
          <a:p>
            <a:pPr indent="0">
              <a:buNone/>
            </a:pPr>
            <a:endParaRPr lang="cs-CZ" sz="3600" dirty="0">
              <a:solidFill>
                <a:schemeClr val="accent5">
                  <a:lumMod val="75000"/>
                </a:schemeClr>
              </a:solidFill>
            </a:endParaRPr>
          </a:p>
          <a:p>
            <a:pPr indent="0">
              <a:buNone/>
            </a:pPr>
            <a:r>
              <a:rPr lang="cs-CZ" sz="3600" dirty="0">
                <a:solidFill>
                  <a:srgbClr val="7030A0"/>
                </a:solidFill>
              </a:rPr>
              <a:t>1 cm </a:t>
            </a:r>
            <a:r>
              <a:rPr lang="cs-CZ" sz="3600" dirty="0" smtClean="0">
                <a:solidFill>
                  <a:srgbClr val="7030A0"/>
                </a:solidFill>
              </a:rPr>
              <a:t>  =         10mm</a:t>
            </a:r>
            <a:endParaRPr lang="cs-CZ" sz="3600" dirty="0">
              <a:solidFill>
                <a:srgbClr val="7030A0"/>
              </a:solidFill>
            </a:endParaRPr>
          </a:p>
          <a:p>
            <a:pPr indent="0">
              <a:buNone/>
            </a:pPr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1 km  </a:t>
            </a:r>
            <a:r>
              <a:rPr lang="cs-CZ" sz="3600" dirty="0">
                <a:solidFill>
                  <a:schemeClr val="accent5">
                    <a:lumMod val="75000"/>
                  </a:schemeClr>
                </a:solidFill>
              </a:rPr>
              <a:t>= </a:t>
            </a:r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     1000m</a:t>
            </a:r>
            <a:endParaRPr lang="cs-CZ" sz="3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70562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>
                    <a:lumMod val="50000"/>
                  </a:schemeClr>
                </a:solidFill>
              </a:rPr>
              <a:t>Převody jednotek </a:t>
            </a:r>
            <a:endParaRPr lang="cs-CZ" sz="32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40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395536" y="332655"/>
            <a:ext cx="7559427" cy="935757"/>
          </a:xfrm>
        </p:spPr>
        <p:txBody>
          <a:bodyPr/>
          <a:lstStyle/>
          <a:p>
            <a:r>
              <a:rPr lang="cs-CZ" dirty="0" smtClean="0"/>
              <a:t>Zajímavosti: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204864"/>
            <a:ext cx="7545655" cy="23391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V dávných dobách lidé měřili na </a:t>
            </a:r>
            <a:r>
              <a:rPr lang="cs-CZ" sz="3600" b="1" dirty="0" smtClean="0">
                <a:solidFill>
                  <a:srgbClr val="00B050"/>
                </a:solidFill>
              </a:rPr>
              <a:t>lokty,</a:t>
            </a:r>
          </a:p>
          <a:p>
            <a:endParaRPr lang="cs-CZ" dirty="0"/>
          </a:p>
          <a:p>
            <a:r>
              <a:rPr lang="cs-CZ" sz="3600" b="1" dirty="0" smtClean="0">
                <a:solidFill>
                  <a:srgbClr val="00B050"/>
                </a:solidFill>
              </a:rPr>
              <a:t>palce</a:t>
            </a:r>
            <a:r>
              <a:rPr lang="cs-CZ" dirty="0" smtClean="0"/>
              <a:t> </a:t>
            </a:r>
            <a:r>
              <a:rPr lang="cs-CZ" sz="3600" b="1" dirty="0" smtClean="0">
                <a:solidFill>
                  <a:srgbClr val="00B050"/>
                </a:solidFill>
              </a:rPr>
              <a:t>, stopy  </a:t>
            </a:r>
            <a:r>
              <a:rPr lang="cs-CZ" sz="2800" dirty="0" smtClean="0"/>
              <a:t>apod.</a:t>
            </a:r>
            <a:endParaRPr lang="cs-CZ" sz="2800" dirty="0"/>
          </a:p>
        </p:txBody>
      </p:sp>
      <p:pic>
        <p:nvPicPr>
          <p:cNvPr id="1026" name="Picture 2" descr="C:\Users\08C1\AppData\Local\Microsoft\Windows\Temporary Internet Files\Content.IE5\YYPZW21M\MC90044132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596" y="349662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C1\AppData\Local\Microsoft\Windows\Temporary Internet Files\Content.IE5\AM1I8PN9\MP90042645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19810"/>
            <a:ext cx="1728192" cy="237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8C1\AppData\Local\Microsoft\Windows\Temporary Internet Files\Content.IE5\YYPZW21M\MC90041601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559344"/>
            <a:ext cx="1854200" cy="180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89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395536" y="404665"/>
            <a:ext cx="8748464" cy="1296144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4294967295"/>
          </p:nvPr>
        </p:nvSpPr>
        <p:spPr>
          <a:xfrm>
            <a:off x="395536" y="2276872"/>
            <a:ext cx="8748464" cy="23221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/>
              <a:t>Obrázky byly vytvořeny v otevřené galerii Microsoft </a:t>
            </a:r>
            <a:r>
              <a:rPr lang="cs-CZ" dirty="0" err="1" smtClean="0"/>
              <a:t>office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Text je vytvořen autorem materiálu.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15.11.2012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399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510</TotalTime>
  <Words>154</Words>
  <Application>Microsoft Office PowerPoint</Application>
  <PresentationFormat>Předvádění na obrazovce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Prezentace aplikace PowerPoint</vt:lpstr>
      <vt:lpstr>Prezentace aplikace PowerPoint</vt:lpstr>
      <vt:lpstr>Prezentace aplikace PowerPoint</vt:lpstr>
      <vt:lpstr>METR JE ZÁKLADNÍ JEDNOTKA PRO MĚŘENÍ DÉLKY(VZDÁLENOSTI).</vt:lpstr>
      <vt:lpstr>Prezentace aplikace PowerPoint</vt:lpstr>
      <vt:lpstr>Prezentace aplikace PowerPoint</vt:lpstr>
      <vt:lpstr>Zajímavosti: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08C1</dc:creator>
  <cp:lastModifiedBy>08C1</cp:lastModifiedBy>
  <cp:revision>40</cp:revision>
  <dcterms:created xsi:type="dcterms:W3CDTF">2012-02-15T14:58:26Z</dcterms:created>
  <dcterms:modified xsi:type="dcterms:W3CDTF">2012-12-16T16:18:34Z</dcterms:modified>
</cp:coreProperties>
</file>