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CC00CC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82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59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1.884776902887141E-3"/>
          <c:y val="0"/>
          <c:w val="0.83811522309711284"/>
          <c:h val="1"/>
        </c:manualLayout>
      </c:layout>
      <c:pieChart>
        <c:varyColors val="1"/>
        <c:ser>
          <c:idx val="0"/>
          <c:order val="0"/>
          <c:tx>
            <c:strRef>
              <c:f>'List1'!$B$1</c:f>
              <c:strCache>
                <c:ptCount val="1"/>
                <c:pt idx="0">
                  <c:v>Prodej</c:v>
                </c:pt>
              </c:strCache>
            </c:strRef>
          </c:tx>
          <c:explosion val="87"/>
          <c:dPt>
            <c:idx val="0"/>
            <c:bubble3D val="0"/>
            <c:explosion val="0"/>
            <c:spPr>
              <a:solidFill>
                <a:schemeClr val="accent3"/>
              </a:solidFill>
              <a:ln w="25400" cap="flat" cmpd="sng" algn="ctr">
                <a:solidFill>
                  <a:schemeClr val="accent3">
                    <a:shade val="50000"/>
                  </a:schemeClr>
                </a:solidFill>
                <a:prstDash val="solid"/>
              </a:ln>
              <a:effectLst/>
            </c:spPr>
          </c:dPt>
          <c:dPt>
            <c:idx val="1"/>
            <c:bubble3D val="0"/>
            <c:explosion val="0"/>
            <c:spPr>
              <a:solidFill>
                <a:schemeClr val="accent1"/>
              </a:solidFill>
              <a:ln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:ln>
              <a:effectLst/>
            </c:spPr>
          </c:dPt>
          <c:dPt>
            <c:idx val="2"/>
            <c:bubble3D val="0"/>
            <c:explosion val="0"/>
            <c:spPr>
              <a:solidFill>
                <a:srgbClr val="FF0000"/>
              </a:solidFill>
              <a:ln w="25400" cap="flat" cmpd="sng" algn="ctr">
                <a:solidFill>
                  <a:schemeClr val="accent3"/>
                </a:solidFill>
                <a:prstDash val="solid"/>
              </a:ln>
              <a:effectLst/>
            </c:spPr>
          </c:dPt>
          <c:dPt>
            <c:idx val="3"/>
            <c:bubble3D val="0"/>
            <c:explosion val="0"/>
            <c:spPr>
              <a:gradFill rotWithShape="1">
                <a:gsLst>
                  <a:gs pos="0">
                    <a:schemeClr val="dk1">
                      <a:tint val="50000"/>
                      <a:satMod val="300000"/>
                    </a:schemeClr>
                  </a:gs>
                  <a:gs pos="35000">
                    <a:schemeClr val="dk1">
                      <a:tint val="37000"/>
                      <a:satMod val="300000"/>
                    </a:schemeClr>
                  </a:gs>
                  <a:gs pos="100000">
                    <a:schemeClr val="dk1">
                      <a:tint val="15000"/>
                      <a:satMod val="350000"/>
                    </a:schemeClr>
                  </a:gs>
                </a:gsLst>
                <a:lin ang="16200000" scaled="1"/>
              </a:gradFill>
              <a:ln w="9525" cap="flat" cmpd="sng" algn="ctr">
                <a:solidFill>
                  <a:schemeClr val="dk1">
                    <a:shade val="95000"/>
                    <a:satMod val="105000"/>
                  </a:schemeClr>
                </a:solidFill>
                <a:prstDash val="solid"/>
              </a:ln>
              <a:effectLst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c:spPr>
          </c:dPt>
          <c:cat>
            <c:strRef>
              <c:f>'List1'!$A$2:$A$5</c:f>
              <c:strCache>
                <c:ptCount val="4"/>
                <c:pt idx="0">
                  <c:v>1. čtvrt.</c:v>
                </c:pt>
                <c:pt idx="1">
                  <c:v>2. čtvrt.</c:v>
                </c:pt>
                <c:pt idx="2">
                  <c:v>3. čtvrt.</c:v>
                </c:pt>
                <c:pt idx="3">
                  <c:v>4. čtvrt.</c:v>
                </c:pt>
              </c:strCache>
            </c:strRef>
          </c:cat>
          <c:val>
            <c:numRef>
              <c:f>'List1'!$B$2:$B$5</c:f>
              <c:numCache>
                <c:formatCode>General</c:formatCode>
                <c:ptCount val="4"/>
                <c:pt idx="0">
                  <c:v>15</c:v>
                </c:pt>
                <c:pt idx="1">
                  <c:v>5</c:v>
                </c:pt>
                <c:pt idx="2">
                  <c:v>1</c:v>
                </c:pt>
                <c:pt idx="3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NÁZEV:VY_32_INOVACE_18_PRVOUKA </a:t>
          </a:r>
          <a:r>
            <a:rPr lang="cs-CZ" sz="2000" dirty="0" smtClean="0"/>
            <a:t>3.R.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VZDUCH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CFC4333-CB0B-4666-9A1A-8AD1DA1E49C0}" type="presOf" srcId="{4C35D32F-0EAB-4CD7-82EE-45574DC2A586}" destId="{890E4F0B-2866-4A3F-A3C7-2A14B1797930}" srcOrd="1" destOrd="0" presId="urn:microsoft.com/office/officeart/2005/8/layout/target3"/>
    <dgm:cxn modelId="{C4C8AF48-EB50-4F49-9EA0-CD7CBDDECB8D}" type="presOf" srcId="{757F3AB3-0718-4624-B441-E567A8F0AB56}" destId="{333A1088-737F-45CB-B68E-254E46348037}" srcOrd="0" destOrd="0" presId="urn:microsoft.com/office/officeart/2005/8/layout/target3"/>
    <dgm:cxn modelId="{895B35E6-4FDD-443E-9AB8-18A2C8E9EEF7}" type="presOf" srcId="{D1D4F407-5343-4D3F-B5B9-D407B03CAEB4}" destId="{AED2198E-93D5-4001-81B4-73124B309672}" srcOrd="1" destOrd="0" presId="urn:microsoft.com/office/officeart/2005/8/layout/target3"/>
    <dgm:cxn modelId="{F032B0EC-4529-468C-BDA7-4AB553C4030B}" type="presOf" srcId="{D1B46980-6531-4606-95E6-44980827E919}" destId="{2BE915AB-18AA-4053-B92C-3BFC9ED204BB}" srcOrd="1" destOrd="0" presId="urn:microsoft.com/office/officeart/2005/8/layout/target3"/>
    <dgm:cxn modelId="{792F10AB-6CCE-4FF0-A2A6-7DE5D54FF3FA}" type="presOf" srcId="{D8197B8C-B260-4A16-BDF4-0947B075E274}" destId="{5A5FFA88-C948-4069-8E93-59FA12366E83}" srcOrd="1" destOrd="0" presId="urn:microsoft.com/office/officeart/2005/8/layout/target3"/>
    <dgm:cxn modelId="{3289A2B2-6C3A-4668-91F5-A198A3A8F3A3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1CAA869-27B5-42A0-8E68-73575CFA17CC}" type="presOf" srcId="{4C35D32F-0EAB-4CD7-82EE-45574DC2A586}" destId="{8BEBB6EC-1DAA-4CAC-8A25-BC0FCBD5DBD5}" srcOrd="0" destOrd="0" presId="urn:microsoft.com/office/officeart/2005/8/layout/target3"/>
    <dgm:cxn modelId="{F3ECD3D3-1809-4A1C-A2E8-F3DEDD1F160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0469D50-3A42-4FDC-B39A-6E83636F3147}" type="presOf" srcId="{D8197B8C-B260-4A16-BDF4-0947B075E274}" destId="{25B08C86-7E15-44DC-BE7F-FFB55DD49D12}" srcOrd="0" destOrd="0" presId="urn:microsoft.com/office/officeart/2005/8/layout/target3"/>
    <dgm:cxn modelId="{7565CFB5-4641-47AD-866A-836B6287D77E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840D6A5-E36C-4D1F-ABEC-55C95785B921}" type="presOf" srcId="{B651F6E3-6281-48DB-9319-2AEAFDAE7572}" destId="{619D679B-A015-4ECF-8348-D1034C574F40}" srcOrd="0" destOrd="0" presId="urn:microsoft.com/office/officeart/2005/8/layout/target3"/>
    <dgm:cxn modelId="{9FA039A5-214A-4A5F-8A2F-46FFAAFD4518}" type="presParOf" srcId="{333A1088-737F-45CB-B68E-254E46348037}" destId="{F5ABB229-8D3B-4694-996A-96F23CF14429}" srcOrd="0" destOrd="0" presId="urn:microsoft.com/office/officeart/2005/8/layout/target3"/>
    <dgm:cxn modelId="{92F8E9FF-3178-4385-8CBD-058524C30CA0}" type="presParOf" srcId="{333A1088-737F-45CB-B68E-254E46348037}" destId="{F41139FD-01EE-4571-8B17-4FB00FC51163}" srcOrd="1" destOrd="0" presId="urn:microsoft.com/office/officeart/2005/8/layout/target3"/>
    <dgm:cxn modelId="{5A177F02-5C46-4C87-B179-BF4C9B561ED4}" type="presParOf" srcId="{333A1088-737F-45CB-B68E-254E46348037}" destId="{D005CE8C-CC26-4C3E-AC11-E15060ECD759}" srcOrd="2" destOrd="0" presId="urn:microsoft.com/office/officeart/2005/8/layout/target3"/>
    <dgm:cxn modelId="{271B1D4B-7BA3-4D58-939C-3F2819369D0F}" type="presParOf" srcId="{333A1088-737F-45CB-B68E-254E46348037}" destId="{2C702D82-9B77-49B7-9568-BB8EB47C3372}" srcOrd="3" destOrd="0" presId="urn:microsoft.com/office/officeart/2005/8/layout/target3"/>
    <dgm:cxn modelId="{5B7F11AB-2F05-4B67-9C5A-4783366CBA78}" type="presParOf" srcId="{333A1088-737F-45CB-B68E-254E46348037}" destId="{A52A0455-90FF-4808-ABD0-F02540D31D5A}" srcOrd="4" destOrd="0" presId="urn:microsoft.com/office/officeart/2005/8/layout/target3"/>
    <dgm:cxn modelId="{A9927D96-C4E0-4F73-899B-1BA924004C52}" type="presParOf" srcId="{333A1088-737F-45CB-B68E-254E46348037}" destId="{6140AFEC-043D-4C43-A2F9-D0F5331DF3A3}" srcOrd="5" destOrd="0" presId="urn:microsoft.com/office/officeart/2005/8/layout/target3"/>
    <dgm:cxn modelId="{2E270979-1933-4210-97CB-FFE7D257D929}" type="presParOf" srcId="{333A1088-737F-45CB-B68E-254E46348037}" destId="{9358AC05-5D7D-4327-9F80-1AD486AEA664}" srcOrd="6" destOrd="0" presId="urn:microsoft.com/office/officeart/2005/8/layout/target3"/>
    <dgm:cxn modelId="{1BC77B93-60F9-4C4C-9478-4526A21E5B2B}" type="presParOf" srcId="{333A1088-737F-45CB-B68E-254E46348037}" destId="{313FC574-E1CD-4FB4-B054-0B805CE0447D}" srcOrd="7" destOrd="0" presId="urn:microsoft.com/office/officeart/2005/8/layout/target3"/>
    <dgm:cxn modelId="{35CD0681-D814-4F9F-B50B-026C5C1C4E68}" type="presParOf" srcId="{333A1088-737F-45CB-B68E-254E46348037}" destId="{619D679B-A015-4ECF-8348-D1034C574F40}" srcOrd="8" destOrd="0" presId="urn:microsoft.com/office/officeart/2005/8/layout/target3"/>
    <dgm:cxn modelId="{1803FAB7-15D0-4553-9651-8C66ADBEC4E1}" type="presParOf" srcId="{333A1088-737F-45CB-B68E-254E46348037}" destId="{322283A8-4A27-4CDA-BAE3-F381106A9174}" srcOrd="9" destOrd="0" presId="urn:microsoft.com/office/officeart/2005/8/layout/target3"/>
    <dgm:cxn modelId="{3AC1404B-879D-4B61-AEDF-F5A3186175B8}" type="presParOf" srcId="{333A1088-737F-45CB-B68E-254E46348037}" destId="{FFC9F71D-1B4F-4AD9-A4A6-86ADEFC8AF5C}" srcOrd="10" destOrd="0" presId="urn:microsoft.com/office/officeart/2005/8/layout/target3"/>
    <dgm:cxn modelId="{DC811939-58CD-4665-AE7C-EDF2CBF8E4FF}" type="presParOf" srcId="{333A1088-737F-45CB-B68E-254E46348037}" destId="{25B08C86-7E15-44DC-BE7F-FFB55DD49D12}" srcOrd="11" destOrd="0" presId="urn:microsoft.com/office/officeart/2005/8/layout/target3"/>
    <dgm:cxn modelId="{D21F942F-444C-4288-BC85-3027148D10E2}" type="presParOf" srcId="{333A1088-737F-45CB-B68E-254E46348037}" destId="{76644BE8-9D7C-4C09-B250-3D10AF48CBB7}" srcOrd="12" destOrd="0" presId="urn:microsoft.com/office/officeart/2005/8/layout/target3"/>
    <dgm:cxn modelId="{0EB0494F-6C01-4FE5-A15B-202FE6A82020}" type="presParOf" srcId="{333A1088-737F-45CB-B68E-254E46348037}" destId="{EE85B701-7295-41C0-BA7A-34D3756A2AE6}" srcOrd="13" destOrd="0" presId="urn:microsoft.com/office/officeart/2005/8/layout/target3"/>
    <dgm:cxn modelId="{3C318E72-493B-4EAF-8353-D61B6D15320D}" type="presParOf" srcId="{333A1088-737F-45CB-B68E-254E46348037}" destId="{8BEBB6EC-1DAA-4CAC-8A25-BC0FCBD5DBD5}" srcOrd="14" destOrd="0" presId="urn:microsoft.com/office/officeart/2005/8/layout/target3"/>
    <dgm:cxn modelId="{5EC0967A-537C-442E-A9AC-EA85DFCEA76F}" type="presParOf" srcId="{333A1088-737F-45CB-B68E-254E46348037}" destId="{AED2198E-93D5-4001-81B4-73124B309672}" srcOrd="15" destOrd="0" presId="urn:microsoft.com/office/officeart/2005/8/layout/target3"/>
    <dgm:cxn modelId="{3F4355EB-4F88-4312-B99A-A50240DA6504}" type="presParOf" srcId="{333A1088-737F-45CB-B68E-254E46348037}" destId="{2BE915AB-18AA-4053-B92C-3BFC9ED204BB}" srcOrd="16" destOrd="0" presId="urn:microsoft.com/office/officeart/2005/8/layout/target3"/>
    <dgm:cxn modelId="{71A95A84-D5E8-4D52-B99C-1F6C4A250755}" type="presParOf" srcId="{333A1088-737F-45CB-B68E-254E46348037}" destId="{6BB5E863-4638-4E1D-BFDE-399D028AC4ED}" srcOrd="17" destOrd="0" presId="urn:microsoft.com/office/officeart/2005/8/layout/target3"/>
    <dgm:cxn modelId="{4033ADA8-14B2-4AA9-8F8C-E314D4769674}" type="presParOf" srcId="{333A1088-737F-45CB-B68E-254E46348037}" destId="{5A5FFA88-C948-4069-8E93-59FA12366E83}" srcOrd="18" destOrd="0" presId="urn:microsoft.com/office/officeart/2005/8/layout/target3"/>
    <dgm:cxn modelId="{CF592771-E48F-4B56-B7EF-DA4FA352249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NÁZEV:VY_32_INOVACE_18_PRVOUKA </a:t>
          </a:r>
          <a:r>
            <a:rPr lang="cs-CZ" sz="2000" kern="1200" dirty="0" smtClean="0"/>
            <a:t>3.R.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VZDUCH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A78EFA-4375-428C-8C42-D98E0028FCC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9DA135-E9A6-4DE8-9696-0EC1EDD1DA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04468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2390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9507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300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769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7929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020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694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9350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1735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29146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2407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B7627F-9E30-46E5-BDFA-5E4E311A056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8354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6305919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0552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9386">
        <p14:ripple/>
      </p:transition>
    </mc:Choice>
    <mc:Fallback xmlns="">
      <p:transition spd="slow" advTm="9386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 rot="16200000">
            <a:off x="1973475" y="440667"/>
            <a:ext cx="5845124" cy="8280921"/>
          </a:xfrm>
        </p:spPr>
        <p:txBody>
          <a:bodyPr/>
          <a:lstStyle/>
          <a:p>
            <a:r>
              <a:rPr lang="cs-CZ" dirty="0" smtClean="0"/>
              <a:t>Vzduch</a:t>
            </a:r>
          </a:p>
          <a:p>
            <a:r>
              <a:rPr lang="cs-CZ" dirty="0" smtClean="0"/>
              <a:t>Vzduchový obal země</a:t>
            </a:r>
          </a:p>
          <a:p>
            <a:r>
              <a:rPr lang="cs-CZ" dirty="0" smtClean="0"/>
              <a:t>Proudění vzduchu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3140968"/>
            <a:ext cx="70567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4129388"/>
            <a:ext cx="68407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400" dirty="0">
                <a:solidFill>
                  <a:schemeClr val="bg1">
                    <a:lumMod val="65000"/>
                  </a:schemeClr>
                </a:solidFill>
              </a:rPr>
              <a:t>úkoly jsou žáky řešeny přímo na interaktivní tabuli fixem nebo pomocí programu</a:t>
            </a:r>
          </a:p>
        </p:txBody>
      </p:sp>
    </p:spTree>
    <p:extLst>
      <p:ext uri="{BB962C8B-B14F-4D97-AF65-F5344CB8AC3E}">
        <p14:creationId xmlns:p14="http://schemas.microsoft.com/office/powerpoint/2010/main" val="1364714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17722" r="1266" b="16456"/>
          <a:stretch>
            <a:fillRect/>
          </a:stretch>
        </p:blipFill>
        <p:spPr bwMode="auto">
          <a:xfrm>
            <a:off x="1475656" y="2780928"/>
            <a:ext cx="5616624" cy="374441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39552" y="332656"/>
            <a:ext cx="3960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VZDUCH</a:t>
            </a:r>
            <a:endParaRPr lang="cs-CZ" sz="36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1052736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je součástí neživé přírody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1628800"/>
            <a:ext cx="6552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0070C0"/>
                </a:solidFill>
              </a:rPr>
              <a:t>  </a:t>
            </a:r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je to bezbarvý plyn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2690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3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16364" r="1818" b="18182"/>
          <a:stretch>
            <a:fillRect/>
          </a:stretch>
        </p:blipFill>
        <p:spPr bwMode="auto">
          <a:xfrm>
            <a:off x="281648" y="3089089"/>
            <a:ext cx="4068452" cy="271230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51520" y="476672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Vzduch tvoří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vzduchový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obal </a:t>
            </a:r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kolem naší 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planety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268760"/>
            <a:ext cx="88924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Je pro Zemi velmi důležitý – chrání ji před nebezpečným </a:t>
            </a:r>
          </a:p>
          <a:p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slunečním zářením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5" name="Picture 7" descr="C:\Users\08C1\AppData\Local\Microsoft\Windows\Temporary Internet Files\Content.IE5\S7687CZ2\MC9003099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7760" y="2323184"/>
            <a:ext cx="3894417" cy="3958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1545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20162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Vzduch</a:t>
            </a:r>
            <a:endParaRPr lang="cs-CZ" sz="44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7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18182" b="18182"/>
          <a:stretch>
            <a:fillRect/>
          </a:stretch>
        </p:blipFill>
        <p:spPr bwMode="auto">
          <a:xfrm>
            <a:off x="4499992" y="160264"/>
            <a:ext cx="3332942" cy="212096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551695" y="2281227"/>
            <a:ext cx="55923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i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se nachází všude kolem nás</a:t>
            </a:r>
            <a:endParaRPr lang="cs-CZ" sz="3200" b="1" i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9" name="Picture 5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1540" y="2439949"/>
            <a:ext cx="2916324" cy="257322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61635" y="5313874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3200" b="1" i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e obsažen ve vodě</a:t>
            </a:r>
            <a:endParaRPr lang="cs-CZ" sz="3200" b="1" i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t="11429" r="2857" b="11428"/>
          <a:stretch>
            <a:fillRect/>
          </a:stretch>
        </p:blipFill>
        <p:spPr bwMode="auto">
          <a:xfrm>
            <a:off x="5436096" y="3331577"/>
            <a:ext cx="3024336" cy="2401679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545971" y="5733256"/>
            <a:ext cx="4248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b="1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3200" b="1" i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e součástí půdy</a:t>
            </a:r>
            <a:endParaRPr lang="cs-CZ" sz="3200" b="1" i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0684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4694" y="153985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SLOŽENÍ VZDUCHU</a:t>
            </a:r>
            <a:endParaRPr lang="cs-CZ" sz="36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884083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skládá se z </a:t>
            </a:r>
            <a:r>
              <a:rPr lang="cs-CZ" sz="2800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dusíku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kyslíku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oxidu uhličitého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800" dirty="0" smtClean="0">
                <a:solidFill>
                  <a:schemeClr val="bg1">
                    <a:lumMod val="65000"/>
                  </a:schemeClr>
                </a:solidFill>
                <a:latin typeface="Times New Roman" pitchFamily="18" charset="0"/>
                <a:cs typeface="Times New Roman" pitchFamily="18" charset="0"/>
              </a:rPr>
              <a:t>vodní páry a ostatních látek</a:t>
            </a:r>
            <a:endParaRPr lang="cs-CZ" sz="2800" dirty="0">
              <a:solidFill>
                <a:schemeClr val="bg1">
                  <a:lumMod val="6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0" name="Graf 9"/>
          <p:cNvGraphicFramePr/>
          <p:nvPr>
            <p:extLst>
              <p:ext uri="{D42A27DB-BD31-4B8C-83A1-F6EECF244321}">
                <p14:modId xmlns:p14="http://schemas.microsoft.com/office/powerpoint/2010/main" val="2956195131"/>
              </p:ext>
            </p:extLst>
          </p:nvPr>
        </p:nvGraphicFramePr>
        <p:xfrm>
          <a:off x="971600" y="1657648"/>
          <a:ext cx="7620000" cy="52003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1" name="Obdélník 10"/>
          <p:cNvSpPr/>
          <p:nvPr/>
        </p:nvSpPr>
        <p:spPr>
          <a:xfrm>
            <a:off x="5652120" y="5301208"/>
            <a:ext cx="2915816" cy="720080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ysClr val="windowText" lastClr="000000"/>
                </a:solidFill>
              </a:rPr>
              <a:t>dusík</a:t>
            </a:r>
            <a:endParaRPr lang="cs-CZ" sz="3200" b="1" i="1" dirty="0">
              <a:solidFill>
                <a:sysClr val="windowText" lastClr="0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51520" y="5661248"/>
            <a:ext cx="2915816" cy="720080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chemeClr val="bg1"/>
                </a:solidFill>
              </a:rPr>
              <a:t>kyslík</a:t>
            </a:r>
            <a:endParaRPr lang="cs-CZ" sz="3200" b="1" i="1" dirty="0">
              <a:solidFill>
                <a:schemeClr val="bg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95536" y="2060848"/>
            <a:ext cx="2915816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rgbClr val="FF0000"/>
                </a:solidFill>
              </a:rPr>
              <a:t>oxid uhličitý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508104" y="2276872"/>
            <a:ext cx="2915816" cy="72008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ysClr val="windowText" lastClr="000000"/>
                </a:solidFill>
              </a:rPr>
              <a:t>vodní pára a ostatní látky</a:t>
            </a:r>
            <a:endParaRPr lang="cs-CZ" sz="2400" b="1" i="1" dirty="0">
              <a:solidFill>
                <a:sysClr val="windowText" lastClr="000000"/>
              </a:solidFill>
            </a:endParaRPr>
          </a:p>
        </p:txBody>
      </p:sp>
      <p:cxnSp>
        <p:nvCxnSpPr>
          <p:cNvPr id="16" name="Přímá spojovací šipka 15"/>
          <p:cNvCxnSpPr>
            <a:stCxn id="14" idx="1"/>
          </p:cNvCxnSpPr>
          <p:nvPr/>
        </p:nvCxnSpPr>
        <p:spPr>
          <a:xfrm flipH="1">
            <a:off x="3923928" y="2636912"/>
            <a:ext cx="1584176" cy="5040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stCxn id="13" idx="2"/>
          </p:cNvCxnSpPr>
          <p:nvPr/>
        </p:nvCxnSpPr>
        <p:spPr>
          <a:xfrm>
            <a:off x="1853444" y="2780928"/>
            <a:ext cx="1854460" cy="3600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stCxn id="11" idx="0"/>
          </p:cNvCxnSpPr>
          <p:nvPr/>
        </p:nvCxnSpPr>
        <p:spPr>
          <a:xfrm flipH="1" flipV="1">
            <a:off x="4860032" y="4581128"/>
            <a:ext cx="2249996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12" idx="0"/>
          </p:cNvCxnSpPr>
          <p:nvPr/>
        </p:nvCxnSpPr>
        <p:spPr>
          <a:xfrm flipV="1">
            <a:off x="1709428" y="4005064"/>
            <a:ext cx="1494420" cy="165618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7496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9786" y="163301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Nejdůležitější složkou vzduchu je </a:t>
            </a:r>
            <a:r>
              <a:rPr lang="cs-CZ" sz="3200" b="1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kyslík</a:t>
            </a: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ten    potřebují ke svému životu</a:t>
            </a:r>
            <a:endParaRPr lang="cs-CZ" sz="32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39" name="Picture 7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15750" r="5501" b="17314"/>
          <a:stretch>
            <a:fillRect/>
          </a:stretch>
        </p:blipFill>
        <p:spPr bwMode="auto">
          <a:xfrm>
            <a:off x="467544" y="1456929"/>
            <a:ext cx="2664296" cy="188721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214660" y="3402352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zvířata</a:t>
            </a:r>
            <a:endParaRPr lang="cs-CZ" sz="3600" i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3344139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FF00"/>
                </a:solidFill>
              </a:rPr>
              <a:t> </a:t>
            </a:r>
            <a:r>
              <a:rPr lang="cs-CZ" sz="36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lidé</a:t>
            </a:r>
            <a:endParaRPr lang="cs-CZ" sz="3600" i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70544" y="5661248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sz="36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rostliny</a:t>
            </a:r>
            <a:endParaRPr lang="cs-CZ" sz="3600" i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 descr="C:\Users\08C1\AppData\Local\Microsoft\Windows\Temporary Internet Files\Content.IE5\AM1I8PN9\MP9004016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832" y="1317079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C1\AppData\Local\Microsoft\Windows\Temporary Internet Files\Content.IE5\AM1I8PN9\MP90014425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149080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8411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08C1\AppData\Local\Microsoft\Windows\Temporary Internet Files\Content.IE5\YYPZW21M\MP9002015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185" y="440733"/>
            <a:ext cx="8889732" cy="5882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980728"/>
            <a:ext cx="748883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Hlavním a jediným zdrojem </a:t>
            </a:r>
            <a:r>
              <a:rPr lang="cs-CZ" sz="4400" b="1" i="1" u="sng" dirty="0" smtClean="0">
                <a:solidFill>
                  <a:schemeClr val="bg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kyslíku</a:t>
            </a:r>
            <a:r>
              <a:rPr lang="cs-CZ" sz="4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 Zemi</a:t>
            </a:r>
            <a:endParaRPr lang="cs-CZ" sz="4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67744" y="2636912"/>
            <a:ext cx="65527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u="sng" dirty="0" smtClean="0">
                <a:solidFill>
                  <a:schemeClr val="bg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jsou zelené rostliny.</a:t>
            </a:r>
            <a:r>
              <a:rPr lang="cs-CZ" sz="4400" i="1" u="sng" dirty="0" smtClean="0">
                <a:solidFill>
                  <a:schemeClr val="bg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400" i="1" u="sng" dirty="0">
              <a:solidFill>
                <a:schemeClr val="bg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2" name="Picture 4" descr="Stro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51512" y="4077072"/>
            <a:ext cx="2548880" cy="2548880"/>
          </a:xfrm>
          <a:prstGeom prst="rect">
            <a:avLst/>
          </a:prstGeom>
          <a:noFill/>
        </p:spPr>
      </p:pic>
      <p:pic>
        <p:nvPicPr>
          <p:cNvPr id="17414" name="Picture 6" descr="Kapky rosy na listu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3781307"/>
            <a:ext cx="2232248" cy="22322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70564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16218" r="1980" b="17445"/>
          <a:stretch>
            <a:fillRect/>
          </a:stretch>
        </p:blipFill>
        <p:spPr bwMode="auto">
          <a:xfrm>
            <a:off x="0" y="260648"/>
            <a:ext cx="9144000" cy="618836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11560" y="1052736"/>
            <a:ext cx="64087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Vzduch se pohybuje 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5076056" y="1340768"/>
            <a:ext cx="792088" cy="28803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12160" y="1052736"/>
            <a:ext cx="2915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proudění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9512" y="2852936"/>
            <a:ext cx="144016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  vánek</a:t>
            </a:r>
            <a:endParaRPr lang="cs-CZ" sz="32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64288" y="2492896"/>
            <a:ext cx="118864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   vítr</a:t>
            </a:r>
            <a:endParaRPr lang="cs-CZ" sz="3200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4941168"/>
            <a:ext cx="172819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  vichřice</a:t>
            </a:r>
            <a:endParaRPr lang="cs-CZ" sz="3200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5157192"/>
            <a:ext cx="1296144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 orkán</a:t>
            </a:r>
            <a:endParaRPr lang="cs-CZ" sz="3200" i="1" dirty="0"/>
          </a:p>
        </p:txBody>
      </p:sp>
      <p:pic>
        <p:nvPicPr>
          <p:cNvPr id="20482" name="Picture 2" descr="Semínka pampelišky ve větr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9851" y="2230923"/>
            <a:ext cx="1828800" cy="1828800"/>
          </a:xfrm>
          <a:prstGeom prst="rect">
            <a:avLst/>
          </a:prstGeom>
          <a:noFill/>
        </p:spPr>
      </p:pic>
      <p:pic>
        <p:nvPicPr>
          <p:cNvPr id="20484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t="19687" r="1564" b="17314"/>
          <a:stretch>
            <a:fillRect/>
          </a:stretch>
        </p:blipFill>
        <p:spPr bwMode="auto">
          <a:xfrm>
            <a:off x="4738731" y="2230923"/>
            <a:ext cx="2209533" cy="1414101"/>
          </a:xfrm>
          <a:prstGeom prst="rect">
            <a:avLst/>
          </a:prstGeom>
          <a:noFill/>
        </p:spPr>
      </p:pic>
      <p:pic>
        <p:nvPicPr>
          <p:cNvPr id="20486" name="Picture 6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 l="19687" r="17314"/>
          <a:stretch>
            <a:fillRect/>
          </a:stretch>
        </p:blipFill>
        <p:spPr bwMode="auto">
          <a:xfrm>
            <a:off x="7164288" y="3637012"/>
            <a:ext cx="1656184" cy="2628900"/>
          </a:xfrm>
          <a:prstGeom prst="rect">
            <a:avLst/>
          </a:prstGeom>
          <a:noFill/>
        </p:spPr>
      </p:pic>
      <p:pic>
        <p:nvPicPr>
          <p:cNvPr id="20488" name="Picture 8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 t="19687" r="1564" b="17314"/>
          <a:stretch>
            <a:fillRect/>
          </a:stretch>
        </p:blipFill>
        <p:spPr bwMode="auto">
          <a:xfrm>
            <a:off x="2123728" y="4598410"/>
            <a:ext cx="2448272" cy="156689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36991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animBg="1"/>
      <p:bldP spid="11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16218" r="1980" b="17445"/>
          <a:stretch>
            <a:fillRect/>
          </a:stretch>
        </p:blipFill>
        <p:spPr bwMode="auto">
          <a:xfrm>
            <a:off x="76801" y="516364"/>
            <a:ext cx="8748464" cy="5920677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238565" y="578198"/>
            <a:ext cx="84249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VYUŽITÍ PROUDĚNÍ VZDUCHU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7691" t="3937" r="19310"/>
          <a:stretch>
            <a:fillRect/>
          </a:stretch>
        </p:blipFill>
        <p:spPr bwMode="auto">
          <a:xfrm>
            <a:off x="251520" y="1218229"/>
            <a:ext cx="2088232" cy="3184186"/>
          </a:xfrm>
          <a:prstGeom prst="rect">
            <a:avLst/>
          </a:prstGeom>
          <a:noFill/>
        </p:spPr>
      </p:pic>
      <p:pic>
        <p:nvPicPr>
          <p:cNvPr id="1033" name="Picture 9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l="15750" r="17314"/>
          <a:stretch>
            <a:fillRect/>
          </a:stretch>
        </p:blipFill>
        <p:spPr bwMode="auto">
          <a:xfrm>
            <a:off x="7119713" y="3952530"/>
            <a:ext cx="1800200" cy="2689411"/>
          </a:xfrm>
          <a:prstGeom prst="rect">
            <a:avLst/>
          </a:prstGeom>
          <a:noFill/>
        </p:spPr>
      </p:pic>
      <p:pic>
        <p:nvPicPr>
          <p:cNvPr id="1035" name="Picture 11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 t="19687" r="5501" b="17314"/>
          <a:stretch>
            <a:fillRect/>
          </a:stretch>
        </p:blipFill>
        <p:spPr bwMode="auto">
          <a:xfrm>
            <a:off x="3071093" y="4696855"/>
            <a:ext cx="2917629" cy="1945086"/>
          </a:xfrm>
          <a:prstGeom prst="rect">
            <a:avLst/>
          </a:prstGeom>
          <a:noFill/>
        </p:spPr>
      </p:pic>
      <p:pic>
        <p:nvPicPr>
          <p:cNvPr id="1037" name="Picture 13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 t="19687" r="1564" b="21251"/>
          <a:stretch>
            <a:fillRect/>
          </a:stretch>
        </p:blipFill>
        <p:spPr bwMode="auto">
          <a:xfrm>
            <a:off x="4427984" y="1748511"/>
            <a:ext cx="2880320" cy="172819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583668" y="1520498"/>
            <a:ext cx="26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větrné mlýny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45713" y="1300447"/>
            <a:ext cx="15555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rogalo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95635" y="4466022"/>
            <a:ext cx="24908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plachetnice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93285" y="3940750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větrné  elektrárny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4698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5805264"/>
            <a:ext cx="83529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je dostatečně silný, aby mohl způsobit hmotné škody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75856" y="4437112"/>
            <a:ext cx="29523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má podobu nálevky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1507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11812" r="1564" b="13376"/>
          <a:stretch>
            <a:fillRect/>
          </a:stretch>
        </p:blipFill>
        <p:spPr bwMode="auto">
          <a:xfrm>
            <a:off x="683568" y="548680"/>
            <a:ext cx="2179189" cy="1656184"/>
          </a:xfrm>
          <a:prstGeom prst="rect">
            <a:avLst/>
          </a:prstGeom>
          <a:noFill/>
        </p:spPr>
      </p:pic>
      <p:pic>
        <p:nvPicPr>
          <p:cNvPr id="21509" name="Picture 5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5750" r="17314"/>
          <a:stretch>
            <a:fillRect/>
          </a:stretch>
        </p:blipFill>
        <p:spPr bwMode="auto">
          <a:xfrm>
            <a:off x="6228184" y="692695"/>
            <a:ext cx="1728192" cy="2581835"/>
          </a:xfrm>
          <a:prstGeom prst="rect">
            <a:avLst/>
          </a:prstGeom>
          <a:noFill/>
        </p:spPr>
      </p:pic>
      <p:pic>
        <p:nvPicPr>
          <p:cNvPr id="21511" name="Picture 7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t="19687" r="1564" b="17314"/>
          <a:stretch>
            <a:fillRect/>
          </a:stretch>
        </p:blipFill>
        <p:spPr bwMode="auto">
          <a:xfrm>
            <a:off x="611560" y="3861048"/>
            <a:ext cx="2250250" cy="1440160"/>
          </a:xfrm>
          <a:prstGeom prst="rect">
            <a:avLst/>
          </a:prstGeom>
          <a:noFill/>
        </p:spPr>
      </p:pic>
      <p:pic>
        <p:nvPicPr>
          <p:cNvPr id="21513" name="Picture 9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 t="19687" r="5501" b="17314"/>
          <a:stretch>
            <a:fillRect/>
          </a:stretch>
        </p:blipFill>
        <p:spPr bwMode="auto">
          <a:xfrm>
            <a:off x="6552220" y="4077072"/>
            <a:ext cx="2052228" cy="1368152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3131840" y="908720"/>
            <a:ext cx="2736304" cy="646331"/>
          </a:xfrm>
          <a:prstGeom prst="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TORNÁDO</a:t>
            </a:r>
            <a:endParaRPr lang="cs-CZ" sz="3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3528" y="2636912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je silně rotující vír, vyskytující se při bouři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59832" y="3501008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je schopný vznést do vzduchu předmět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108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3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CITACE:</a:t>
            </a:r>
            <a:endParaRPr lang="cs-CZ" dirty="0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435975" cy="4525963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cs-CZ" sz="2000" dirty="0" smtClean="0"/>
              <a:t>Text je vytvořen autorem materiálu.</a:t>
            </a:r>
          </a:p>
          <a:p>
            <a:pPr eaLnBrk="1" hangingPunct="1">
              <a:lnSpc>
                <a:spcPct val="80000"/>
              </a:lnSpc>
            </a:pPr>
            <a:endParaRPr lang="cs-CZ" sz="2000" dirty="0" smtClean="0"/>
          </a:p>
          <a:p>
            <a:pPr>
              <a:lnSpc>
                <a:spcPct val="80000"/>
              </a:lnSpc>
            </a:pPr>
            <a:r>
              <a:rPr lang="cs-CZ" sz="2000" dirty="0" smtClean="0"/>
              <a:t>Obrázky byly vytvořeny v otevřené galerii Microsoft </a:t>
            </a:r>
            <a:r>
              <a:rPr lang="cs-CZ" sz="2000" dirty="0" err="1" smtClean="0"/>
              <a:t>office</a:t>
            </a:r>
            <a:r>
              <a:rPr lang="cs-CZ" sz="2000" dirty="0" smtClean="0"/>
              <a:t>.</a:t>
            </a:r>
          </a:p>
          <a:p>
            <a:pPr eaLnBrk="1" hangingPunct="1">
              <a:lnSpc>
                <a:spcPct val="80000"/>
              </a:lnSpc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</a:pPr>
            <a:r>
              <a:rPr lang="cs-CZ" sz="2000" dirty="0" smtClean="0"/>
              <a:t>19.10.2012</a:t>
            </a:r>
          </a:p>
          <a:p>
            <a:pPr eaLnBrk="1" hangingPunct="1">
              <a:lnSpc>
                <a:spcPct val="80000"/>
              </a:lnSpc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15857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972</TotalTime>
  <Words>221</Words>
  <Application>Microsoft Office PowerPoint</Application>
  <PresentationFormat>Předvádění na obrazovce (4:3)</PresentationFormat>
  <Paragraphs>60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40</cp:revision>
  <dcterms:created xsi:type="dcterms:W3CDTF">2012-02-07T16:31:02Z</dcterms:created>
  <dcterms:modified xsi:type="dcterms:W3CDTF">2012-12-16T16:27:36Z</dcterms:modified>
</cp:coreProperties>
</file>