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86" r:id="rId2"/>
    <p:sldId id="282" r:id="rId3"/>
    <p:sldId id="272" r:id="rId4"/>
    <p:sldId id="287" r:id="rId5"/>
    <p:sldId id="289" r:id="rId6"/>
    <p:sldId id="288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301" r:id="rId15"/>
    <p:sldId id="303" r:id="rId16"/>
    <p:sldId id="298" r:id="rId17"/>
    <p:sldId id="300" r:id="rId18"/>
    <p:sldId id="30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D0D3EB"/>
    <a:srgbClr val="E9EB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1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6816D-170C-43A8-B81B-79934891EAE6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4FB1A0-A4CE-42C5-B709-49075B4057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050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4FB1A0-A4CE-42C5-B709-49075B4057F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8763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5906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1596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0655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1101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2446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8418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841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2726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72693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85037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2956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E5D2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E5D2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04120-1310-4820-8818-9EB38F4EC534}" type="datetimeFigureOut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24.2.2013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9982452-E051-46AF-89DB-B45770F4D1E0}" type="slidenum">
              <a:rPr lang="cs-CZ" smtClean="0">
                <a:solidFill>
                  <a:srgbClr val="FFCCA6">
                    <a:lumMod val="50000"/>
                    <a:lumOff val="50000"/>
                  </a:srgbClr>
                </a:solidFill>
              </a:rPr>
              <a:pPr/>
              <a:t>‹#›</a:t>
            </a:fld>
            <a:endParaRPr lang="cs-CZ">
              <a:solidFill>
                <a:srgbClr val="FFCCA6">
                  <a:lumMod val="50000"/>
                  <a:lumOff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851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5.wmf"/><Relationship Id="rId7" Type="http://schemas.openxmlformats.org/officeDocument/2006/relationships/image" Target="../media/image12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2.wmf"/><Relationship Id="rId5" Type="http://schemas.openxmlformats.org/officeDocument/2006/relationships/image" Target="../media/image19.jpeg"/><Relationship Id="rId10" Type="http://schemas.openxmlformats.org/officeDocument/2006/relationships/image" Target="../media/image21.jpeg"/><Relationship Id="rId4" Type="http://schemas.openxmlformats.org/officeDocument/2006/relationships/image" Target="../media/image15.wmf"/><Relationship Id="rId9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5.wmf"/><Relationship Id="rId7" Type="http://schemas.openxmlformats.org/officeDocument/2006/relationships/image" Target="../media/image12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2.wmf"/><Relationship Id="rId5" Type="http://schemas.openxmlformats.org/officeDocument/2006/relationships/image" Target="../media/image19.jpeg"/><Relationship Id="rId10" Type="http://schemas.openxmlformats.org/officeDocument/2006/relationships/image" Target="../media/image21.jpeg"/><Relationship Id="rId4" Type="http://schemas.openxmlformats.org/officeDocument/2006/relationships/image" Target="../media/image15.wmf"/><Relationship Id="rId9" Type="http://schemas.openxmlformats.org/officeDocument/2006/relationships/image" Target="../media/image13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5.wmf"/><Relationship Id="rId7" Type="http://schemas.openxmlformats.org/officeDocument/2006/relationships/image" Target="../media/image12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2.wmf"/><Relationship Id="rId5" Type="http://schemas.openxmlformats.org/officeDocument/2006/relationships/image" Target="../media/image19.jpeg"/><Relationship Id="rId10" Type="http://schemas.openxmlformats.org/officeDocument/2006/relationships/image" Target="../media/image21.jpeg"/><Relationship Id="rId4" Type="http://schemas.openxmlformats.org/officeDocument/2006/relationships/image" Target="../media/image15.wmf"/><Relationship Id="rId9" Type="http://schemas.openxmlformats.org/officeDocument/2006/relationships/image" Target="../media/image13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5.wmf"/><Relationship Id="rId7" Type="http://schemas.openxmlformats.org/officeDocument/2006/relationships/image" Target="../media/image12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2.wmf"/><Relationship Id="rId5" Type="http://schemas.openxmlformats.org/officeDocument/2006/relationships/image" Target="../media/image19.jpeg"/><Relationship Id="rId10" Type="http://schemas.openxmlformats.org/officeDocument/2006/relationships/image" Target="../media/image21.jpeg"/><Relationship Id="rId4" Type="http://schemas.openxmlformats.org/officeDocument/2006/relationships/image" Target="../media/image15.wmf"/><Relationship Id="rId9" Type="http://schemas.openxmlformats.org/officeDocument/2006/relationships/image" Target="../media/image13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0268255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VY_32_INOVACE_XVI_3_16_Vegetables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XVI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>
                <a:solidFill>
                  <a:srgbClr val="000000"/>
                </a:solidFill>
              </a:rPr>
              <a:t>3</a:t>
            </a:r>
            <a:r>
              <a:rPr lang="cs-CZ" dirty="0" smtClean="0">
                <a:solidFill>
                  <a:srgbClr val="000000"/>
                </a:solidFill>
              </a:rPr>
              <a:t>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16</a:t>
            </a:r>
            <a:endParaRPr lang="cs-CZ" b="1" dirty="0" smtClean="0">
              <a:solidFill>
                <a:srgbClr val="000000"/>
              </a:solidFill>
            </a:endParaRP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20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9222759"/>
              </p:ext>
            </p:extLst>
          </p:nvPr>
        </p:nvGraphicFramePr>
        <p:xfrm>
          <a:off x="395536" y="620688"/>
          <a:ext cx="8352926" cy="5515479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se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zelenina</a:t>
                      </a:r>
                      <a:endParaRPr lang="en-US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učí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opakuje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slovní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zásobu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zelenina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obrazového</a:t>
                      </a:r>
                      <a:r>
                        <a:rPr lang="en-US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US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9 - 11 let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Tomato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pepper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olive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peas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garlic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carrot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cucumber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potatoes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beans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broccoli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6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onion</a:t>
                      </a:r>
                      <a:endParaRPr lang="en-US" sz="1600" noProof="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tabule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sešit</a:t>
                      </a:r>
                      <a:r>
                        <a:rPr lang="en-US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en-US" sz="16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pero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výuku: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zhodnocení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popis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práce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digitálním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učebním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1600" b="1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materiálem</a:t>
                      </a:r>
                      <a:r>
                        <a:rPr lang="en-US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en-US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US" sz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marR="0" lvl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Slouží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motivaci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seznámení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žáků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s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novým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tématem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–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zelenina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nebo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k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opakování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daného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en-US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tématu</a:t>
                      </a:r>
                      <a:r>
                        <a:rPr kumimoji="0" lang="en-US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indent="-4763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objevení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obrázku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řekne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slovíčko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přesvědčí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správnosti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dotykem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na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odpověď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(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smajlík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“,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chybné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se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objeví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„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mračoun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“).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Při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opakování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daného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tématu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mohou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své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odpovědi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zapsat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do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pracovního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sešitu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a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následně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zkontrolovat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správnou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odpověď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</a:t>
                      </a:r>
                    </a:p>
                    <a:p>
                      <a:pPr marL="1174750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Nová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slovní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zásoba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Tomato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pepper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olive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peas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garlic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carrot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cucumber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potatoes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beans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broccoli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,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onion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.  </a:t>
                      </a:r>
                    </a:p>
                    <a:p>
                      <a:pPr marL="176213" marR="0" indent="-4763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4-15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přiřazují k obrázkům správné názvy-pracovní list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Řešení se postupně objevuje po kliknutí-snímek 15..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16-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1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7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</a:t>
                      </a:r>
                      <a:r>
                        <a:rPr lang="en-US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vyplní doplňovačku s </a:t>
                      </a:r>
                      <a:r>
                        <a:rPr lang="cs-CZ" sz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tajenkou-pracovní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list. Správnost řešení si mohou ověřit na snímku 17.</a:t>
                      </a:r>
                      <a:endParaRPr lang="en-US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Poznámka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Řešení</a:t>
                      </a:r>
                      <a:r>
                        <a:rPr lang="en-US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baseline="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snímků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mohou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zapisovat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do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sešitu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bez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zobrazení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výsledků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a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následně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zkontrolovat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při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druhé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prezentaci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Snímky 14 – 15 lze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vytisknout jako pracovní listy.</a:t>
                      </a: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3163" marR="0" indent="-100012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byl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ověřen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na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interaktivní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en-US" sz="1200" kern="1200" dirty="0" err="1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tabuli</a:t>
                      </a:r>
                      <a:r>
                        <a:rPr lang="en-US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.</a:t>
                      </a:r>
                      <a:endParaRPr lang="en-US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1456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78837" y="2492896"/>
            <a:ext cx="654057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err="1" smtClean="0">
                <a:solidFill>
                  <a:schemeClr val="bg1">
                    <a:lumMod val="10000"/>
                  </a:schemeClr>
                </a:solidFill>
                <a:latin typeface="Comic Sans MS" pitchFamily="66" charset="0"/>
              </a:rPr>
              <a:t>Vegetables</a:t>
            </a:r>
            <a:endParaRPr lang="cs-CZ" sz="9600" dirty="0">
              <a:solidFill>
                <a:schemeClr val="bg1">
                  <a:lumMod val="1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6" name="Picture 7" descr="C:\Users\florianovar\AppData\Local\Microsoft\Windows\Temporary Internet Files\Content.IE5\KXBLGCBL\MC9002395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88949"/>
            <a:ext cx="2083301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florianovar\AppData\Local\Microsoft\Windows\Temporary Internet Files\Content.IE5\L704ABJ7\MC9001934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68628">
            <a:off x="3139352" y="775355"/>
            <a:ext cx="2403890" cy="145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florianovar\AppData\Local\Microsoft\Windows\Temporary Internet Files\Content.IE5\Z5SQY4EL\MC9004133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1108" y="4106496"/>
            <a:ext cx="2801576" cy="2751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florianovar\AppData\Local\Microsoft\Windows\Temporary Internet Files\Content.IE5\QSN66JC7\MC9001227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779227"/>
            <a:ext cx="1840167" cy="161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florianovar\AppData\Local\Microsoft\Windows\Temporary Internet Files\Content.IE5\FK5KBO0H\MC9000883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193" y="4725144"/>
            <a:ext cx="2902108" cy="127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07463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5811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pepper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4641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carrot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6468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tomato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50491"/>
            <a:ext cx="2243137" cy="2243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90028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33746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cucumber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5811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pepper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4641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carrot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 descr="C:\Users\florianovar\AppData\Local\Microsoft\Windows\Temporary Internet Files\Content.IE5\DHQR96LI\MP9004005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849423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174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5811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pepper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4978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potato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33746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cucumber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2536" y="4566154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3" y="267217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 descr="C:\Users\florianovar\AppData\Local\Microsoft\Windows\Temporary Internet Files\Content.IE5\BJ5VXHCL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75106"/>
            <a:ext cx="4074773" cy="272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2410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4641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carrot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33746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cucumber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2220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garlic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62" y="2387789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79980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62" y="1256206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 descr="C:\Users\florianovar\AppData\Local\Microsoft\Windows\Temporary Internet Files\Content.IE5\UADTYMDV\MC9001915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3147298"/>
            <a:ext cx="3539215" cy="285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30041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3"/>
            <a:ext cx="29081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broccoli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220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garlic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9062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peas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49289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8734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236" y="36110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 descr="C:\Users\florianovar\AppData\Local\Microsoft\Windows\Temporary Internet Files\Content.IE5\FKOVMLT0\MC9003312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548" y="2204865"/>
            <a:ext cx="2831876" cy="279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4813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100"/>
                            </p:stCondLst>
                            <p:childTnLst>
                              <p:par>
                                <p:cTn id="16" presetID="42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1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32832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tomatoes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62103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are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653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beans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880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peppers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1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 descr="C:\Users\florianovar\AppData\Local\Microsoft\Windows\Temporary Internet Files\Content.IE5\FFK8QRPJ\MC900331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83844"/>
            <a:ext cx="2145752" cy="234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485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8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22220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garlic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9081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broccoli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9062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peas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272" y="2555287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79980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262" y="1256206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 descr="C:\Users\florianovar\AppData\Local\Microsoft\Windows\Temporary Internet Files\Content.IE5\QSN66JC7\MC900383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99803"/>
            <a:ext cx="2862607" cy="2237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781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31341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potatoes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62103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are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2653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beans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19062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peas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63" y="3754128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691" y="1420327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691" y="2695781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 descr="C:\Users\florianovar\AppData\Local\Microsoft\Windows\Temporary Internet Files\Content.IE5\QSN66JC7\MC9001227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3218021"/>
            <a:ext cx="3168352" cy="2788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35903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florianovar\AppData\Local\Microsoft\Windows\Temporary Internet Files\Content.IE5\QSN66JC7\MP9001779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253" y="386364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6500" y="2719494"/>
            <a:ext cx="31341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potatoes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62103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are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they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21339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 smtClean="0"/>
              <a:t>- </a:t>
            </a:r>
            <a:r>
              <a:rPr lang="cs-CZ" dirty="0" err="1" smtClean="0"/>
              <a:t>bens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2220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garlic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521" y="2402631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521" y="1277099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89166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6500" y="2719494"/>
            <a:ext cx="19062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peas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404664"/>
            <a:ext cx="449193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What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is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6000" b="1" dirty="0" err="1" smtClean="0">
                <a:solidFill>
                  <a:srgbClr val="000000"/>
                </a:solidFill>
                <a:latin typeface="Comic Sans MS" pitchFamily="66" charset="0"/>
              </a:rPr>
              <a:t>it</a:t>
            </a:r>
            <a:r>
              <a:rPr lang="cs-CZ" sz="6000" b="1" dirty="0" smtClean="0">
                <a:solidFill>
                  <a:srgbClr val="000000"/>
                </a:solidFill>
                <a:latin typeface="Comic Sans MS" pitchFamily="66" charset="0"/>
              </a:rPr>
              <a:t>?</a:t>
            </a:r>
            <a:endParaRPr lang="cs-CZ" sz="6000" b="1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500" y="1556792"/>
            <a:ext cx="19271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48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dirty="0"/>
              <a:t>- </a:t>
            </a:r>
            <a:r>
              <a:rPr lang="cs-CZ" dirty="0" err="1" smtClean="0"/>
              <a:t>olive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945" y="3735157"/>
            <a:ext cx="246413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6000">
                <a:solidFill>
                  <a:srgbClr val="000000"/>
                </a:solidFill>
                <a:latin typeface="Comic Sans MS" pitchFamily="66" charset="0"/>
              </a:defRPr>
            </a:lvl1pPr>
          </a:lstStyle>
          <a:p>
            <a:r>
              <a:rPr lang="cs-CZ" sz="4800" dirty="0"/>
              <a:t>- </a:t>
            </a:r>
            <a:r>
              <a:rPr lang="cs-CZ" sz="4800" dirty="0" err="1" smtClean="0"/>
              <a:t>carrot</a:t>
            </a:r>
            <a:endParaRPr lang="cs-CZ" sz="4800" dirty="0"/>
          </a:p>
        </p:txBody>
      </p:sp>
      <p:pic>
        <p:nvPicPr>
          <p:cNvPr id="9" name="Picture 3" descr="C:\Users\florianovar\AppData\Local\Microsoft\Windows\Temporary Internet Files\Content.IE5\QSN66JC7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472" y="1397506"/>
            <a:ext cx="1853010" cy="151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112" y="3870963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262" y="2697394"/>
            <a:ext cx="1569667" cy="1390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 descr="C:\Users\florianovar\AppData\Local\Microsoft\Windows\Temporary Internet Files\Content.IE5\Z5SQY4EL\MP9004306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638" y="3298126"/>
            <a:ext cx="2060793" cy="2769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9247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" presetClass="emph" presetSubtype="2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florianovar\AppData\Local\Microsoft\Windows\Temporary Internet Files\Content.IE5\Z5SQY4EL\MP9004306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84" y="406179"/>
            <a:ext cx="885593" cy="119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lorianovar\AppData\Local\Microsoft\Windows\Temporary Internet Files\Content.IE5\QSN66JC7\MC900122761[1].wmf" title="pea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345" y="340279"/>
            <a:ext cx="1172736" cy="10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lorianovar\AppData\Local\Microsoft\Windows\Temporary Internet Files\Content.IE5\QSN66JC7\MC900383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22" y="1727552"/>
            <a:ext cx="908844" cy="71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florianovar\AppData\Local\Microsoft\Windows\Temporary Internet Files\Content.IE5\DHQR96LI\MP9004005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41" y="5356099"/>
            <a:ext cx="1012558" cy="126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22" y="5356099"/>
            <a:ext cx="867094" cy="867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 descr="C:\Users\florianovar\AppData\Local\Microsoft\Windows\Temporary Internet Files\Content.IE5\UADTYMDV\MC9001915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5499" y="1814416"/>
            <a:ext cx="125604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florianovar\AppData\Local\Microsoft\Windows\Temporary Internet Files\Content.IE5\BJ5VXHCL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842" y="2707752"/>
            <a:ext cx="1309853" cy="8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florianovar\AppData\Local\Microsoft\Windows\Temporary Internet Files\Content.IE5\FKOVMLT0\MC9003312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19" y="4078026"/>
            <a:ext cx="1082983" cy="106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florianovar\AppData\Local\Microsoft\Windows\Temporary Internet Files\Content.IE5\QSN66JC7\MP9001779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407" y="4005064"/>
            <a:ext cx="1290018" cy="8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florianovar\AppData\Local\Microsoft\Windows\Temporary Internet Files\Content.IE5\K2GSN73L\MC90021537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81" y="3195263"/>
            <a:ext cx="766458" cy="54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635896" y="424946"/>
            <a:ext cx="2018501" cy="58219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potatoes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tomato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pepper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broccoli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garlic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beans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peas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olive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cucumber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carrot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27269" y="101780"/>
            <a:ext cx="1657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Match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7507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florianovar\AppData\Local\Microsoft\Windows\Temporary Internet Files\Content.IE5\Z5SQY4EL\MP9004306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84" y="406179"/>
            <a:ext cx="885593" cy="119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florianovar\AppData\Local\Microsoft\Windows\Temporary Internet Files\Content.IE5\QSN66JC7\MC900122761[1].wmf" title="pea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345" y="340279"/>
            <a:ext cx="1172736" cy="10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florianovar\AppData\Local\Microsoft\Windows\Temporary Internet Files\Content.IE5\QSN66JC7\MC900383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22" y="1727552"/>
            <a:ext cx="908844" cy="71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florianovar\AppData\Local\Microsoft\Windows\Temporary Internet Files\Content.IE5\DHQR96LI\MP9004005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41" y="5356099"/>
            <a:ext cx="1012558" cy="126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222" y="5356099"/>
            <a:ext cx="867094" cy="867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 descr="C:\Users\florianovar\AppData\Local\Microsoft\Windows\Temporary Internet Files\Content.IE5\UADTYMDV\MC9001915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5499" y="1814416"/>
            <a:ext cx="125604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florianovar\AppData\Local\Microsoft\Windows\Temporary Internet Files\Content.IE5\BJ5VXHCL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3842" y="2707752"/>
            <a:ext cx="1309853" cy="8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florianovar\AppData\Local\Microsoft\Windows\Temporary Internet Files\Content.IE5\FKOVMLT0\MC9003312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19" y="4078026"/>
            <a:ext cx="1082983" cy="106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florianovar\AppData\Local\Microsoft\Windows\Temporary Internet Files\Content.IE5\QSN66JC7\MP9001779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407" y="4005064"/>
            <a:ext cx="1290018" cy="8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florianovar\AppData\Local\Microsoft\Windows\Temporary Internet Files\Content.IE5\K2GSN73L\MC90021537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81" y="3195263"/>
            <a:ext cx="766458" cy="54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686001" y="406179"/>
            <a:ext cx="2018501" cy="58219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potatoes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tomato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pepper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broccoli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garlic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beans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peas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olive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cucumber</a:t>
            </a:r>
            <a:endParaRPr lang="cs-CZ" sz="3200" dirty="0" smtClean="0">
              <a:solidFill>
                <a:srgbClr val="000000"/>
              </a:solidFill>
              <a:latin typeface="Comic Sans MS" pitchFamily="66" charset="0"/>
            </a:endParaRPr>
          </a:p>
          <a:p>
            <a:pPr>
              <a:lnSpc>
                <a:spcPts val="4500"/>
              </a:lnSpc>
            </a:pPr>
            <a:r>
              <a:rPr lang="cs-CZ" sz="3200" dirty="0" err="1" smtClean="0">
                <a:solidFill>
                  <a:srgbClr val="000000"/>
                </a:solidFill>
                <a:latin typeface="Comic Sans MS" pitchFamily="66" charset="0"/>
              </a:rPr>
              <a:t>carrot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  <p:cxnSp>
        <p:nvCxnSpPr>
          <p:cNvPr id="16" name="Přímá spojnice se šipkou 15"/>
          <p:cNvCxnSpPr>
            <a:endCxn id="12" idx="1"/>
          </p:cNvCxnSpPr>
          <p:nvPr/>
        </p:nvCxnSpPr>
        <p:spPr>
          <a:xfrm>
            <a:off x="5455031" y="856314"/>
            <a:ext cx="1887376" cy="3578756"/>
          </a:xfrm>
          <a:prstGeom prst="straightConnector1">
            <a:avLst/>
          </a:prstGeom>
          <a:ln w="50800">
            <a:solidFill>
              <a:schemeClr val="accent1">
                <a:lumMod val="75000"/>
              </a:schemeClr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148064" y="1405885"/>
            <a:ext cx="2277158" cy="4183355"/>
          </a:xfrm>
          <a:prstGeom prst="straightConnector1">
            <a:avLst/>
          </a:prstGeom>
          <a:ln w="50800">
            <a:solidFill>
              <a:srgbClr val="FF000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1661540" y="1986348"/>
            <a:ext cx="1968642" cy="3803298"/>
          </a:xfrm>
          <a:prstGeom prst="straightConnector1">
            <a:avLst/>
          </a:prstGeom>
          <a:ln w="50800">
            <a:solidFill>
              <a:srgbClr val="FFFF0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11" idx="3"/>
          </p:cNvCxnSpPr>
          <p:nvPr/>
        </p:nvCxnSpPr>
        <p:spPr>
          <a:xfrm flipH="1">
            <a:off x="1685902" y="2634918"/>
            <a:ext cx="1968642" cy="1976941"/>
          </a:xfrm>
          <a:prstGeom prst="straightConnector1">
            <a:avLst/>
          </a:prstGeom>
          <a:ln w="50800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6" idx="1"/>
          </p:cNvCxnSpPr>
          <p:nvPr/>
        </p:nvCxnSpPr>
        <p:spPr>
          <a:xfrm flipV="1">
            <a:off x="4926684" y="2082755"/>
            <a:ext cx="2498538" cy="971259"/>
          </a:xfrm>
          <a:prstGeom prst="straightConnector1">
            <a:avLst/>
          </a:prstGeom>
          <a:ln w="50800">
            <a:solidFill>
              <a:srgbClr val="7030A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4705303" y="856314"/>
            <a:ext cx="2824041" cy="3365824"/>
          </a:xfrm>
          <a:prstGeom prst="straightConnector1">
            <a:avLst/>
          </a:prstGeom>
          <a:ln w="50800">
            <a:solidFill>
              <a:srgbClr val="00B05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endCxn id="10" idx="1"/>
          </p:cNvCxnSpPr>
          <p:nvPr/>
        </p:nvCxnSpPr>
        <p:spPr>
          <a:xfrm flipV="1">
            <a:off x="5510025" y="3145883"/>
            <a:ext cx="1693817" cy="2206289"/>
          </a:xfrm>
          <a:prstGeom prst="straightConnector1">
            <a:avLst/>
          </a:prstGeom>
          <a:ln w="50800">
            <a:solidFill>
              <a:srgbClr val="FFC00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1717359" y="2282468"/>
            <a:ext cx="1968642" cy="3706635"/>
          </a:xfrm>
          <a:prstGeom prst="straightConnector1">
            <a:avLst/>
          </a:prstGeom>
          <a:ln w="50800">
            <a:solidFill>
              <a:srgbClr val="FF000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4" idx="3"/>
          </p:cNvCxnSpPr>
          <p:nvPr/>
        </p:nvCxnSpPr>
        <p:spPr>
          <a:xfrm flipH="1" flipV="1">
            <a:off x="1566977" y="1001224"/>
            <a:ext cx="2087567" cy="3863852"/>
          </a:xfrm>
          <a:prstGeom prst="straightConnector1">
            <a:avLst/>
          </a:prstGeom>
          <a:ln w="50800">
            <a:solidFill>
              <a:srgbClr val="0070C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>
            <a:stCxn id="13" idx="3"/>
          </p:cNvCxnSpPr>
          <p:nvPr/>
        </p:nvCxnSpPr>
        <p:spPr>
          <a:xfrm>
            <a:off x="1527639" y="3465886"/>
            <a:ext cx="2102543" cy="157502"/>
          </a:xfrm>
          <a:prstGeom prst="straightConnector1">
            <a:avLst/>
          </a:prstGeom>
          <a:ln w="50800">
            <a:solidFill>
              <a:srgbClr val="7030A0"/>
            </a:solidFill>
            <a:headEnd type="stealth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927269" y="83013"/>
            <a:ext cx="1657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0000"/>
                </a:solidFill>
                <a:latin typeface="Comic Sans MS" pitchFamily="66" charset="0"/>
              </a:rPr>
              <a:t>Match</a:t>
            </a:r>
            <a:r>
              <a:rPr lang="cs-CZ" sz="3600" dirty="0" smtClean="0">
                <a:solidFill>
                  <a:srgbClr val="000000"/>
                </a:solidFill>
                <a:latin typeface="Comic Sans MS" pitchFamily="66" charset="0"/>
              </a:rPr>
              <a:t>!</a:t>
            </a:r>
            <a:endParaRPr lang="cs-CZ" sz="36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8468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131840" y="432997"/>
            <a:ext cx="3746860" cy="92333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182880" indent="0">
              <a:spcBef>
                <a:spcPct val="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5400" b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defRPr>
            </a:lvl1pPr>
            <a:lvl2pPr marL="54864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22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09728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8988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 marL="166420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6pPr>
            <a:lvl7pPr marL="1965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7pPr>
            <a:lvl8pPr marL="228600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8pPr>
            <a:lvl9pPr marL="2587752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9pPr>
          </a:lstStyle>
          <a:p>
            <a:r>
              <a:rPr lang="cs-CZ" dirty="0" err="1"/>
              <a:t>Crossword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70617838"/>
              </p:ext>
            </p:extLst>
          </p:nvPr>
        </p:nvGraphicFramePr>
        <p:xfrm>
          <a:off x="2016374" y="2559287"/>
          <a:ext cx="6652170" cy="4027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</a:tblGrid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1.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2.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3.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4.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5.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6.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7.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8.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9.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10.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6156176" y="18302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3.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00519" y="52533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2.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7615" y="139136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62736" y="157603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9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46475" y="204776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6.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6161" y="463087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8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85016" y="195157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7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1089" y="607173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8" name="Picture 9" descr="C:\Users\florianovar\AppData\Local\Microsoft\Windows\Temporary Internet Files\Content.IE5\Z5SQY4EL\MP9004306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46" y="179113"/>
            <a:ext cx="885593" cy="119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florianovar\AppData\Local\Microsoft\Windows\Temporary Internet Files\Content.IE5\QSN66JC7\MC9001227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605" y="913292"/>
            <a:ext cx="1172736" cy="10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florianovar\AppData\Local\Microsoft\Windows\Temporary Internet Files\Content.IE5\QSN66JC7\MC900383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76030"/>
            <a:ext cx="908844" cy="71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florianovar\AppData\Local\Microsoft\Windows\Temporary Internet Files\Content.IE5\DHQR96LI\MP9004005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42" y="5438731"/>
            <a:ext cx="1012558" cy="126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8381962" y="557457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972" y="5325690"/>
            <a:ext cx="867094" cy="867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 descr="C:\Users\florianovar\AppData\Local\Microsoft\Windows\Temporary Internet Files\Content.IE5\UADTYMDV\MC9001915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1888" y="1985024"/>
            <a:ext cx="125604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florianovar\AppData\Local\Microsoft\Windows\Temporary Internet Files\Content.IE5\BJ5VXHCL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163" y="1576815"/>
            <a:ext cx="1309853" cy="8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lorianovar\AppData\Local\Microsoft\Windows\Temporary Internet Files\Content.IE5\FKOVMLT0\MC9003312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55" y="4281707"/>
            <a:ext cx="1082983" cy="106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florianovar\AppData\Local\Microsoft\Windows\Temporary Internet Files\Content.IE5\QSN66JC7\MP9001779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799" y="592998"/>
            <a:ext cx="1290018" cy="8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lorianovar\AppData\Local\Microsoft\Windows\Temporary Internet Files\Content.IE5\K2GSN73L\MC90021537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43" y="3377908"/>
            <a:ext cx="766458" cy="54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456816" y="3193242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10.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05418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3131840" y="432997"/>
            <a:ext cx="3746860" cy="92333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182880" indent="0">
              <a:spcBef>
                <a:spcPct val="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defRPr sz="5400" b="1">
                <a:solidFill>
                  <a:schemeClr val="bg1">
                    <a:lumMod val="1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latin typeface="Comic Sans MS" pitchFamily="66" charset="0"/>
                <a:ea typeface="+mj-ea"/>
                <a:cs typeface="+mj-cs"/>
              </a:defRPr>
            </a:lvl1pPr>
            <a:lvl2pPr marL="54864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822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09728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38988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  <a:lvl6pPr marL="1664208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6pPr>
            <a:lvl7pPr marL="196596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7pPr>
            <a:lvl8pPr marL="2286000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8pPr>
            <a:lvl9pPr marL="2587752" indent="-182880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9pPr>
          </a:lstStyle>
          <a:p>
            <a:r>
              <a:rPr lang="cs-CZ" dirty="0" err="1"/>
              <a:t>Crossword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94421855"/>
              </p:ext>
            </p:extLst>
          </p:nvPr>
        </p:nvGraphicFramePr>
        <p:xfrm>
          <a:off x="2016374" y="2559287"/>
          <a:ext cx="6652170" cy="40277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  <a:gridCol w="475155"/>
              </a:tblGrid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1.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800" b="1" kern="1200" dirty="0">
                        <a:solidFill>
                          <a:schemeClr val="bg1">
                            <a:lumMod val="1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2.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3.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G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4.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5.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6.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7.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U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M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8.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R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L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I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9.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P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T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2774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10.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0D3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</a:rPr>
                        <a:t>S</a:t>
                      </a:r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6156176" y="18302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3.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900519" y="52533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2.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7615" y="139136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1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62736" y="157603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9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46475" y="204776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6.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6161" y="4630874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8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85016" y="195157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7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1089" y="607173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28" name="Picture 9" descr="C:\Users\florianovar\AppData\Local\Microsoft\Windows\Temporary Internet Files\Content.IE5\Z5SQY4EL\MP9004306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46" y="179113"/>
            <a:ext cx="885593" cy="1190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florianovar\AppData\Local\Microsoft\Windows\Temporary Internet Files\Content.IE5\QSN66JC7\MC9001227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605" y="913292"/>
            <a:ext cx="1172736" cy="10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florianovar\AppData\Local\Microsoft\Windows\Temporary Internet Files\Content.IE5\QSN66JC7\MC900383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76030"/>
            <a:ext cx="908844" cy="710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florianovar\AppData\Local\Microsoft\Windows\Temporary Internet Files\Content.IE5\DHQR96LI\MP9004005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42" y="5438731"/>
            <a:ext cx="1012558" cy="126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8381962" y="557457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>
                    <a:lumMod val="10000"/>
                  </a:schemeClr>
                </a:solidFill>
              </a:rPr>
              <a:t>5</a:t>
            </a:r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972" y="5325690"/>
            <a:ext cx="867094" cy="867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5" name="Picture 3" descr="C:\Users\florianovar\AppData\Local\Microsoft\Windows\Temporary Internet Files\Content.IE5\UADTYMDV\MC9001915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81888" y="1985024"/>
            <a:ext cx="125604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florianovar\AppData\Local\Microsoft\Windows\Temporary Internet Files\Content.IE5\BJ5VXHCL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163" y="1576815"/>
            <a:ext cx="1309853" cy="8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lorianovar\AppData\Local\Microsoft\Windows\Temporary Internet Files\Content.IE5\FKOVMLT0\MC90033125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55" y="4281707"/>
            <a:ext cx="1082983" cy="106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florianovar\AppData\Local\Microsoft\Windows\Temporary Internet Files\Content.IE5\QSN66JC7\MP90017794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799" y="592998"/>
            <a:ext cx="1290018" cy="8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6" descr="C:\Users\florianovar\AppData\Local\Microsoft\Windows\Temporary Internet Files\Content.IE5\K2GSN73L\MC90021537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42" y="3521162"/>
            <a:ext cx="563596" cy="39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456816" y="3193242"/>
            <a:ext cx="513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10000"/>
                  </a:schemeClr>
                </a:solidFill>
              </a:rPr>
              <a:t>10.</a:t>
            </a:r>
            <a:endParaRPr lang="cs-CZ" dirty="0">
              <a:solidFill>
                <a:schemeClr val="bg1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643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" indent="0">
              <a:buNone/>
            </a:pPr>
            <a:r>
              <a:rPr lang="cs-CZ" sz="2800" dirty="0">
                <a:solidFill>
                  <a:srgbClr val="000000"/>
                </a:solidFill>
                <a:latin typeface="Comic Sans MS" pitchFamily="66" charset="0"/>
              </a:rPr>
              <a:t>Zdroje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:</a:t>
            </a:r>
          </a:p>
          <a:p>
            <a:pPr marL="45720" indent="0">
              <a:buNone/>
            </a:pP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Kliparty 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  <a:cs typeface="Times New Roman" pitchFamily="18" charset="0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0057108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2">
      <a:dk1>
        <a:srgbClr val="CAF297"/>
      </a:dk1>
      <a:lt1>
        <a:srgbClr val="EDFADC"/>
      </a:lt1>
      <a:dk2>
        <a:srgbClr val="568C11"/>
      </a:dk2>
      <a:lt2>
        <a:srgbClr val="CAF297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710</TotalTime>
  <Words>591</Words>
  <Application>Microsoft Office PowerPoint</Application>
  <PresentationFormat>Předvádění na obrazovce (4:3)</PresentationFormat>
  <Paragraphs>208</Paragraphs>
  <Slides>18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Vegetables</dc:title>
  <dc:creator>Renata Florianová</dc:creator>
  <cp:lastModifiedBy>Renata Florianová</cp:lastModifiedBy>
  <cp:revision>69</cp:revision>
  <dcterms:created xsi:type="dcterms:W3CDTF">2013-01-13T18:15:19Z</dcterms:created>
  <dcterms:modified xsi:type="dcterms:W3CDTF">2013-02-24T13:29:42Z</dcterms:modified>
</cp:coreProperties>
</file>