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26"/>
  </p:notesMasterIdLst>
  <p:sldIdLst>
    <p:sldId id="275" r:id="rId4"/>
    <p:sldId id="276" r:id="rId5"/>
    <p:sldId id="269" r:id="rId6"/>
    <p:sldId id="318" r:id="rId7"/>
    <p:sldId id="322" r:id="rId8"/>
    <p:sldId id="321" r:id="rId9"/>
    <p:sldId id="320" r:id="rId10"/>
    <p:sldId id="326" r:id="rId11"/>
    <p:sldId id="323" r:id="rId12"/>
    <p:sldId id="324" r:id="rId13"/>
    <p:sldId id="325" r:id="rId14"/>
    <p:sldId id="327" r:id="rId15"/>
    <p:sldId id="328" r:id="rId16"/>
    <p:sldId id="329" r:id="rId17"/>
    <p:sldId id="330" r:id="rId18"/>
    <p:sldId id="335" r:id="rId19"/>
    <p:sldId id="332" r:id="rId20"/>
    <p:sldId id="336" r:id="rId21"/>
    <p:sldId id="331" r:id="rId22"/>
    <p:sldId id="333" r:id="rId23"/>
    <p:sldId id="334" r:id="rId24"/>
    <p:sldId id="27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CCFFCC"/>
    <a:srgbClr val="0000CC"/>
    <a:srgbClr val="9900CC"/>
    <a:srgbClr val="008000"/>
    <a:srgbClr val="000000"/>
    <a:srgbClr val="FF66CC"/>
    <a:srgbClr val="996633"/>
    <a:srgbClr val="C28446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34" autoAdjust="0"/>
    <p:restoredTop sz="91667" autoAdjust="0"/>
  </p:normalViewPr>
  <p:slideViewPr>
    <p:cSldViewPr>
      <p:cViewPr>
        <p:scale>
          <a:sx n="80" d="100"/>
          <a:sy n="80" d="100"/>
        </p:scale>
        <p:origin x="-63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30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50561-9C78-4361-8D0A-901FB726F00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BFB8F-E402-4F1B-B430-AB3FF1FF2F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58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541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5414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5414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541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541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5396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8025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73472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2663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31144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5801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29199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5722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4630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36910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07096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67919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1730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90419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17689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2153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2648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6447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0017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48361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06189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41743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004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842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75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2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93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14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68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16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54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59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3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CCFFCC"/>
            </a:gs>
            <a:gs pos="100000">
              <a:srgbClr val="CC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49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Click="0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CCFFCC"/>
            </a:gs>
            <a:gs pos="100000">
              <a:srgbClr val="CC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4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 advClick="0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CCFFCC"/>
            </a:gs>
            <a:gs pos="100000">
              <a:srgbClr val="CC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738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9.wmf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9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7.wmf"/><Relationship Id="rId7" Type="http://schemas.openxmlformats.org/officeDocument/2006/relationships/image" Target="../media/image16.wmf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5.png"/><Relationship Id="rId11" Type="http://schemas.openxmlformats.org/officeDocument/2006/relationships/image" Target="../media/image4.wmf"/><Relationship Id="rId5" Type="http://schemas.openxmlformats.org/officeDocument/2006/relationships/image" Target="../media/image13.wmf"/><Relationship Id="rId10" Type="http://schemas.openxmlformats.org/officeDocument/2006/relationships/image" Target="../media/image12.wmf"/><Relationship Id="rId4" Type="http://schemas.openxmlformats.org/officeDocument/2006/relationships/image" Target="../media/image5.wmf"/><Relationship Id="rId9" Type="http://schemas.openxmlformats.org/officeDocument/2006/relationships/image" Target="../media/image14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16.wmf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5.png"/><Relationship Id="rId11" Type="http://schemas.openxmlformats.org/officeDocument/2006/relationships/image" Target="../media/image4.wmf"/><Relationship Id="rId5" Type="http://schemas.openxmlformats.org/officeDocument/2006/relationships/image" Target="../media/image14.wmf"/><Relationship Id="rId10" Type="http://schemas.openxmlformats.org/officeDocument/2006/relationships/image" Target="../media/image12.wmf"/><Relationship Id="rId4" Type="http://schemas.openxmlformats.org/officeDocument/2006/relationships/image" Target="../media/image2.wmf"/><Relationship Id="rId9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16.wmf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5.png"/><Relationship Id="rId11" Type="http://schemas.openxmlformats.org/officeDocument/2006/relationships/image" Target="../media/image4.wmf"/><Relationship Id="rId5" Type="http://schemas.openxmlformats.org/officeDocument/2006/relationships/image" Target="../media/image14.wmf"/><Relationship Id="rId10" Type="http://schemas.openxmlformats.org/officeDocument/2006/relationships/image" Target="../media/image12.wmf"/><Relationship Id="rId4" Type="http://schemas.openxmlformats.org/officeDocument/2006/relationships/image" Target="../media/image2.wmf"/><Relationship Id="rId9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16.wmf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5.png"/><Relationship Id="rId11" Type="http://schemas.openxmlformats.org/officeDocument/2006/relationships/image" Target="../media/image4.wmf"/><Relationship Id="rId5" Type="http://schemas.openxmlformats.org/officeDocument/2006/relationships/image" Target="../media/image14.wmf"/><Relationship Id="rId10" Type="http://schemas.openxmlformats.org/officeDocument/2006/relationships/image" Target="../media/image12.wmf"/><Relationship Id="rId4" Type="http://schemas.openxmlformats.org/officeDocument/2006/relationships/image" Target="../media/image2.wmf"/><Relationship Id="rId9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wmf"/><Relationship Id="rId7" Type="http://schemas.openxmlformats.org/officeDocument/2006/relationships/image" Target="../media/image16.wmf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5.png"/><Relationship Id="rId11" Type="http://schemas.openxmlformats.org/officeDocument/2006/relationships/image" Target="../media/image4.wmf"/><Relationship Id="rId5" Type="http://schemas.openxmlformats.org/officeDocument/2006/relationships/image" Target="../media/image14.wmf"/><Relationship Id="rId10" Type="http://schemas.openxmlformats.org/officeDocument/2006/relationships/image" Target="../media/image12.wmf"/><Relationship Id="rId4" Type="http://schemas.openxmlformats.org/officeDocument/2006/relationships/image" Target="../media/image2.wmf"/><Relationship Id="rId9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965004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VY_32_INOVACE_XVI_3_20_Toys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20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58121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7205020"/>
              </p:ext>
            </p:extLst>
          </p:nvPr>
        </p:nvGraphicFramePr>
        <p:xfrm>
          <a:off x="395536" y="620688"/>
          <a:ext cx="8352926" cy="5656216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cs-CZ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hračky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hračky</a:t>
                      </a:r>
                      <a:endParaRPr lang="en-US" sz="1600" baseline="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Car,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train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plane,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boat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brick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ball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doll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teddy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bear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pram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clown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pastelky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hračky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dotykem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na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(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veselý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chybné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mračoun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“).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Car,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train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plane,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boat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brick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ball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doll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teddy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bear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pram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clown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</a:t>
                      </a:r>
                      <a:endParaRPr lang="en-US" sz="1200" noProof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14-16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si prohlédnou snímek a spočítají daný počet hraček. Číslici si mohou napsat nad jednotlivé obrázky v prvním řádku zleva. Na další pracovní list napíší slovem číslici a daný počet hraček v množném čísle.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Snímky 14, 15 slouží jako pracovní listy.  Snímek 16 – ověření správnosti.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17-18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doplní do neúplných slov písmena a slova barevně přiřadí k obrázkům. Snímek 17 slouží jako pracovní list.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19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Žáci rozdělí text na slova. Snímek slouží jako pracovní list.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20-21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roztřídí slova do jednotlivých skupin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Opakují slovní zásobu  tematických celků – hračky, barvy, oblečení, čísla. Řešení se objeví po kliknutí na další snímek.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527356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771800" y="2802315"/>
            <a:ext cx="39900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cap="all" dirty="0" smtClean="0">
                <a:solidFill>
                  <a:srgbClr val="000000"/>
                </a:solidFill>
                <a:latin typeface="Comic Sans MS" pitchFamily="66" charset="0"/>
              </a:rPr>
              <a:t>My </a:t>
            </a:r>
            <a:r>
              <a:rPr lang="cs-CZ" sz="6000" b="1" cap="all" dirty="0" err="1" smtClean="0">
                <a:solidFill>
                  <a:srgbClr val="000000"/>
                </a:solidFill>
                <a:latin typeface="Comic Sans MS" pitchFamily="66" charset="0"/>
              </a:rPr>
              <a:t>Toys</a:t>
            </a:r>
            <a:endParaRPr lang="cs-CZ" sz="6000" b="1" cap="all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8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386" y="3377886"/>
            <a:ext cx="1749094" cy="206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436" y="458653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83" y="3476667"/>
            <a:ext cx="1570514" cy="186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807" y="819697"/>
            <a:ext cx="1374722" cy="122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FK5KBO0H\MC9003556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219" y="4410833"/>
            <a:ext cx="2091289" cy="1706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14568" y="1556792"/>
            <a:ext cx="1981655" cy="144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florianovar\AppData\Local\Microsoft\Windows\Temporary Internet Files\Content.IE5\BJ5VXHCL\MC9003378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7866" flipH="1">
            <a:off x="4640572" y="483999"/>
            <a:ext cx="2317372" cy="134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22" y="845108"/>
            <a:ext cx="1816266" cy="22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275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 orient="vert"/>
      </p:transition>
    </mc:Choice>
    <mc:Fallback xmlns="">
      <p:transition spd="slow" advClick="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15536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car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brick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6500" y="3754128"/>
            <a:ext cx="16482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doll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102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36912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71550"/>
            <a:ext cx="2441891" cy="28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8" y="188208"/>
            <a:ext cx="1411396" cy="178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2422696" y="143229"/>
            <a:ext cx="5594754" cy="1125532"/>
          </a:xfrm>
          <a:prstGeom prst="wedgeEllipseCallout">
            <a:avLst>
              <a:gd name="adj1" fmla="val -74208"/>
              <a:gd name="adj2" fmla="val 276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55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15536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car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boat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6482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doll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769" y="236858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595" y="3822748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816" y="1432582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519" y="3134991"/>
            <a:ext cx="2805432" cy="2503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675" y="574831"/>
            <a:ext cx="1553669" cy="196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827584" y="155483"/>
            <a:ext cx="5594754" cy="1277099"/>
          </a:xfrm>
          <a:prstGeom prst="wedgeEllipseCallout">
            <a:avLst>
              <a:gd name="adj1" fmla="val 80605"/>
              <a:gd name="adj2" fmla="val 4523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86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4728" y="3039966"/>
            <a:ext cx="20441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pram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4887" y="2020232"/>
            <a:ext cx="16433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4" y="4243163"/>
            <a:ext cx="20233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train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45024"/>
            <a:ext cx="2367287" cy="236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0" y="188208"/>
            <a:ext cx="1449323" cy="183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2433630" y="332656"/>
            <a:ext cx="5594754" cy="1064850"/>
          </a:xfrm>
          <a:prstGeom prst="wedgeEllipseCallout">
            <a:avLst>
              <a:gd name="adj1" fmla="val -75116"/>
              <a:gd name="adj2" fmla="val 1640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251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886035"/>
            <a:ext cx="16482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doll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733907"/>
            <a:ext cx="20233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train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966155"/>
            <a:ext cx="39244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teddy</a:t>
            </a:r>
            <a:r>
              <a:rPr lang="cs-CZ" sz="4800" dirty="0" smtClean="0"/>
              <a:t> </a:t>
            </a:r>
            <a:r>
              <a:rPr lang="cs-CZ" sz="4800" dirty="0" err="1" smtClean="0"/>
              <a:t>bear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629" y="3584574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154" y="1329112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8658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68144" y="3132161"/>
            <a:ext cx="2828421" cy="339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86" y="188208"/>
            <a:ext cx="1310557" cy="165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ný popisek 18"/>
          <p:cNvSpPr/>
          <p:nvPr/>
        </p:nvSpPr>
        <p:spPr>
          <a:xfrm>
            <a:off x="2433630" y="63669"/>
            <a:ext cx="5594754" cy="1133083"/>
          </a:xfrm>
          <a:prstGeom prst="wedgeEllipseCallout">
            <a:avLst>
              <a:gd name="adj1" fmla="val -73755"/>
              <a:gd name="adj2" fmla="val 2722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55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0970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plane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0441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pram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0233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train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017" y="2945741"/>
            <a:ext cx="3683455" cy="350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16875" y="1080249"/>
            <a:ext cx="1368152" cy="178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2433630" y="260648"/>
            <a:ext cx="5594754" cy="1016451"/>
          </a:xfrm>
          <a:prstGeom prst="wedgeEllipseCallout">
            <a:avLst>
              <a:gd name="adj1" fmla="val 44739"/>
              <a:gd name="adj2" fmla="val 11543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39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958043"/>
            <a:ext cx="23439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prams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877923"/>
            <a:ext cx="24080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bricks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4110171"/>
            <a:ext cx="23230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trains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 descr="C:\Users\florianovar\AppData\Local\Microsoft\Windows\Temporary Internet Files\Content.IE5\FK5KBO0H\MC9003556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390566"/>
            <a:ext cx="3334760" cy="272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8" y="188208"/>
            <a:ext cx="1411396" cy="178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ný popisek 11"/>
          <p:cNvSpPr/>
          <p:nvPr/>
        </p:nvSpPr>
        <p:spPr>
          <a:xfrm>
            <a:off x="2483768" y="188208"/>
            <a:ext cx="5904656" cy="1209298"/>
          </a:xfrm>
          <a:prstGeom prst="wedgeEllipseCallout">
            <a:avLst>
              <a:gd name="adj1" fmla="val -74332"/>
              <a:gd name="adj2" fmla="val 1743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are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822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boat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0970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plane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0233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train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5418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836" y="1277099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837" y="225534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3784408" cy="243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486" y="926814"/>
            <a:ext cx="1600978" cy="20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ný popisek 18"/>
          <p:cNvSpPr/>
          <p:nvPr/>
        </p:nvSpPr>
        <p:spPr>
          <a:xfrm>
            <a:off x="2433630" y="260648"/>
            <a:ext cx="5594754" cy="1016451"/>
          </a:xfrm>
          <a:prstGeom prst="wedgeEllipseCallout">
            <a:avLst>
              <a:gd name="adj1" fmla="val 50187"/>
              <a:gd name="adj2" fmla="val 9496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85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8165" y="2991520"/>
            <a:ext cx="20970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plane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114" y="1965811"/>
            <a:ext cx="15536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car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539" y="4102440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brick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769" y="236858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595" y="3822748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816" y="1432582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779" y="3371071"/>
            <a:ext cx="3623390" cy="239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24" y="165096"/>
            <a:ext cx="1534400" cy="193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ný popisek 14"/>
          <p:cNvSpPr/>
          <p:nvPr/>
        </p:nvSpPr>
        <p:spPr>
          <a:xfrm>
            <a:off x="2433630" y="165096"/>
            <a:ext cx="5594754" cy="1112003"/>
          </a:xfrm>
          <a:prstGeom prst="wedgeEllipseCallout">
            <a:avLst>
              <a:gd name="adj1" fmla="val -69895"/>
              <a:gd name="adj2" fmla="val 2932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823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673649"/>
            <a:ext cx="16433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brick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6500" y="3763457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boat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5418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836" y="1277099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837" y="225534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427" y="2387789"/>
            <a:ext cx="3722452" cy="363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130" y="709441"/>
            <a:ext cx="1327750" cy="1678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válný popisek 19"/>
          <p:cNvSpPr/>
          <p:nvPr/>
        </p:nvSpPr>
        <p:spPr>
          <a:xfrm>
            <a:off x="1907704" y="124564"/>
            <a:ext cx="5594754" cy="1000180"/>
          </a:xfrm>
          <a:prstGeom prst="wedgeEllipseCallout">
            <a:avLst>
              <a:gd name="adj1" fmla="val 63126"/>
              <a:gd name="adj2" fmla="val 7228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b="1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cs-CZ" sz="48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8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390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ný popisek 12"/>
          <p:cNvSpPr/>
          <p:nvPr/>
        </p:nvSpPr>
        <p:spPr>
          <a:xfrm>
            <a:off x="2703653" y="200688"/>
            <a:ext cx="5594754" cy="1291174"/>
          </a:xfrm>
          <a:prstGeom prst="wedgeEllipseCallout">
            <a:avLst>
              <a:gd name="adj1" fmla="val 37288"/>
              <a:gd name="adj2" fmla="val 14698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Who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800" b="1" dirty="0" err="1">
                <a:solidFill>
                  <a:srgbClr val="000000"/>
                </a:solidFill>
                <a:latin typeface="Comic Sans MS" pitchFamily="66" charset="0"/>
              </a:rPr>
              <a:t>am</a:t>
            </a:r>
            <a:r>
              <a:rPr lang="cs-CZ" sz="4800" b="1" dirty="0">
                <a:solidFill>
                  <a:srgbClr val="000000"/>
                </a:solidFill>
                <a:latin typeface="Comic Sans MS" pitchFamily="66" charset="0"/>
              </a:rPr>
              <a:t> I?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18199" y="3278879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brick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235054"/>
            <a:ext cx="21771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clown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18199" y="4310778"/>
            <a:ext cx="20441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pram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768" y="732352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09876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194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35054"/>
            <a:ext cx="3227943" cy="4080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6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62" y="1779439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777" y="1779439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825" y="1711823"/>
            <a:ext cx="739394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47954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011" y="1844824"/>
            <a:ext cx="370356" cy="35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056" y="1589773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392" y="6013024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384" y="2398703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61" y="3391817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544" y="2398703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208" y="4221916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05" y="1556913"/>
            <a:ext cx="764168" cy="74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175" y="6013024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478" y="2470677"/>
            <a:ext cx="764168" cy="74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211" y="4311552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831" y="2563616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947" y="3499105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667" y="2651939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34" y="4416532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395" y="3499105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139" y="3499105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02660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886" y="4416532"/>
            <a:ext cx="370356" cy="35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395" y="5261493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070" y="5366472"/>
            <a:ext cx="370356" cy="35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436" y="6242584"/>
            <a:ext cx="370356" cy="35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870" y="6139308"/>
            <a:ext cx="739394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790" y="4348200"/>
            <a:ext cx="739394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431" y="4348200"/>
            <a:ext cx="739394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7" y="2636912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614" y="5298141"/>
            <a:ext cx="739394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012" y="5286525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742" y="4348200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558" y="3535753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893" y="3487491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292" y="3525964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697" y="5288352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5" y="5288352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65718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106" y="4416532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785" y="3525964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793" y="6129519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249" y="5288352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020" y="4181966"/>
            <a:ext cx="861332" cy="82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580" y="5131907"/>
            <a:ext cx="861332" cy="82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89773"/>
            <a:ext cx="861332" cy="82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00760" y="6030676"/>
            <a:ext cx="587664" cy="7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96504" y="5189509"/>
            <a:ext cx="587664" cy="7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28735" y="4239568"/>
            <a:ext cx="587664" cy="7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48232" y="6030676"/>
            <a:ext cx="587664" cy="7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04416" y="3444075"/>
            <a:ext cx="587664" cy="7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7338" y="1680595"/>
            <a:ext cx="587664" cy="7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239" y="1737360"/>
            <a:ext cx="756706" cy="48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893" y="2454934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289" y="2636912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035" y="6164462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33" y="6108323"/>
            <a:ext cx="561037" cy="56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171" y="2551999"/>
            <a:ext cx="568551" cy="50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396" y="3391816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294" y="5185808"/>
            <a:ext cx="626784" cy="7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561" y="44489"/>
            <a:ext cx="1294332" cy="163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" name="Oválný popisek 96"/>
          <p:cNvSpPr/>
          <p:nvPr/>
        </p:nvSpPr>
        <p:spPr>
          <a:xfrm>
            <a:off x="3247054" y="116633"/>
            <a:ext cx="4349282" cy="1440280"/>
          </a:xfrm>
          <a:prstGeom prst="wedgeEllipseCallout">
            <a:avLst>
              <a:gd name="adj1" fmla="val -64682"/>
              <a:gd name="adj2" fmla="val -460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How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many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?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Count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2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82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020" y="1701445"/>
            <a:ext cx="1242299" cy="80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056" y="3645024"/>
            <a:ext cx="959080" cy="113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43" y="1468676"/>
            <a:ext cx="1295523" cy="126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485" y="2603790"/>
            <a:ext cx="928311" cy="92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949" y="5045548"/>
            <a:ext cx="510276" cy="48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15" y="5720613"/>
            <a:ext cx="1253277" cy="82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6" y="4132058"/>
            <a:ext cx="1061454" cy="94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6" y="2792207"/>
            <a:ext cx="1163375" cy="110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6238" y="5131907"/>
            <a:ext cx="981444" cy="117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803" y="82771"/>
            <a:ext cx="1468184" cy="185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73206" y="1978959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</a:t>
            </a:r>
            <a:r>
              <a:rPr lang="cs-CZ" sz="2800" dirty="0" err="1" smtClean="0">
                <a:solidFill>
                  <a:srgbClr val="000000"/>
                </a:solidFill>
              </a:rPr>
              <a:t>boat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073206" y="3121804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073206" y="4294365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2060010" y="5459003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6325221" y="6024117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6300192" y="5104874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6291784" y="3949810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6291784" y="2993940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6325221" y="1941138"/>
            <a:ext cx="27267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_____________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3" name="Oválný popisek 102"/>
          <p:cNvSpPr/>
          <p:nvPr/>
        </p:nvSpPr>
        <p:spPr>
          <a:xfrm flipH="1">
            <a:off x="416753" y="258041"/>
            <a:ext cx="3791050" cy="1210635"/>
          </a:xfrm>
          <a:prstGeom prst="wedgeEllipseCallout">
            <a:avLst>
              <a:gd name="adj1" fmla="val -72153"/>
              <a:gd name="adj2" fmla="val -17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How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many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?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Write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! </a:t>
            </a:r>
          </a:p>
        </p:txBody>
      </p:sp>
      <p:sp>
        <p:nvSpPr>
          <p:cNvPr id="104" name="Oválný popisek 103"/>
          <p:cNvSpPr/>
          <p:nvPr/>
        </p:nvSpPr>
        <p:spPr>
          <a:xfrm>
            <a:off x="5867826" y="776509"/>
            <a:ext cx="2921243" cy="924936"/>
          </a:xfrm>
          <a:prstGeom prst="wedgeEllipseCallout">
            <a:avLst>
              <a:gd name="adj1" fmla="val -79565"/>
              <a:gd name="adj2" fmla="val -3548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one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clown</a:t>
            </a:r>
            <a:endParaRPr lang="cs-CZ" sz="32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87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020" y="1701445"/>
            <a:ext cx="1242299" cy="80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056" y="3645024"/>
            <a:ext cx="959080" cy="113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43" y="1468676"/>
            <a:ext cx="1295523" cy="126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485" y="2603790"/>
            <a:ext cx="928311" cy="92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949" y="5045548"/>
            <a:ext cx="510276" cy="48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15" y="5720613"/>
            <a:ext cx="1253277" cy="82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6" y="4132058"/>
            <a:ext cx="1061454" cy="94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26" y="2792207"/>
            <a:ext cx="1163375" cy="110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6238" y="5131907"/>
            <a:ext cx="981444" cy="117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803" y="59303"/>
            <a:ext cx="1447837" cy="183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Oválný popisek 65"/>
          <p:cNvSpPr/>
          <p:nvPr/>
        </p:nvSpPr>
        <p:spPr>
          <a:xfrm flipH="1">
            <a:off x="416753" y="258041"/>
            <a:ext cx="3791050" cy="1210635"/>
          </a:xfrm>
          <a:prstGeom prst="wedgeEllipseCallout">
            <a:avLst>
              <a:gd name="adj1" fmla="val -72153"/>
              <a:gd name="adj2" fmla="val -17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How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many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?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Write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!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073206" y="1978959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two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boat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073206" y="3121804"/>
            <a:ext cx="2714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three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pram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073206" y="4294365"/>
            <a:ext cx="260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twelve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car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2072710" y="5459003"/>
            <a:ext cx="2592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six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teddy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bear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6572480" y="5995446"/>
            <a:ext cx="21399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five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plane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6520985" y="502579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four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brick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6579816" y="3900038"/>
            <a:ext cx="1664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ten </a:t>
            </a:r>
            <a:r>
              <a:rPr lang="cs-CZ" sz="2800" dirty="0" err="1" smtClean="0">
                <a:solidFill>
                  <a:srgbClr val="000000"/>
                </a:solidFill>
              </a:rPr>
              <a:t>doll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6579816" y="2965280"/>
            <a:ext cx="2240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eleven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ball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6597763" y="1941138"/>
            <a:ext cx="22227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seven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train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5867826" y="776509"/>
            <a:ext cx="2921243" cy="924936"/>
          </a:xfrm>
          <a:prstGeom prst="wedgeEllipseCallout">
            <a:avLst>
              <a:gd name="adj1" fmla="val -79565"/>
              <a:gd name="adj2" fmla="val -3548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one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clown</a:t>
            </a:r>
            <a:endParaRPr lang="cs-CZ" sz="32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967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178" y="1695889"/>
            <a:ext cx="1083654" cy="69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4" y="2394367"/>
            <a:ext cx="959080" cy="113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173" y="3686745"/>
            <a:ext cx="1234072" cy="120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27" y="1237289"/>
            <a:ext cx="928311" cy="92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415" y="5245364"/>
            <a:ext cx="510276" cy="48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15" y="5720613"/>
            <a:ext cx="1253277" cy="82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27" y="3945816"/>
            <a:ext cx="1061454" cy="94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15" y="2609341"/>
            <a:ext cx="1054670" cy="100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4" y="5366521"/>
            <a:ext cx="962775" cy="117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65183" y="2686213"/>
            <a:ext cx="2318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t..</a:t>
            </a:r>
            <a:r>
              <a:rPr lang="cs-CZ" sz="3200" dirty="0" err="1" smtClean="0">
                <a:solidFill>
                  <a:srgbClr val="000000"/>
                </a:solidFill>
              </a:rPr>
              <a:t>dy</a:t>
            </a:r>
            <a:r>
              <a:rPr lang="cs-CZ" sz="3200" dirty="0" smtClean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000000"/>
                </a:solidFill>
              </a:rPr>
              <a:t>be.r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65183" y="1518650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c.r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18058" y="4179855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b.ll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18058" y="5662839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do..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2451" y="5955227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t.a.n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8462" y="4799730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pr.m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22451" y="3653428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b.i.k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2406779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pl.n</a:t>
            </a:r>
            <a:r>
              <a:rPr lang="cs-CZ" sz="3200" dirty="0" smtClean="0">
                <a:solidFill>
                  <a:srgbClr val="000000"/>
                </a:solidFill>
              </a:rPr>
              <a:t>.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1548081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</a:rPr>
              <a:t>.</a:t>
            </a:r>
            <a:r>
              <a:rPr lang="cs-CZ" sz="3200" dirty="0" smtClean="0">
                <a:solidFill>
                  <a:srgbClr val="000000"/>
                </a:solidFill>
              </a:rPr>
              <a:t>o.t</a:t>
            </a:r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21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23436" y="160542"/>
            <a:ext cx="1268746" cy="183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ný popisek 21"/>
          <p:cNvSpPr/>
          <p:nvPr/>
        </p:nvSpPr>
        <p:spPr>
          <a:xfrm>
            <a:off x="1074734" y="115243"/>
            <a:ext cx="6497392" cy="1479985"/>
          </a:xfrm>
          <a:prstGeom prst="wedgeEllipseCallout">
            <a:avLst>
              <a:gd name="adj1" fmla="val 62076"/>
              <a:gd name="adj2" fmla="val 1026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and </a:t>
            </a:r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match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73929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6" descr="C:\Users\florianovar\AppData\Local\Microsoft\Windows\Temporary Internet Files\Content.IE5\DHQR96LI\MC900100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285" y="3830616"/>
            <a:ext cx="1083654" cy="69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QSN66JC7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4" y="2394367"/>
            <a:ext cx="959080" cy="113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DHQR96LI\MC900237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14" y="4849548"/>
            <a:ext cx="1234072" cy="120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florianovar\AppData\Local\Microsoft\Windows\Temporary Internet Files\Content.IE5\Z5SQY4EL\MC90043487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27" y="1237289"/>
            <a:ext cx="928311" cy="92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florianovar\AppData\Local\Microsoft\Windows\Temporary Internet Files\Content.IE5\F1GJZC0T\MC900232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415" y="6341619"/>
            <a:ext cx="510276" cy="48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florianovar\AppData\Local\Microsoft\Windows\Temporary Internet Files\Content.IE5\FFK8QRPJ\MC9004242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924" y="1821406"/>
            <a:ext cx="1253277" cy="82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florianovar\AppData\Local\Microsoft\Windows\Temporary Internet Files\Content.IE5\521CUHTJ\MC9002306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27" y="3945816"/>
            <a:ext cx="1061454" cy="94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Users\florianovar\AppData\Local\Microsoft\Windows\Temporary Internet Files\Content.IE5\QY4DGTW9\MC900335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15" y="2609341"/>
            <a:ext cx="1054670" cy="100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C:\Users\florianovar\AppData\Local\Microsoft\Windows\Temporary Internet Files\Content.IE5\BJ5VXHCL\MC9002321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4" y="5366521"/>
            <a:ext cx="962775" cy="117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65183" y="2844225"/>
            <a:ext cx="2318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t</a:t>
            </a:r>
            <a:r>
              <a:rPr lang="cs-CZ" sz="3200" dirty="0" err="1" smtClean="0">
                <a:solidFill>
                  <a:srgbClr val="FF0000"/>
                </a:solidFill>
              </a:rPr>
              <a:t>ed</a:t>
            </a:r>
            <a:r>
              <a:rPr lang="cs-CZ" sz="3200" dirty="0" err="1" smtClean="0">
                <a:solidFill>
                  <a:srgbClr val="000000"/>
                </a:solidFill>
              </a:rPr>
              <a:t>dy</a:t>
            </a:r>
            <a:r>
              <a:rPr lang="cs-CZ" sz="3200" dirty="0" smtClean="0">
                <a:solidFill>
                  <a:srgbClr val="000000"/>
                </a:solidFill>
              </a:rPr>
              <a:t> </a:t>
            </a:r>
            <a:r>
              <a:rPr lang="cs-CZ" sz="3200" dirty="0" err="1" smtClean="0">
                <a:solidFill>
                  <a:srgbClr val="000000"/>
                </a:solidFill>
              </a:rPr>
              <a:t>be</a:t>
            </a:r>
            <a:r>
              <a:rPr lang="cs-CZ" sz="3200" dirty="0" err="1" smtClean="0">
                <a:solidFill>
                  <a:srgbClr val="FF0000"/>
                </a:solidFill>
              </a:rPr>
              <a:t>a</a:t>
            </a:r>
            <a:r>
              <a:rPr lang="cs-CZ" sz="3200" dirty="0" err="1" smtClean="0">
                <a:solidFill>
                  <a:srgbClr val="000000"/>
                </a:solidFill>
              </a:rPr>
              <a:t>r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8058" y="1830013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c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>
                <a:solidFill>
                  <a:srgbClr val="000000"/>
                </a:solidFill>
              </a:rPr>
              <a:t>r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18058" y="4179855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b</a:t>
            </a:r>
            <a:r>
              <a:rPr lang="cs-CZ" sz="3200" dirty="0" err="1" smtClean="0">
                <a:solidFill>
                  <a:srgbClr val="FF0000"/>
                </a:solidFill>
              </a:rPr>
              <a:t>a</a:t>
            </a:r>
            <a:r>
              <a:rPr lang="cs-CZ" sz="3200" dirty="0" err="1" smtClean="0">
                <a:solidFill>
                  <a:srgbClr val="000000"/>
                </a:solidFill>
              </a:rPr>
              <a:t>ll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18058" y="5662839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do</a:t>
            </a:r>
            <a:r>
              <a:rPr lang="cs-CZ" sz="3200" dirty="0" err="1" smtClean="0">
                <a:solidFill>
                  <a:srgbClr val="FF0000"/>
                </a:solidFill>
              </a:rPr>
              <a:t>ll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2451" y="6055756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t</a:t>
            </a:r>
            <a:r>
              <a:rPr lang="cs-CZ" sz="3200" dirty="0" err="1" smtClean="0">
                <a:solidFill>
                  <a:srgbClr val="FF0000"/>
                </a:solidFill>
              </a:rPr>
              <a:t>r</a:t>
            </a:r>
            <a:r>
              <a:rPr lang="cs-CZ" sz="3200" dirty="0" err="1" smtClean="0">
                <a:solidFill>
                  <a:srgbClr val="000000"/>
                </a:solidFill>
              </a:rPr>
              <a:t>a</a:t>
            </a:r>
            <a:r>
              <a:rPr lang="cs-CZ" sz="3200" dirty="0" err="1" smtClean="0">
                <a:solidFill>
                  <a:srgbClr val="FF0000"/>
                </a:solidFill>
              </a:rPr>
              <a:t>i</a:t>
            </a:r>
            <a:r>
              <a:rPr lang="cs-CZ" sz="3200" dirty="0" err="1" smtClean="0">
                <a:solidFill>
                  <a:srgbClr val="000000"/>
                </a:solidFill>
              </a:rPr>
              <a:t>n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8462" y="4932457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pr</a:t>
            </a:r>
            <a:r>
              <a:rPr lang="cs-CZ" sz="3200" dirty="0" err="1" smtClean="0">
                <a:solidFill>
                  <a:srgbClr val="FF0000"/>
                </a:solidFill>
              </a:rPr>
              <a:t>a</a:t>
            </a:r>
            <a:r>
              <a:rPr lang="cs-CZ" sz="3200" dirty="0" err="1" smtClean="0">
                <a:solidFill>
                  <a:srgbClr val="000000"/>
                </a:solidFill>
              </a:rPr>
              <a:t>m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22451" y="3852337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</a:rPr>
              <a:t>b</a:t>
            </a:r>
            <a:r>
              <a:rPr lang="cs-CZ" sz="3200" dirty="0" err="1" smtClean="0">
                <a:solidFill>
                  <a:srgbClr val="FF0000"/>
                </a:solidFill>
              </a:rPr>
              <a:t>r</a:t>
            </a:r>
            <a:r>
              <a:rPr lang="cs-CZ" sz="3200" dirty="0" err="1" smtClean="0">
                <a:solidFill>
                  <a:srgbClr val="000000"/>
                </a:solidFill>
              </a:rPr>
              <a:t>i</a:t>
            </a:r>
            <a:r>
              <a:rPr lang="cs-CZ" sz="3200" dirty="0" err="1" smtClean="0">
                <a:solidFill>
                  <a:srgbClr val="FF0000"/>
                </a:solidFill>
              </a:rPr>
              <a:t>c</a:t>
            </a:r>
            <a:r>
              <a:rPr lang="cs-CZ" sz="3200" dirty="0" err="1" smtClean="0">
                <a:solidFill>
                  <a:srgbClr val="000000"/>
                </a:solidFill>
              </a:rPr>
              <a:t>k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2772217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pl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>
                <a:solidFill>
                  <a:srgbClr val="000000"/>
                </a:solidFill>
              </a:rPr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1764105"/>
            <a:ext cx="143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b</a:t>
            </a:r>
            <a:r>
              <a:rPr lang="cs-CZ" sz="3200" dirty="0" err="1" smtClean="0">
                <a:solidFill>
                  <a:srgbClr val="000000"/>
                </a:solidFill>
              </a:rPr>
              <a:t>o</a:t>
            </a:r>
            <a:r>
              <a:rPr lang="cs-CZ" sz="3200" dirty="0" err="1" smtClean="0">
                <a:solidFill>
                  <a:srgbClr val="FF0000"/>
                </a:solidFill>
              </a:rPr>
              <a:t>a</a:t>
            </a:r>
            <a:r>
              <a:rPr lang="cs-CZ" sz="3200" dirty="0" err="1" smtClean="0">
                <a:solidFill>
                  <a:srgbClr val="000000"/>
                </a:solidFill>
              </a:rPr>
              <a:t>t</a:t>
            </a:r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21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23436" y="160542"/>
            <a:ext cx="1268746" cy="183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ný popisek 21"/>
          <p:cNvSpPr/>
          <p:nvPr/>
        </p:nvSpPr>
        <p:spPr>
          <a:xfrm>
            <a:off x="1074734" y="115243"/>
            <a:ext cx="6497392" cy="1479985"/>
          </a:xfrm>
          <a:prstGeom prst="wedgeEllipseCallout">
            <a:avLst>
              <a:gd name="adj1" fmla="val 62076"/>
              <a:gd name="adj2" fmla="val 1026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and </a:t>
            </a:r>
            <a:r>
              <a:rPr lang="cs-CZ" sz="3200" b="1" dirty="0" err="1">
                <a:solidFill>
                  <a:srgbClr val="000000"/>
                </a:solidFill>
                <a:latin typeface="Comic Sans MS" pitchFamily="66" charset="0"/>
              </a:rPr>
              <a:t>match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!</a:t>
            </a:r>
          </a:p>
        </p:txBody>
      </p:sp>
      <p:cxnSp>
        <p:nvCxnSpPr>
          <p:cNvPr id="4" name="Přímá spojnice se šipkou 3"/>
          <p:cNvCxnSpPr>
            <a:stCxn id="13" idx="1"/>
          </p:cNvCxnSpPr>
          <p:nvPr/>
        </p:nvCxnSpPr>
        <p:spPr>
          <a:xfrm flipH="1">
            <a:off x="1557969" y="2122401"/>
            <a:ext cx="460089" cy="2167448"/>
          </a:xfrm>
          <a:prstGeom prst="straightConnector1">
            <a:avLst/>
          </a:prstGeom>
          <a:ln w="25400">
            <a:solidFill>
              <a:srgbClr val="0000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2" idx="1"/>
          </p:cNvCxnSpPr>
          <p:nvPr/>
        </p:nvCxnSpPr>
        <p:spPr>
          <a:xfrm flipH="1">
            <a:off x="1403648" y="3136613"/>
            <a:ext cx="561535" cy="2668651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14" idx="1"/>
          </p:cNvCxnSpPr>
          <p:nvPr/>
        </p:nvCxnSpPr>
        <p:spPr>
          <a:xfrm flipH="1" flipV="1">
            <a:off x="1540738" y="1830013"/>
            <a:ext cx="477320" cy="2642230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1514932" y="3299644"/>
            <a:ext cx="477320" cy="2642230"/>
          </a:xfrm>
          <a:prstGeom prst="straightConnector1">
            <a:avLst/>
          </a:prstGeom>
          <a:ln w="254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6101586" y="2234768"/>
            <a:ext cx="990694" cy="3217884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6300191" y="4144724"/>
            <a:ext cx="667279" cy="239921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6264939" y="3206125"/>
            <a:ext cx="739115" cy="18747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 flipV="1">
            <a:off x="6264940" y="4291869"/>
            <a:ext cx="739114" cy="1955745"/>
          </a:xfrm>
          <a:prstGeom prst="straightConnector1">
            <a:avLst/>
          </a:prstGeom>
          <a:ln w="25400">
            <a:solidFill>
              <a:srgbClr val="0000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9" idx="1"/>
            <a:endCxn id="59" idx="3"/>
          </p:cNvCxnSpPr>
          <p:nvPr/>
        </p:nvCxnSpPr>
        <p:spPr>
          <a:xfrm flipH="1" flipV="1">
            <a:off x="6448201" y="2234768"/>
            <a:ext cx="644079" cy="829837"/>
          </a:xfrm>
          <a:prstGeom prst="straightConnector1">
            <a:avLst/>
          </a:prstGeom>
          <a:ln w="25400">
            <a:solidFill>
              <a:srgbClr val="9900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03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579069" y="2090499"/>
            <a:ext cx="7913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trainplaneteddybearpramballboatbrick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69165" y="3352543"/>
            <a:ext cx="7913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teddybearcarplanedollbrickboattrainball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9070" y="4564195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boatpramdollcarplanetrainballteddybear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9070" y="5801042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carbricktrainteddybearboatpramplaneball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8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20247"/>
            <a:ext cx="1380068" cy="174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683568" y="455458"/>
            <a:ext cx="5688632" cy="1268760"/>
          </a:xfrm>
          <a:prstGeom prst="wedgeEllipseCallout">
            <a:avLst>
              <a:gd name="adj1" fmla="val 81997"/>
              <a:gd name="adj2" fmla="val -620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000000"/>
                </a:solidFill>
                <a:latin typeface="Comic Sans MS" pitchFamily="66" charset="0"/>
              </a:rPr>
              <a:t>Cut text to words</a:t>
            </a:r>
            <a:r>
              <a:rPr lang="en-US" sz="32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en-US" sz="32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15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4276881" y="5384541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train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3361" y="2027883"/>
            <a:ext cx="1420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  <a:latin typeface="Comic Sans MS" pitchFamily="66" charset="0"/>
              </a:rPr>
              <a:t>TOYS</a:t>
            </a:r>
            <a:endParaRPr lang="cs-CZ" sz="3200" b="1" dirty="0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040031" y="5186579"/>
            <a:ext cx="1112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boat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7079" y="5781187"/>
            <a:ext cx="964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car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8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82" y="0"/>
            <a:ext cx="1604268" cy="202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35475" y="2052137"/>
            <a:ext cx="2385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COLOURS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25710" y="2060848"/>
            <a:ext cx="2417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CLOTHES</a:t>
            </a:r>
            <a:endParaRPr lang="cs-CZ" sz="32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9595" y="2044340"/>
            <a:ext cx="15928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FRUIT</a:t>
            </a:r>
            <a:endParaRPr lang="cs-CZ" sz="32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03252" y="5932881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pram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5348106"/>
            <a:ext cx="1320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apple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98933" y="5513911"/>
            <a:ext cx="12667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scarf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19260" y="5435234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blue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92732" y="5186473"/>
            <a:ext cx="1542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brick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86124" y="6225268"/>
            <a:ext cx="1281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green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07350" y="5625660"/>
            <a:ext cx="1369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yellow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11755" y="6209966"/>
            <a:ext cx="14312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black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0340" y="6239949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red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17859" y="5778584"/>
            <a:ext cx="1457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jeans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970776" y="5727622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skirt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35530" y="6273225"/>
            <a:ext cx="16807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grapes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86307" y="6273225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pear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42363" y="5333272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plum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34920" y="6277474"/>
            <a:ext cx="1448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lemon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5806299"/>
            <a:ext cx="1561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gloves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46548" y="5055718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cap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2483769" y="260648"/>
            <a:ext cx="6348692" cy="1406947"/>
          </a:xfrm>
          <a:prstGeom prst="wedgeEllipseCallout">
            <a:avLst>
              <a:gd name="adj1" fmla="val -68721"/>
              <a:gd name="adj2" fmla="val -617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Devide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 to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groups</a:t>
            </a:r>
            <a:r>
              <a:rPr lang="en-US" sz="32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en-US" sz="32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224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509050" y="3573016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train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3361" y="2027883"/>
            <a:ext cx="1420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  <a:latin typeface="Comic Sans MS" pitchFamily="66" charset="0"/>
              </a:rPr>
              <a:t>TOYS</a:t>
            </a:r>
            <a:endParaRPr lang="cs-CZ" sz="3200" b="1" dirty="0">
              <a:solidFill>
                <a:srgbClr val="0000CC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9050" y="4365104"/>
            <a:ext cx="1112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boat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568" y="5781187"/>
            <a:ext cx="964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car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8" name="Picture 7" descr="C:\Users\florianovar\AppData\Local\Microsoft\Windows\Temporary Internet Files\Content.IE5\QSN66JC7\MC900250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82" y="0"/>
            <a:ext cx="1604268" cy="202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35475" y="2052137"/>
            <a:ext cx="2385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COLOURS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057" y="2060848"/>
            <a:ext cx="2417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CLOTHES</a:t>
            </a:r>
            <a:endParaRPr lang="cs-CZ" sz="32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50115" y="2052136"/>
            <a:ext cx="15928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FRUIT</a:t>
            </a:r>
            <a:endParaRPr lang="cs-CZ" sz="32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0400" y="5148481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pram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38961" y="2658064"/>
            <a:ext cx="1320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apple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24757" y="2852936"/>
            <a:ext cx="12667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scarf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9" y="2852936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blue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8922" y="2852935"/>
            <a:ext cx="1542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brick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783455"/>
            <a:ext cx="1281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green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90219" y="3599534"/>
            <a:ext cx="1369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yellow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07175" y="4394419"/>
            <a:ext cx="14312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black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74248" y="5110767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red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87010" y="4356393"/>
            <a:ext cx="1457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jeans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4048" y="5796553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skirt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62219" y="4356653"/>
            <a:ext cx="16807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grapes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47623" y="5070399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pear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03401" y="3573016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plum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58682" y="5787704"/>
            <a:ext cx="1448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lemon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934594" y="5076473"/>
            <a:ext cx="1561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gloves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93595" y="3599534"/>
            <a:ext cx="1129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cap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2483769" y="260648"/>
            <a:ext cx="6348692" cy="1406947"/>
          </a:xfrm>
          <a:prstGeom prst="wedgeEllipseCallout">
            <a:avLst>
              <a:gd name="adj1" fmla="val -68721"/>
              <a:gd name="adj2" fmla="val -617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Devide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 to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 err="1" smtClean="0">
                <a:solidFill>
                  <a:srgbClr val="000000"/>
                </a:solidFill>
                <a:latin typeface="Comic Sans MS" pitchFamily="66" charset="0"/>
              </a:rPr>
              <a:t>groups</a:t>
            </a:r>
            <a:r>
              <a:rPr lang="en-US" sz="32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en-US" sz="32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23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1003" y="1290766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Zdroje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Kliparty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  <a:cs typeface="Times New Roman" pitchFamily="18" charset="0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71391725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FFCCA6"/>
      </a:dk1>
      <a:lt1>
        <a:srgbClr val="FFE5D2"/>
      </a:lt1>
      <a:dk2>
        <a:srgbClr val="FFE5D2"/>
      </a:dk2>
      <a:lt2>
        <a:srgbClr val="FFB279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1237</TotalTime>
  <Words>617</Words>
  <Application>Microsoft Office PowerPoint</Application>
  <PresentationFormat>Předvádění na obrazovce (4:3)</PresentationFormat>
  <Paragraphs>195</Paragraphs>
  <Slides>22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Aerodynamika</vt:lpstr>
      <vt:lpstr>1_Aerodynamika</vt:lpstr>
      <vt:lpstr>2_Aerodynamika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Renata Florianová</dc:creator>
  <cp:lastModifiedBy>Renata Florianová</cp:lastModifiedBy>
  <cp:revision>141</cp:revision>
  <cp:lastPrinted>2013-02-17T21:51:07Z</cp:lastPrinted>
  <dcterms:created xsi:type="dcterms:W3CDTF">2013-01-13T17:41:22Z</dcterms:created>
  <dcterms:modified xsi:type="dcterms:W3CDTF">2013-02-24T14:08:29Z</dcterms:modified>
</cp:coreProperties>
</file>