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67" r:id="rId3"/>
    <p:sldId id="268" r:id="rId4"/>
    <p:sldId id="260" r:id="rId5"/>
    <p:sldId id="257" r:id="rId6"/>
    <p:sldId id="261" r:id="rId7"/>
    <p:sldId id="270" r:id="rId8"/>
    <p:sldId id="264" r:id="rId9"/>
    <p:sldId id="269" r:id="rId10"/>
    <p:sldId id="262" r:id="rId11"/>
    <p:sldId id="263" r:id="rId12"/>
    <p:sldId id="265" r:id="rId13"/>
    <p:sldId id="271" r:id="rId14"/>
    <p:sldId id="266" r:id="rId15"/>
    <p:sldId id="272" r:id="rId16"/>
    <p:sldId id="274" r:id="rId17"/>
    <p:sldId id="27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3BD40"/>
    <a:srgbClr val="536CB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A962-1446-4A59-9F40-C2AC99D7DD51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34435-27D0-4D64-AF28-CF01DCC62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7395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A962-1446-4A59-9F40-C2AC99D7DD51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34435-27D0-4D64-AF28-CF01DCC62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4064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A962-1446-4A59-9F40-C2AC99D7DD51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34435-27D0-4D64-AF28-CF01DCC62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0339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A962-1446-4A59-9F40-C2AC99D7DD51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34435-27D0-4D64-AF28-CF01DCC62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463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A962-1446-4A59-9F40-C2AC99D7DD51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34435-27D0-4D64-AF28-CF01DCC62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408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A962-1446-4A59-9F40-C2AC99D7DD51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34435-27D0-4D64-AF28-CF01DCC62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624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A962-1446-4A59-9F40-C2AC99D7DD51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34435-27D0-4D64-AF28-CF01DCC62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44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A962-1446-4A59-9F40-C2AC99D7DD51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34435-27D0-4D64-AF28-CF01DCC62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0744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A962-1446-4A59-9F40-C2AC99D7DD51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34435-27D0-4D64-AF28-CF01DCC62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749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A962-1446-4A59-9F40-C2AC99D7DD51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34435-27D0-4D64-AF28-CF01DCC62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0169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A962-1446-4A59-9F40-C2AC99D7DD51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34435-27D0-4D64-AF28-CF01DCC62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651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DAA962-1446-4A59-9F40-C2AC99D7DD51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34435-27D0-4D64-AF28-CF01DCC62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657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3209277"/>
              </p:ext>
            </p:extLst>
          </p:nvPr>
        </p:nvGraphicFramePr>
        <p:xfrm>
          <a:off x="1524000" y="1397000"/>
          <a:ext cx="6720408" cy="35955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VY_32_Inovace_4.3.10 Dělení</a:t>
                      </a:r>
                      <a:r>
                        <a:rPr lang="cs-CZ" baseline="0" dirty="0" smtClean="0"/>
                        <a:t> 9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Matematika  3. ročník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Materiál je určen k zábavnému procvičování dělení číslem 9. </a:t>
                      </a:r>
                      <a:r>
                        <a:rPr lang="cs-CZ" baseline="0" dirty="0" smtClean="0"/>
                        <a:t>Prezentace byla vytvořena pro práci s interaktivní tabulí nebo dataprojektorem a obsahuje animace.</a:t>
                      </a:r>
                      <a:endParaRPr lang="cs-CZ" dirty="0" smtClean="0"/>
                    </a:p>
                    <a:p>
                      <a:pPr algn="l"/>
                      <a:endParaRPr lang="cs-CZ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0610" y="764704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1878932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3"/>
          </a:solidFill>
        </p:spPr>
        <p:txBody>
          <a:bodyPr/>
          <a:lstStyle/>
          <a:p>
            <a:r>
              <a:rPr lang="cs-CZ" dirty="0" smtClean="0"/>
              <a:t>Dělení číslem 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856984" cy="511256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Násobení 9 (devítkou) už umíte. Bylo to snadné, že. Dnes vás naučíme dělení </a:t>
            </a:r>
            <a:r>
              <a:rPr lang="cs-CZ" dirty="0"/>
              <a:t>9 (devítkou</a:t>
            </a:r>
            <a:r>
              <a:rPr lang="cs-CZ" dirty="0" smtClean="0"/>
              <a:t>). Je to také velmi jednoduché. Naučíte se to za chviličku. Pomohou vám k tomu zase vaše ruce. Pěkně je natáhněte před sebe palci k sobě.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Budete ohýbat jeden prst, tak jak jste to dělali při násobení. Prsty před ohnutým prstem ukazují desítky, prsty za ohnutým prstem ukazují jednotky. (Počítáme zleva)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5625" y1="8889" x2="5625" y2="8889"/>
                        <a14:backgroundMark x1="20833" y1="13056" x2="20833" y2="13056"/>
                        <a14:backgroundMark x1="35000" y1="20000" x2="35000" y2="20000"/>
                        <a14:backgroundMark x1="56458" y1="13611" x2="56458" y2="13611"/>
                        <a14:backgroundMark x1="97500" y1="20000" x2="97500" y2="20000"/>
                        <a14:backgroundMark x1="94375" y1="82500" x2="94375" y2="82500"/>
                        <a14:backgroundMark x1="49375" y1="96667" x2="49375" y2="96667"/>
                        <a14:backgroundMark x1="4583" y1="80556" x2="4583" y2="80556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158" y="2060848"/>
            <a:ext cx="472748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5134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Před ohnutým prstem jsou desítky, za ohnutým prstem jsou jednotky.</a:t>
            </a:r>
            <a:endParaRPr lang="cs-CZ" sz="32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  <a14:imgEffect>
                      <a14:brightnessContrast bright="55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97" t="3267" r="4760" b="8204"/>
          <a:stretch/>
        </p:blipFill>
        <p:spPr>
          <a:xfrm>
            <a:off x="1403648" y="1556792"/>
            <a:ext cx="6659697" cy="4968552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2267744" y="1988840"/>
            <a:ext cx="49083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Desítky             Jednotky</a:t>
            </a:r>
            <a:endParaRPr lang="cs-CZ" sz="3600" dirty="0"/>
          </a:p>
        </p:txBody>
      </p:sp>
      <p:sp>
        <p:nvSpPr>
          <p:cNvPr id="3" name="Rovnoramenný trojúhelník 2"/>
          <p:cNvSpPr/>
          <p:nvPr/>
        </p:nvSpPr>
        <p:spPr>
          <a:xfrm rot="10800000">
            <a:off x="4211958" y="1988840"/>
            <a:ext cx="648073" cy="91440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862771" y="3933056"/>
            <a:ext cx="698374" cy="76927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674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28998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u="sng" dirty="0" smtClean="0"/>
              <a:t>36 : 9 </a:t>
            </a:r>
            <a:r>
              <a:rPr lang="cs-CZ" sz="3200" dirty="0" smtClean="0"/>
              <a:t>(ohneme takový prst, abychom viděli 3 desítky a 6 jednotek)  </a:t>
            </a:r>
            <a:br>
              <a:rPr lang="cs-CZ" sz="3200" dirty="0" smtClean="0"/>
            </a:br>
            <a:r>
              <a:rPr lang="cs-CZ" sz="3200" dirty="0" smtClean="0"/>
              <a:t>Ohnutý prst</a:t>
            </a:r>
            <a:r>
              <a:rPr lang="cs-CZ" sz="3200" dirty="0"/>
              <a:t> </a:t>
            </a:r>
            <a:r>
              <a:rPr lang="cs-CZ" sz="3200" dirty="0" smtClean="0"/>
              <a:t>značí hledané číslo. 36 : 9 = </a:t>
            </a:r>
            <a:r>
              <a:rPr lang="cs-CZ" sz="3200" b="1" u="sng" dirty="0" smtClean="0"/>
              <a:t>4</a:t>
            </a:r>
            <a:endParaRPr lang="cs-CZ" sz="3200" b="1" u="sng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76" t="4539" b="4341"/>
          <a:stretch/>
        </p:blipFill>
        <p:spPr>
          <a:xfrm>
            <a:off x="899592" y="1484784"/>
            <a:ext cx="7344815" cy="5112568"/>
          </a:xfrm>
          <a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</a:blip>
            <a:tile tx="0" ty="0" sx="100000" sy="100000" flip="none" algn="tl"/>
          </a:blipFill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</p:pic>
      <p:sp>
        <p:nvSpPr>
          <p:cNvPr id="5" name="Ovál 4"/>
          <p:cNvSpPr/>
          <p:nvPr/>
        </p:nvSpPr>
        <p:spPr>
          <a:xfrm rot="991945">
            <a:off x="2771800" y="3356992"/>
            <a:ext cx="576064" cy="28803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988840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Desítky                       Jednotky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42101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296144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u="sng" dirty="0" smtClean="0"/>
              <a:t>9 </a:t>
            </a:r>
            <a:r>
              <a:rPr lang="cs-CZ" sz="3200" b="1" u="sng" dirty="0"/>
              <a:t>: 9 </a:t>
            </a:r>
            <a:r>
              <a:rPr lang="cs-CZ" sz="3200" dirty="0"/>
              <a:t>(ohneme takový prst, abychom viděli </a:t>
            </a:r>
            <a:r>
              <a:rPr lang="cs-CZ" sz="3200" dirty="0" smtClean="0"/>
              <a:t>0 desítek </a:t>
            </a:r>
            <a:r>
              <a:rPr lang="cs-CZ" sz="3200" dirty="0"/>
              <a:t>a </a:t>
            </a:r>
            <a:r>
              <a:rPr lang="cs-CZ" sz="3200" dirty="0" smtClean="0"/>
              <a:t>9 </a:t>
            </a:r>
            <a:r>
              <a:rPr lang="cs-CZ" sz="3200" dirty="0"/>
              <a:t>jednotek)  </a:t>
            </a:r>
            <a:br>
              <a:rPr lang="cs-CZ" sz="3200" dirty="0"/>
            </a:br>
            <a:r>
              <a:rPr lang="cs-CZ" sz="3200" dirty="0"/>
              <a:t>Ohnutý prst značí hledané číslo. 9 : 9 = </a:t>
            </a:r>
            <a:r>
              <a:rPr lang="cs-CZ" sz="3200" b="1" u="sng" dirty="0" smtClean="0"/>
              <a:t>1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454" t="3594" r="814" b="9861"/>
          <a:stretch/>
        </p:blipFill>
        <p:spPr>
          <a:xfrm>
            <a:off x="1331640" y="1484784"/>
            <a:ext cx="6624736" cy="4896544"/>
          </a:xfrm>
          <a:solidFill>
            <a:srgbClr val="536CBB"/>
          </a:solidFill>
          <a:ln w="57150">
            <a:solidFill>
              <a:schemeClr val="bg1"/>
            </a:solidFill>
          </a:ln>
        </p:spPr>
      </p:pic>
      <p:sp>
        <p:nvSpPr>
          <p:cNvPr id="5" name="Ovál 4"/>
          <p:cNvSpPr/>
          <p:nvPr/>
        </p:nvSpPr>
        <p:spPr>
          <a:xfrm rot="19777662">
            <a:off x="1723148" y="3849605"/>
            <a:ext cx="474408" cy="25324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29024" y="2060848"/>
            <a:ext cx="2486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Jednotky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03797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200" b="1" u="sng" dirty="0" smtClean="0"/>
              <a:t>45 </a:t>
            </a:r>
            <a:r>
              <a:rPr lang="cs-CZ" sz="3200" b="1" u="sng" dirty="0"/>
              <a:t>: 9 </a:t>
            </a:r>
            <a:r>
              <a:rPr lang="cs-CZ" sz="3200" dirty="0"/>
              <a:t>(ohneme takový prst, abychom viděli </a:t>
            </a:r>
            <a:r>
              <a:rPr lang="cs-CZ" sz="3200" dirty="0" smtClean="0"/>
              <a:t>4 </a:t>
            </a:r>
            <a:r>
              <a:rPr lang="cs-CZ" sz="3200" dirty="0"/>
              <a:t>desítky a </a:t>
            </a:r>
            <a:r>
              <a:rPr lang="cs-CZ" sz="3200" dirty="0" smtClean="0"/>
              <a:t>5 </a:t>
            </a:r>
            <a:r>
              <a:rPr lang="cs-CZ" sz="3200" dirty="0"/>
              <a:t>jednotek)  </a:t>
            </a:r>
            <a:br>
              <a:rPr lang="cs-CZ" sz="3200" dirty="0"/>
            </a:br>
            <a:r>
              <a:rPr lang="cs-CZ" sz="3200" dirty="0"/>
              <a:t>Ohnutý prst značí hledané číslo. </a:t>
            </a:r>
            <a:r>
              <a:rPr lang="cs-CZ" sz="3200" dirty="0" smtClean="0"/>
              <a:t>45 </a:t>
            </a:r>
            <a:r>
              <a:rPr lang="cs-CZ" sz="3200" dirty="0"/>
              <a:t>: 9 = </a:t>
            </a:r>
            <a:r>
              <a:rPr lang="cs-CZ" sz="3200" b="1" u="sng" dirty="0" smtClean="0"/>
              <a:t>5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95" t="5386" b="3044"/>
          <a:stretch/>
        </p:blipFill>
        <p:spPr>
          <a:xfrm>
            <a:off x="899592" y="1628800"/>
            <a:ext cx="6984776" cy="4896544"/>
          </a:xfrm>
        </p:spPr>
      </p:pic>
      <p:sp>
        <p:nvSpPr>
          <p:cNvPr id="5" name="Ovál 4"/>
          <p:cNvSpPr/>
          <p:nvPr/>
        </p:nvSpPr>
        <p:spPr>
          <a:xfrm rot="2600224">
            <a:off x="3203848" y="4437112"/>
            <a:ext cx="576064" cy="28803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204864"/>
            <a:ext cx="50914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Desítky                          Jednotky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11619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30100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u="sng" dirty="0" smtClean="0"/>
              <a:t>18 </a:t>
            </a:r>
            <a:r>
              <a:rPr lang="cs-CZ" sz="3200" b="1" u="sng" dirty="0"/>
              <a:t>: 9 </a:t>
            </a:r>
            <a:r>
              <a:rPr lang="cs-CZ" sz="3200" dirty="0"/>
              <a:t>(ohneme takový prst, abychom viděli </a:t>
            </a:r>
            <a:r>
              <a:rPr lang="cs-CZ" sz="3200" dirty="0" smtClean="0"/>
              <a:t>1 desítku </a:t>
            </a:r>
            <a:r>
              <a:rPr lang="cs-CZ" sz="3200" dirty="0"/>
              <a:t>a </a:t>
            </a:r>
            <a:r>
              <a:rPr lang="cs-CZ" sz="3200" dirty="0" smtClean="0"/>
              <a:t>8 </a:t>
            </a:r>
            <a:r>
              <a:rPr lang="cs-CZ" sz="3200" dirty="0"/>
              <a:t>jednotek)  </a:t>
            </a:r>
            <a:br>
              <a:rPr lang="cs-CZ" sz="3200" dirty="0"/>
            </a:br>
            <a:r>
              <a:rPr lang="cs-CZ" sz="3200" dirty="0"/>
              <a:t>Ohnutý prst značí hledané číslo. 18 : 9 = </a:t>
            </a:r>
            <a:r>
              <a:rPr lang="cs-CZ" sz="3200" b="1" u="sng" dirty="0" smtClean="0"/>
              <a:t>2</a:t>
            </a:r>
            <a:endParaRPr lang="cs-CZ" sz="3200" dirty="0"/>
          </a:p>
        </p:txBody>
      </p:sp>
      <p:pic>
        <p:nvPicPr>
          <p:cNvPr id="2050" name="Picture 2" descr="C:\Users\prejzova\Pictures\2012-12-27 001\P1050830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77" t="4959" r="4208" b="2752"/>
          <a:stretch/>
        </p:blipFill>
        <p:spPr bwMode="auto">
          <a:xfrm>
            <a:off x="827585" y="1628800"/>
            <a:ext cx="7272808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 rot="21343757">
            <a:off x="1621445" y="3463700"/>
            <a:ext cx="576064" cy="28803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2276872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Desítky          Jednotky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67350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30100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u="sng" dirty="0" smtClean="0"/>
              <a:t>72 </a:t>
            </a:r>
            <a:r>
              <a:rPr lang="cs-CZ" sz="3200" b="1" u="sng" dirty="0"/>
              <a:t>: 9 </a:t>
            </a:r>
            <a:r>
              <a:rPr lang="cs-CZ" sz="3200" dirty="0"/>
              <a:t>(ohneme takový prst, abychom viděli </a:t>
            </a:r>
            <a:r>
              <a:rPr lang="cs-CZ" sz="3200" dirty="0" smtClean="0"/>
              <a:t>7 desítek </a:t>
            </a:r>
            <a:r>
              <a:rPr lang="cs-CZ" sz="3200" dirty="0"/>
              <a:t>a </a:t>
            </a:r>
            <a:r>
              <a:rPr lang="cs-CZ" sz="3200" dirty="0" smtClean="0"/>
              <a:t>2 jednotky)  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Ohnutý prst značí hledané číslo. </a:t>
            </a:r>
            <a:r>
              <a:rPr lang="cs-CZ" sz="3200" dirty="0" smtClean="0"/>
              <a:t>72 </a:t>
            </a:r>
            <a:r>
              <a:rPr lang="cs-CZ" sz="3200" dirty="0"/>
              <a:t>: 9 = </a:t>
            </a:r>
            <a:r>
              <a:rPr lang="cs-CZ" sz="3200" b="1" u="sng" dirty="0" smtClean="0"/>
              <a:t>8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608" r="4151" b="3135"/>
          <a:stretch/>
        </p:blipFill>
        <p:spPr>
          <a:xfrm>
            <a:off x="1115616" y="1731818"/>
            <a:ext cx="6984776" cy="4937542"/>
          </a:xfrm>
        </p:spPr>
      </p:pic>
      <p:sp>
        <p:nvSpPr>
          <p:cNvPr id="5" name="Ovál 4"/>
          <p:cNvSpPr/>
          <p:nvPr/>
        </p:nvSpPr>
        <p:spPr>
          <a:xfrm>
            <a:off x="5906081" y="3305765"/>
            <a:ext cx="576064" cy="28803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2132856"/>
            <a:ext cx="684076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                   </a:t>
            </a:r>
            <a:r>
              <a:rPr lang="cs-CZ" sz="2800" dirty="0" smtClean="0"/>
              <a:t>Desítky                                 Jednotky                                        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61786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200" b="1" u="sng" dirty="0" smtClean="0"/>
              <a:t>27 </a:t>
            </a:r>
            <a:r>
              <a:rPr lang="cs-CZ" sz="3200" b="1" u="sng" dirty="0"/>
              <a:t>: 9 </a:t>
            </a:r>
            <a:r>
              <a:rPr lang="cs-CZ" sz="3200" dirty="0"/>
              <a:t>(ohneme takový prst, abychom viděli </a:t>
            </a:r>
            <a:r>
              <a:rPr lang="cs-CZ" sz="3200" dirty="0" smtClean="0"/>
              <a:t>2 </a:t>
            </a:r>
            <a:r>
              <a:rPr lang="cs-CZ" sz="3200" dirty="0"/>
              <a:t>desítky a </a:t>
            </a:r>
            <a:r>
              <a:rPr lang="cs-CZ" sz="3200" dirty="0" smtClean="0"/>
              <a:t>7 </a:t>
            </a:r>
            <a:r>
              <a:rPr lang="cs-CZ" sz="3200" dirty="0"/>
              <a:t>jednotek)  </a:t>
            </a:r>
            <a:br>
              <a:rPr lang="cs-CZ" sz="3200" dirty="0"/>
            </a:br>
            <a:r>
              <a:rPr lang="cs-CZ" sz="3200" dirty="0"/>
              <a:t>Ohnutý prst značí hledané číslo. </a:t>
            </a:r>
            <a:r>
              <a:rPr lang="cs-CZ" sz="3200" dirty="0" smtClean="0"/>
              <a:t>27 </a:t>
            </a:r>
            <a:r>
              <a:rPr lang="cs-CZ" sz="3200" dirty="0"/>
              <a:t>: 9 = </a:t>
            </a:r>
            <a:r>
              <a:rPr lang="cs-CZ" sz="3200" b="1" u="sng" dirty="0" smtClean="0"/>
              <a:t>3</a:t>
            </a:r>
            <a:endParaRPr lang="cs-CZ" sz="3200" dirty="0"/>
          </a:p>
        </p:txBody>
      </p:sp>
      <p:pic>
        <p:nvPicPr>
          <p:cNvPr id="1026" name="Picture 2" descr="C:\Users\prejzova\Pictures\2012-12-27 001\P1050831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17" t="1990" r="5920" b="8931"/>
          <a:stretch/>
        </p:blipFill>
        <p:spPr bwMode="auto">
          <a:xfrm>
            <a:off x="971600" y="1484784"/>
            <a:ext cx="7128791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 rot="991945">
            <a:off x="2282660" y="3380453"/>
            <a:ext cx="654638" cy="34328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2348880"/>
            <a:ext cx="37016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Desítky              Jednotky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62895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u="sng" dirty="0" smtClean="0"/>
              <a:t>54: </a:t>
            </a:r>
            <a:r>
              <a:rPr lang="cs-CZ" sz="3200" b="1" u="sng" dirty="0"/>
              <a:t>9 </a:t>
            </a:r>
            <a:r>
              <a:rPr lang="cs-CZ" sz="3200" dirty="0"/>
              <a:t>(ohneme takový prst, abychom viděli </a:t>
            </a:r>
            <a:r>
              <a:rPr lang="cs-CZ" sz="3200" dirty="0" smtClean="0"/>
              <a:t>5 desítek </a:t>
            </a:r>
            <a:br>
              <a:rPr lang="cs-CZ" sz="3200" dirty="0" smtClean="0"/>
            </a:br>
            <a:r>
              <a:rPr lang="cs-CZ" sz="3200" dirty="0" smtClean="0"/>
              <a:t>a 4 jednotky)  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Ohnutý prst značí hledané číslo. 54 : 9 = </a:t>
            </a:r>
            <a:r>
              <a:rPr lang="cs-CZ" sz="3200" b="1" u="sng" dirty="0" smtClean="0"/>
              <a:t>6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051" r="1557"/>
          <a:stretch/>
        </p:blipFill>
        <p:spPr>
          <a:xfrm>
            <a:off x="1043608" y="1647165"/>
            <a:ext cx="6912768" cy="4896544"/>
          </a:xfrm>
        </p:spPr>
      </p:pic>
      <p:sp>
        <p:nvSpPr>
          <p:cNvPr id="5" name="Ovál 4"/>
          <p:cNvSpPr/>
          <p:nvPr/>
        </p:nvSpPr>
        <p:spPr>
          <a:xfrm rot="19781930">
            <a:off x="4749328" y="4221088"/>
            <a:ext cx="576064" cy="28803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1996302"/>
            <a:ext cx="5976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Desítky                          Jednotky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83699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424936" cy="1224136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 smtClean="0"/>
              <a:t>63 </a:t>
            </a:r>
            <a:r>
              <a:rPr lang="cs-CZ" sz="2800" b="1" u="sng" dirty="0"/>
              <a:t>: 9 </a:t>
            </a:r>
            <a:r>
              <a:rPr lang="cs-CZ" sz="2800" dirty="0"/>
              <a:t>(ohneme takový prst, abychom viděli </a:t>
            </a:r>
            <a:r>
              <a:rPr lang="cs-CZ" sz="2800" dirty="0" smtClean="0"/>
              <a:t>6 desítek </a:t>
            </a:r>
            <a:br>
              <a:rPr lang="cs-CZ" sz="2800" dirty="0" smtClean="0"/>
            </a:br>
            <a:r>
              <a:rPr lang="cs-CZ" sz="2800" dirty="0" smtClean="0"/>
              <a:t>a 3 jednotky)  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Ohnutý prst značí hledané číslo. 63 : 9 = </a:t>
            </a:r>
            <a:r>
              <a:rPr lang="cs-CZ" sz="2800" b="1" u="sng" dirty="0" smtClean="0"/>
              <a:t>7</a:t>
            </a:r>
            <a:endParaRPr lang="cs-CZ" sz="28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87" t="3826" r="2704" b="2810"/>
          <a:stretch/>
        </p:blipFill>
        <p:spPr>
          <a:xfrm>
            <a:off x="1187624" y="1556792"/>
            <a:ext cx="6840760" cy="4968552"/>
          </a:xfrm>
        </p:spPr>
      </p:pic>
      <p:sp>
        <p:nvSpPr>
          <p:cNvPr id="3" name="Ovál 2"/>
          <p:cNvSpPr/>
          <p:nvPr/>
        </p:nvSpPr>
        <p:spPr>
          <a:xfrm>
            <a:off x="5220072" y="3356992"/>
            <a:ext cx="576064" cy="28803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03648" y="1916832"/>
            <a:ext cx="6336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Desítky                         Jednotky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92855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22413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u="sng" dirty="0" smtClean="0"/>
              <a:t>81 : 9 </a:t>
            </a:r>
            <a:r>
              <a:rPr lang="cs-CZ" sz="3200" dirty="0" smtClean="0"/>
              <a:t>(ohneme takový prst, abychom viděli 8 desítek a 1 jednotku)  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Ohnutý prst značí hledané číslo. 81 </a:t>
            </a:r>
            <a:r>
              <a:rPr lang="cs-CZ" sz="3200" dirty="0" smtClean="0"/>
              <a:t>: 9 = </a:t>
            </a:r>
            <a:r>
              <a:rPr lang="cs-CZ" sz="3200" b="1" u="sng" dirty="0" smtClean="0"/>
              <a:t>9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  <a14:imgEffect>
                      <a14:saturation sat="30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9" t="2602" r="2935" b="5258"/>
          <a:stretch/>
        </p:blipFill>
        <p:spPr>
          <a:xfrm>
            <a:off x="1115616" y="1628800"/>
            <a:ext cx="6984776" cy="4968552"/>
          </a:xfrm>
        </p:spPr>
      </p:pic>
      <p:sp>
        <p:nvSpPr>
          <p:cNvPr id="5" name="Ovál 4"/>
          <p:cNvSpPr/>
          <p:nvPr/>
        </p:nvSpPr>
        <p:spPr>
          <a:xfrm rot="1224553">
            <a:off x="6260325" y="3736427"/>
            <a:ext cx="576064" cy="28803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75656" y="2060848"/>
            <a:ext cx="65527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Desítky                                 </a:t>
            </a:r>
            <a:r>
              <a:rPr lang="cs-CZ" sz="2800" dirty="0" smtClean="0"/>
              <a:t>              Jednotky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85641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u="sng" dirty="0" smtClean="0"/>
              <a:t>90 </a:t>
            </a:r>
            <a:r>
              <a:rPr lang="cs-CZ" sz="3200" b="1" u="sng" dirty="0"/>
              <a:t>: 9 </a:t>
            </a:r>
            <a:r>
              <a:rPr lang="cs-CZ" sz="3200" dirty="0"/>
              <a:t>(ohneme takový prst, abychom viděli </a:t>
            </a:r>
            <a:r>
              <a:rPr lang="cs-CZ" sz="3200" dirty="0" smtClean="0"/>
              <a:t>9 desítek </a:t>
            </a:r>
            <a:r>
              <a:rPr lang="cs-CZ" sz="3200" dirty="0"/>
              <a:t>a </a:t>
            </a:r>
            <a:r>
              <a:rPr lang="cs-CZ" sz="3200" dirty="0" smtClean="0"/>
              <a:t>0 </a:t>
            </a:r>
            <a:r>
              <a:rPr lang="cs-CZ" sz="3200" dirty="0"/>
              <a:t>jednotek)  </a:t>
            </a:r>
            <a:br>
              <a:rPr lang="cs-CZ" sz="3200" dirty="0"/>
            </a:br>
            <a:r>
              <a:rPr lang="cs-CZ" sz="3200" dirty="0"/>
              <a:t>Ohnutý prst značí hledané číslo. </a:t>
            </a:r>
            <a:r>
              <a:rPr lang="cs-CZ" sz="3200" dirty="0" smtClean="0"/>
              <a:t>90 </a:t>
            </a:r>
            <a:r>
              <a:rPr lang="cs-CZ" sz="3200" dirty="0"/>
              <a:t>: 9 = </a:t>
            </a:r>
            <a:r>
              <a:rPr lang="cs-CZ" sz="3200" b="1" u="sng" dirty="0" smtClean="0"/>
              <a:t>10</a:t>
            </a:r>
            <a:endParaRPr lang="cs-CZ" sz="32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8" r="1329" b="6177"/>
          <a:stretch/>
        </p:blipFill>
        <p:spPr>
          <a:xfrm>
            <a:off x="1043608" y="1628800"/>
            <a:ext cx="7128791" cy="4997151"/>
          </a:xfrm>
        </p:spPr>
      </p:pic>
      <p:sp>
        <p:nvSpPr>
          <p:cNvPr id="5" name="Ovál 4"/>
          <p:cNvSpPr/>
          <p:nvPr/>
        </p:nvSpPr>
        <p:spPr>
          <a:xfrm rot="2551159">
            <a:off x="6690955" y="4076865"/>
            <a:ext cx="576064" cy="27990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03648" y="2132856"/>
            <a:ext cx="626469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                  Desítky                       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92705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2274"/>
          </a:xfrm>
        </p:spPr>
        <p:txBody>
          <a:bodyPr/>
          <a:lstStyle/>
          <a:p>
            <a:r>
              <a:rPr lang="cs-CZ" dirty="0" smtClean="0"/>
              <a:t>Tak jak se vám to líbilo?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Je to </a:t>
            </a:r>
            <a:r>
              <a:rPr lang="cs-CZ" dirty="0" smtClean="0"/>
              <a:t>také snadné</a:t>
            </a:r>
            <a:r>
              <a:rPr lang="cs-CZ" dirty="0" smtClean="0"/>
              <a:t>, že ano.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71800" y="2276872"/>
            <a:ext cx="3888432" cy="384929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34" name="Picture 10" descr="C:\Users\prejzova\AppData\Local\Microsoft\Windows\Temporary Internet Files\Content.IE5\MV0RWANB\MP90043952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060848"/>
            <a:ext cx="6048672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5868144" y="2636912"/>
            <a:ext cx="2232248" cy="1224136"/>
          </a:xfrm>
          <a:prstGeom prst="wedgeEllipseCallout">
            <a:avLst>
              <a:gd name="adj1" fmla="val -103882"/>
              <a:gd name="adj2" fmla="val 84567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SUPER !!!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861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72819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/>
              <a:t>Zkuste si následující příklady vypočítat tímto způsobem.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0828"/>
            <a:ext cx="8229600" cy="45365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smtClean="0"/>
              <a:t>  27 : 9 =  3			  81 : </a:t>
            </a:r>
            <a:r>
              <a:rPr lang="cs-CZ" sz="4000" dirty="0"/>
              <a:t>9 </a:t>
            </a:r>
            <a:r>
              <a:rPr lang="cs-CZ" sz="4000" dirty="0" smtClean="0"/>
              <a:t>=  9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4000" dirty="0" smtClean="0"/>
              <a:t>  36 : </a:t>
            </a:r>
            <a:r>
              <a:rPr lang="cs-CZ" sz="4000" dirty="0"/>
              <a:t>9 </a:t>
            </a:r>
            <a:r>
              <a:rPr lang="cs-CZ" sz="4000" dirty="0" smtClean="0"/>
              <a:t>=  4			  45 : 9 =  5</a:t>
            </a:r>
            <a:endParaRPr lang="cs-CZ" sz="4000" dirty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4000" dirty="0" smtClean="0"/>
              <a:t>  63 : </a:t>
            </a:r>
            <a:r>
              <a:rPr lang="cs-CZ" sz="4000" dirty="0"/>
              <a:t>9 = </a:t>
            </a:r>
            <a:r>
              <a:rPr lang="cs-CZ" sz="4000" dirty="0" smtClean="0"/>
              <a:t> 7			  18 : </a:t>
            </a:r>
            <a:r>
              <a:rPr lang="cs-CZ" sz="4000" dirty="0"/>
              <a:t>9 </a:t>
            </a:r>
            <a:r>
              <a:rPr lang="cs-CZ" sz="4000" dirty="0" smtClean="0"/>
              <a:t>=  2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4000" dirty="0" smtClean="0"/>
              <a:t>  9</a:t>
            </a:r>
            <a:r>
              <a:rPr lang="cs-CZ" sz="4000" dirty="0" smtClean="0"/>
              <a:t>0 </a:t>
            </a:r>
            <a:r>
              <a:rPr lang="cs-CZ" sz="4000" dirty="0" smtClean="0"/>
              <a:t>: </a:t>
            </a:r>
            <a:r>
              <a:rPr lang="cs-CZ" sz="4000" dirty="0"/>
              <a:t>9 = </a:t>
            </a:r>
            <a:r>
              <a:rPr lang="cs-CZ" sz="4000" dirty="0" smtClean="0"/>
              <a:t>10                       9 : </a:t>
            </a:r>
            <a:r>
              <a:rPr lang="cs-CZ" sz="4000" dirty="0"/>
              <a:t>9 =  </a:t>
            </a:r>
            <a:r>
              <a:rPr lang="cs-CZ" sz="4000" dirty="0" smtClean="0"/>
              <a:t>1</a:t>
            </a: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54 : 9 =  6	        	  72 : </a:t>
            </a:r>
            <a:r>
              <a:rPr lang="cs-CZ" sz="4000" dirty="0"/>
              <a:t>9 </a:t>
            </a:r>
            <a:r>
              <a:rPr lang="cs-CZ" sz="4000" dirty="0" smtClean="0"/>
              <a:t>=  8</a:t>
            </a:r>
          </a:p>
        </p:txBody>
      </p:sp>
      <p:sp>
        <p:nvSpPr>
          <p:cNvPr id="14" name="Ovál 13"/>
          <p:cNvSpPr/>
          <p:nvPr/>
        </p:nvSpPr>
        <p:spPr>
          <a:xfrm>
            <a:off x="2267817" y="1772816"/>
            <a:ext cx="864095" cy="7953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2261101" y="3585620"/>
            <a:ext cx="864095" cy="7953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261100" y="4441821"/>
            <a:ext cx="864095" cy="7953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232719" y="2678016"/>
            <a:ext cx="864095" cy="7953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808854" y="5274404"/>
            <a:ext cx="864095" cy="7953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6804248" y="1838199"/>
            <a:ext cx="864095" cy="7953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778511" y="4402260"/>
            <a:ext cx="864095" cy="7953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267817" y="5324998"/>
            <a:ext cx="864095" cy="7953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6804248" y="3545370"/>
            <a:ext cx="864095" cy="7953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6804248" y="2693977"/>
            <a:ext cx="864095" cy="7953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prejzova\AppData\Local\Microsoft\Windows\Temporary Internet Files\Content.IE5\MV0RWANB\MC90043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454150"/>
            <a:ext cx="1641475" cy="197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5893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Tak pěkné počítání s DEVÍTKOU!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2051720" y="1600200"/>
            <a:ext cx="5328592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prejzova\AppData\Local\Microsoft\Windows\Temporary Internet Files\Content.IE5\I5N0C3XM\MP90043955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412776"/>
            <a:ext cx="5400600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2416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 a materiály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Obrázky z galerie Klipart</a:t>
            </a:r>
          </a:p>
          <a:p>
            <a:pPr marL="0" indent="0">
              <a:buNone/>
            </a:pPr>
            <a:r>
              <a:rPr lang="cs-CZ" sz="2400" dirty="0" smtClean="0"/>
              <a:t>Archiv autora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15682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411</TotalTime>
  <Words>368</Words>
  <Application>Microsoft Office PowerPoint</Application>
  <PresentationFormat>Předvádění na obrazovce (4:3)</PresentationFormat>
  <Paragraphs>59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Dělení číslem 9</vt:lpstr>
      <vt:lpstr>Před ohnutým prstem jsou desítky, za ohnutým prstem jsou jednotky.</vt:lpstr>
      <vt:lpstr>36 : 9 (ohneme takový prst, abychom viděli 3 desítky a 6 jednotek)   Ohnutý prst značí hledané číslo. 36 : 9 = 4</vt:lpstr>
      <vt:lpstr>9 : 9 (ohneme takový prst, abychom viděli 0 desítek a 9 jednotek)   Ohnutý prst značí hledané číslo. 9 : 9 = 1</vt:lpstr>
      <vt:lpstr>45 : 9 (ohneme takový prst, abychom viděli 4 desítky a 5 jednotek)   Ohnutý prst značí hledané číslo. 45 : 9 = 5</vt:lpstr>
      <vt:lpstr>18 : 9 (ohneme takový prst, abychom viděli 1 desítku a 8 jednotek)   Ohnutý prst značí hledané číslo. 18 : 9 = 2</vt:lpstr>
      <vt:lpstr>72 : 9 (ohneme takový prst, abychom viděli 7 desítek a 2 jednotky)   Ohnutý prst značí hledané číslo. 72 : 9 = 8</vt:lpstr>
      <vt:lpstr>27 : 9 (ohneme takový prst, abychom viděli 2 desítky a 7 jednotek)   Ohnutý prst značí hledané číslo. 27 : 9 = 3</vt:lpstr>
      <vt:lpstr>54: 9 (ohneme takový prst, abychom viděli 5 desítek  a 4 jednotky)   Ohnutý prst značí hledané číslo. 54 : 9 = 6</vt:lpstr>
      <vt:lpstr>63 : 9 (ohneme takový prst, abychom viděli 6 desítek  a 3 jednotky)   Ohnutý prst značí hledané číslo. 63 : 9 = 7</vt:lpstr>
      <vt:lpstr>81 : 9 (ohneme takový prst, abychom viděli 8 desítek a 1 jednotku)   Ohnutý prst značí hledané číslo. 81 : 9 = 9</vt:lpstr>
      <vt:lpstr>90 : 9 (ohneme takový prst, abychom viděli 9 desítek a 0 jednotek)   Ohnutý prst značí hledané číslo. 90 : 9 = 10</vt:lpstr>
      <vt:lpstr>Tak jak se vám to líbilo?  Je to také snadné, že ano.</vt:lpstr>
      <vt:lpstr>Zkuste si následující příklady vypočítat tímto způsobem.  </vt:lpstr>
      <vt:lpstr>Tak pěkné počítání s DEVÍTKOU!</vt:lpstr>
      <vt:lpstr>Použité zdroje a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Naděžda Prejzová</dc:creator>
  <cp:lastModifiedBy>Naděžda Prejzová</cp:lastModifiedBy>
  <cp:revision>45</cp:revision>
  <dcterms:created xsi:type="dcterms:W3CDTF">2012-12-28T09:48:29Z</dcterms:created>
  <dcterms:modified xsi:type="dcterms:W3CDTF">2013-01-12T17:21:26Z</dcterms:modified>
</cp:coreProperties>
</file>