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4" r:id="rId2"/>
    <p:sldId id="256" r:id="rId3"/>
    <p:sldId id="282" r:id="rId4"/>
    <p:sldId id="257" r:id="rId5"/>
    <p:sldId id="258" r:id="rId6"/>
    <p:sldId id="260" r:id="rId7"/>
    <p:sldId id="261" r:id="rId8"/>
    <p:sldId id="262" r:id="rId9"/>
    <p:sldId id="264" r:id="rId10"/>
    <p:sldId id="266" r:id="rId11"/>
    <p:sldId id="281" r:id="rId12"/>
    <p:sldId id="267" r:id="rId13"/>
    <p:sldId id="269" r:id="rId14"/>
    <p:sldId id="272" r:id="rId15"/>
    <p:sldId id="271" r:id="rId16"/>
    <p:sldId id="274" r:id="rId17"/>
    <p:sldId id="275" r:id="rId18"/>
    <p:sldId id="277" r:id="rId19"/>
    <p:sldId id="279" r:id="rId20"/>
    <p:sldId id="285" r:id="rId21"/>
    <p:sldId id="286" r:id="rId2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98186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73ABAA-F610-4712-8D74-D42974D4677B}" type="datetimeFigureOut">
              <a:rPr lang="cs-CZ" smtClean="0"/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B6E54E-B16F-466D-86FF-09DCC34DE7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70069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73ABAA-F610-4712-8D74-D42974D4677B}" type="datetimeFigureOut">
              <a:rPr lang="cs-CZ" smtClean="0"/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B6E54E-B16F-466D-86FF-09DCC34DE7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29228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73ABAA-F610-4712-8D74-D42974D4677B}" type="datetimeFigureOut">
              <a:rPr lang="cs-CZ" smtClean="0"/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B6E54E-B16F-466D-86FF-09DCC34DE7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269972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73ABAA-F610-4712-8D74-D42974D4677B}" type="datetimeFigureOut">
              <a:rPr lang="cs-CZ" smtClean="0"/>
              <a:t>26.2.2013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B6E54E-B16F-466D-86FF-09DCC34DE7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12574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73ABAA-F610-4712-8D74-D42974D4677B}" type="datetimeFigureOut">
              <a:rPr lang="cs-CZ" smtClean="0"/>
              <a:t>26.2.2013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B6E54E-B16F-466D-86FF-09DCC34DE7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13654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73ABAA-F610-4712-8D74-D42974D4677B}" type="datetimeFigureOut">
              <a:rPr lang="cs-CZ" smtClean="0"/>
              <a:t>26.2.2013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B6E54E-B16F-466D-86FF-09DCC34DE7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26604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73ABAA-F610-4712-8D74-D42974D4677B}" type="datetimeFigureOut">
              <a:rPr lang="cs-CZ" smtClean="0"/>
              <a:t>26.2.2013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B6E54E-B16F-466D-86FF-09DCC34DE7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00687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73ABAA-F610-4712-8D74-D42974D4677B}" type="datetimeFigureOut">
              <a:rPr lang="cs-CZ" smtClean="0"/>
              <a:t>26.2.2013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B6E54E-B16F-466D-86FF-09DCC34DE7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54235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73ABAA-F610-4712-8D74-D42974D4677B}" type="datetimeFigureOut">
              <a:rPr lang="cs-CZ" smtClean="0"/>
              <a:t>26.2.2013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B6E54E-B16F-466D-86FF-09DCC34DE7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51171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73ABAA-F610-4712-8D74-D42974D4677B}" type="datetimeFigureOut">
              <a:rPr lang="cs-CZ" smtClean="0"/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B6E54E-B16F-466D-86FF-09DCC34DE7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41084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73ABAA-F610-4712-8D74-D42974D4677B}" type="datetimeFigureOut">
              <a:rPr lang="cs-CZ" smtClean="0"/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B6E54E-B16F-466D-86FF-09DCC34DE7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38764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173ABAA-F610-4712-8D74-D42974D4677B}" type="datetimeFigureOut">
              <a:rPr lang="cs-CZ" smtClean="0"/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4B6E54E-B16F-466D-86FF-09DCC34DE7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66931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microsoft.com/office/2007/relationships/hdphoto" Target="../media/hdphoto2.wdp"/><Relationship Id="rId5" Type="http://schemas.openxmlformats.org/officeDocument/2006/relationships/image" Target="../media/image8.png"/><Relationship Id="rId4" Type="http://schemas.microsoft.com/office/2007/relationships/hdphoto" Target="../media/hdphoto1.wdp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96414" y="4869160"/>
            <a:ext cx="6096000" cy="1495425"/>
          </a:xfrm>
          <a:prstGeom prst="rect">
            <a:avLst/>
          </a:prstGeom>
          <a:noFill/>
          <a:ln>
            <a:noFill/>
          </a:ln>
          <a:effectLst/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80332022"/>
              </p:ext>
            </p:extLst>
          </p:nvPr>
        </p:nvGraphicFramePr>
        <p:xfrm>
          <a:off x="1524000" y="1397000"/>
          <a:ext cx="7008440" cy="3809112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707186"/>
                <a:gridCol w="5301254"/>
              </a:tblGrid>
              <a:tr h="426498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Název školy:</a:t>
                      </a:r>
                      <a:endParaRPr lang="cs-CZ" sz="1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800" b="1" kern="1200" dirty="0" smtClean="0"/>
                        <a:t>ZÁKLADNÍ ŠKOLA SADSKÁ</a:t>
                      </a:r>
                      <a:endParaRPr lang="cs-CZ" sz="18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426498"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cs-CZ" sz="1200" kern="1200" dirty="0" smtClean="0"/>
                        <a:t>Autor: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Bc. Naďa Prejzová</a:t>
                      </a:r>
                      <a:endParaRPr lang="cs-CZ" dirty="0"/>
                    </a:p>
                  </a:txBody>
                  <a:tcPr anchor="ctr"/>
                </a:tc>
              </a:tr>
              <a:tr h="426498">
                <a:tc>
                  <a:txBody>
                    <a:bodyPr/>
                    <a:lstStyle/>
                    <a:p>
                      <a:r>
                        <a:rPr lang="cs-CZ" sz="1200" kern="1200" dirty="0" smtClean="0"/>
                        <a:t>Název DUM: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VY_32_Inovace_4.3.13 Sčítání</a:t>
                      </a:r>
                      <a:r>
                        <a:rPr lang="cs-CZ" baseline="0" dirty="0" smtClean="0"/>
                        <a:t> a odčítání dvojciferných čísel bez přechodu desítky</a:t>
                      </a:r>
                      <a:endParaRPr lang="cs-CZ" dirty="0"/>
                    </a:p>
                  </a:txBody>
                  <a:tcPr anchor="ctr"/>
                </a:tc>
              </a:tr>
              <a:tr h="426498">
                <a:tc>
                  <a:txBody>
                    <a:bodyPr/>
                    <a:lstStyle/>
                    <a:p>
                      <a:r>
                        <a:rPr lang="cs-CZ" sz="1200" b="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Název sady:</a:t>
                      </a:r>
                      <a:endParaRPr lang="cs-CZ" sz="1200" b="0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Matematika  3. ročník</a:t>
                      </a:r>
                      <a:endParaRPr lang="cs-CZ" dirty="0"/>
                    </a:p>
                  </a:txBody>
                  <a:tcPr anchor="ctr"/>
                </a:tc>
              </a:tr>
              <a:tr h="426498">
                <a:tc>
                  <a:txBody>
                    <a:bodyPr/>
                    <a:lstStyle/>
                    <a:p>
                      <a:r>
                        <a:rPr lang="cs-CZ" sz="1200" kern="1200" dirty="0" smtClean="0"/>
                        <a:t>Číslo projektu: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 dirty="0" smtClean="0">
                          <a:effectLst/>
                        </a:rPr>
                        <a:t>CZ.1.07/1.4.00/21.3577</a:t>
                      </a:r>
                      <a:endParaRPr lang="cs-CZ" sz="1600" dirty="0"/>
                    </a:p>
                  </a:txBody>
                  <a:tcPr anchor="ctr"/>
                </a:tc>
              </a:tr>
              <a:tr h="1051639">
                <a:tc>
                  <a:txBody>
                    <a:bodyPr/>
                    <a:lstStyle/>
                    <a:p>
                      <a:r>
                        <a:rPr lang="cs-CZ" sz="1200" kern="1200" dirty="0" smtClean="0"/>
                        <a:t>Anotace: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Materiál je určen k procvičení sčítání a odčítání dvojciferných čísel</a:t>
                      </a:r>
                      <a:r>
                        <a:rPr lang="cs-CZ" baseline="0" dirty="0" smtClean="0"/>
                        <a:t> bez </a:t>
                      </a:r>
                      <a:r>
                        <a:rPr lang="cs-CZ" baseline="0" smtClean="0"/>
                        <a:t>přechodu desítky. </a:t>
                      </a:r>
                      <a:r>
                        <a:rPr lang="cs-CZ" baseline="0" dirty="0" smtClean="0"/>
                        <a:t>Prezentace byla vytvořena pro práci s interaktivní tabulí nebo dataprojektorem a obsahuje animace.</a:t>
                      </a:r>
                      <a:endParaRPr lang="cs-CZ" dirty="0" smtClean="0"/>
                    </a:p>
                    <a:p>
                      <a:pPr algn="l"/>
                      <a:endParaRPr lang="cs-CZ" dirty="0" smtClean="0"/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70610" y="764704"/>
            <a:ext cx="1043608" cy="1440327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</p:spPr>
      </p:pic>
    </p:spTree>
    <p:extLst>
      <p:ext uri="{BB962C8B-B14F-4D97-AF65-F5344CB8AC3E}">
        <p14:creationId xmlns:p14="http://schemas.microsoft.com/office/powerpoint/2010/main" val="40729704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476673"/>
            <a:ext cx="7918648" cy="2088232"/>
          </a:xfrm>
        </p:spPr>
        <p:txBody>
          <a:bodyPr>
            <a:normAutofit/>
          </a:bodyPr>
          <a:lstStyle/>
          <a:p>
            <a:r>
              <a:rPr lang="cs-CZ" sz="6000" i="1" dirty="0" smtClean="0"/>
              <a:t>SČÍTÁNÍ A ODČÍTÁNÍ</a:t>
            </a:r>
            <a:br>
              <a:rPr lang="cs-CZ" sz="6000" i="1" dirty="0" smtClean="0"/>
            </a:br>
            <a:r>
              <a:rPr lang="cs-CZ" sz="6000" i="1" dirty="0" smtClean="0"/>
              <a:t>DVOJCIFERNÝCH ČÍSEL</a:t>
            </a:r>
            <a:endParaRPr lang="cs-CZ" sz="6000" i="1" dirty="0"/>
          </a:p>
        </p:txBody>
      </p:sp>
      <p:pic>
        <p:nvPicPr>
          <p:cNvPr id="1028" name="Picture 4" descr="C:\Users\prejzova\AppData\Local\Microsoft\Windows\Temporary Internet Files\Content.IE5\IIZQ5E7Z\MP900439482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2420888"/>
            <a:ext cx="4273296" cy="42805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vál 5"/>
          <p:cNvSpPr/>
          <p:nvPr/>
        </p:nvSpPr>
        <p:spPr>
          <a:xfrm>
            <a:off x="827584" y="2677271"/>
            <a:ext cx="2320249" cy="1368152"/>
          </a:xfrm>
          <a:prstGeom prst="ellipse">
            <a:avLst/>
          </a:prstGeom>
          <a:solidFill>
            <a:srgbClr val="C00000"/>
          </a:solidFill>
          <a:ln w="5715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41 + 39</a:t>
            </a:r>
            <a:endParaRPr lang="cs-CZ" sz="3600" dirty="0"/>
          </a:p>
        </p:txBody>
      </p:sp>
      <p:sp>
        <p:nvSpPr>
          <p:cNvPr id="10" name="Ovál 9"/>
          <p:cNvSpPr/>
          <p:nvPr/>
        </p:nvSpPr>
        <p:spPr>
          <a:xfrm>
            <a:off x="323528" y="4725144"/>
            <a:ext cx="2483768" cy="1368152"/>
          </a:xfrm>
          <a:prstGeom prst="ellipse">
            <a:avLst/>
          </a:prstGeom>
          <a:solidFill>
            <a:srgbClr val="C00000"/>
          </a:solidFill>
          <a:ln w="5715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99 - 29</a:t>
            </a:r>
            <a:endParaRPr lang="cs-CZ" sz="3600" dirty="0"/>
          </a:p>
        </p:txBody>
      </p:sp>
      <p:sp>
        <p:nvSpPr>
          <p:cNvPr id="11" name="Ovál 10"/>
          <p:cNvSpPr/>
          <p:nvPr/>
        </p:nvSpPr>
        <p:spPr>
          <a:xfrm>
            <a:off x="6469360" y="4797152"/>
            <a:ext cx="2401416" cy="1368152"/>
          </a:xfrm>
          <a:prstGeom prst="ellipse">
            <a:avLst/>
          </a:prstGeom>
          <a:solidFill>
            <a:srgbClr val="C00000"/>
          </a:solidFill>
          <a:ln w="5715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65 - 13</a:t>
            </a:r>
            <a:endParaRPr lang="cs-CZ" sz="3600" dirty="0"/>
          </a:p>
        </p:txBody>
      </p:sp>
      <p:sp>
        <p:nvSpPr>
          <p:cNvPr id="12" name="Ovál 11"/>
          <p:cNvSpPr/>
          <p:nvPr/>
        </p:nvSpPr>
        <p:spPr>
          <a:xfrm>
            <a:off x="6300192" y="2420888"/>
            <a:ext cx="2570584" cy="1368152"/>
          </a:xfrm>
          <a:prstGeom prst="ellipse">
            <a:avLst/>
          </a:prstGeom>
          <a:solidFill>
            <a:srgbClr val="C00000"/>
          </a:solidFill>
          <a:ln w="5715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54 + 32</a:t>
            </a:r>
          </a:p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772694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938338"/>
          </a:xfrm>
          <a:blipFill>
            <a:blip r:embed="rId2"/>
            <a:tile tx="0" ty="0" sx="100000" sy="100000" flip="none" algn="tl"/>
          </a:blipFill>
          <a:ln w="57150">
            <a:solidFill>
              <a:schemeClr val="tx2">
                <a:lumMod val="60000"/>
                <a:lumOff val="40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6000" b="1" dirty="0" smtClean="0"/>
              <a:t>Sčítání dvojciferných čísel bez přechodu přes základ</a:t>
            </a:r>
            <a:endParaRPr lang="cs-CZ" sz="6000" b="1" dirty="0"/>
          </a:p>
        </p:txBody>
      </p:sp>
      <p:sp>
        <p:nvSpPr>
          <p:cNvPr id="4" name="Ovál 3"/>
          <p:cNvSpPr/>
          <p:nvPr/>
        </p:nvSpPr>
        <p:spPr>
          <a:xfrm>
            <a:off x="616434" y="4307873"/>
            <a:ext cx="2952328" cy="1634480"/>
          </a:xfrm>
          <a:prstGeom prst="ellipse">
            <a:avLst/>
          </a:prstGeom>
          <a:blipFill>
            <a:blip r:embed="rId2"/>
            <a:tile tx="0" ty="0" sx="100000" sy="100000" flip="none" algn="tl"/>
          </a:blipFill>
          <a:ln w="57150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65 + 23</a:t>
            </a:r>
            <a:endParaRPr lang="cs-CZ" sz="4800" b="1" dirty="0">
              <a:solidFill>
                <a:schemeClr val="tx1"/>
              </a:solidFill>
            </a:endParaRPr>
          </a:p>
        </p:txBody>
      </p:sp>
      <p:sp>
        <p:nvSpPr>
          <p:cNvPr id="6" name="Ovál 5"/>
          <p:cNvSpPr/>
          <p:nvPr/>
        </p:nvSpPr>
        <p:spPr>
          <a:xfrm>
            <a:off x="5220072" y="4405137"/>
            <a:ext cx="3024336" cy="1480089"/>
          </a:xfrm>
          <a:prstGeom prst="ellipse">
            <a:avLst/>
          </a:prstGeom>
          <a:blipFill>
            <a:blip r:embed="rId2"/>
            <a:tile tx="0" ty="0" sx="100000" sy="100000" flip="none" algn="tl"/>
          </a:blipFill>
          <a:ln w="57150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45 + 15</a:t>
            </a:r>
            <a:endParaRPr lang="cs-CZ" sz="48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701606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116632"/>
            <a:ext cx="8928992" cy="2304256"/>
          </a:xfrm>
          <a:solidFill>
            <a:schemeClr val="bg1"/>
          </a:solidFill>
          <a:ln w="76200">
            <a:solidFill>
              <a:schemeClr val="accent3">
                <a:lumMod val="75000"/>
              </a:schemeClr>
            </a:solidFill>
          </a:ln>
        </p:spPr>
        <p:txBody>
          <a:bodyPr>
            <a:noAutofit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Dědeček šel na houby. Našel 34 hříbků a 25 klouzků. Kolik hub našel celkem?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2564904"/>
            <a:ext cx="8784976" cy="4032448"/>
          </a:xfrm>
          <a:solidFill>
            <a:schemeClr val="accent3"/>
          </a:solidFill>
        </p:spPr>
        <p:txBody>
          <a:bodyPr>
            <a:noAutofit/>
          </a:bodyPr>
          <a:lstStyle/>
          <a:p>
            <a:pPr marL="0" indent="0">
              <a:buNone/>
            </a:pPr>
            <a:endParaRPr lang="cs-CZ" sz="1200" dirty="0"/>
          </a:p>
          <a:p>
            <a:pPr marL="0" indent="0">
              <a:buNone/>
            </a:pPr>
            <a:r>
              <a:rPr lang="cs-CZ" sz="3600" dirty="0" smtClean="0"/>
              <a:t>hříbků  ….. 34			</a:t>
            </a:r>
          </a:p>
          <a:p>
            <a:pPr marL="0" indent="0">
              <a:buNone/>
            </a:pPr>
            <a:r>
              <a:rPr lang="cs-CZ" sz="3600" dirty="0" smtClean="0"/>
              <a:t>klouzků ….. 25</a:t>
            </a:r>
          </a:p>
          <a:p>
            <a:pPr marL="0" indent="0">
              <a:buNone/>
            </a:pPr>
            <a:r>
              <a:rPr lang="cs-CZ" sz="3600" dirty="0" smtClean="0"/>
              <a:t>celkem …..?</a:t>
            </a:r>
          </a:p>
          <a:p>
            <a:pPr marL="0" indent="0">
              <a:buNone/>
            </a:pPr>
            <a:r>
              <a:rPr lang="cs-CZ" sz="3600" dirty="0" smtClean="0"/>
              <a:t>					34 + 25 = </a:t>
            </a:r>
            <a:r>
              <a:rPr lang="cs-CZ" sz="3600" u="sng" dirty="0" smtClean="0"/>
              <a:t>59</a:t>
            </a:r>
          </a:p>
          <a:p>
            <a:pPr marL="0" indent="0">
              <a:buNone/>
            </a:pPr>
            <a:endParaRPr lang="cs-CZ" sz="1100" dirty="0"/>
          </a:p>
          <a:p>
            <a:pPr marL="0" indent="0">
              <a:buNone/>
            </a:pPr>
            <a:r>
              <a:rPr lang="cs-CZ" sz="3600" dirty="0" smtClean="0"/>
              <a:t>Dědeček našel celkem 59 hub.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33389682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467544" y="260648"/>
            <a:ext cx="7632848" cy="2938462"/>
          </a:xfrm>
        </p:spPr>
        <p:txBody>
          <a:bodyPr>
            <a:normAutofit/>
          </a:bodyPr>
          <a:lstStyle/>
          <a:p>
            <a:r>
              <a:rPr lang="cs-CZ" sz="9600" b="1" dirty="0" smtClean="0">
                <a:solidFill>
                  <a:srgbClr val="FF0000"/>
                </a:solidFill>
              </a:rPr>
              <a:t>4</a:t>
            </a:r>
            <a:r>
              <a:rPr lang="cs-CZ" sz="9600" b="1" dirty="0" smtClean="0">
                <a:solidFill>
                  <a:schemeClr val="tx2">
                    <a:lumMod val="75000"/>
                  </a:schemeClr>
                </a:solidFill>
              </a:rPr>
              <a:t>6</a:t>
            </a:r>
            <a:r>
              <a:rPr lang="cs-CZ" sz="9600" b="1" dirty="0" smtClean="0"/>
              <a:t> + </a:t>
            </a:r>
            <a:r>
              <a:rPr lang="cs-CZ" sz="9600" b="1" dirty="0" smtClean="0">
                <a:solidFill>
                  <a:srgbClr val="FF0000"/>
                </a:solidFill>
              </a:rPr>
              <a:t>2</a:t>
            </a:r>
            <a:r>
              <a:rPr lang="cs-CZ" sz="9600" b="1" dirty="0" smtClean="0">
                <a:solidFill>
                  <a:schemeClr val="tx2">
                    <a:lumMod val="75000"/>
                  </a:schemeClr>
                </a:solidFill>
              </a:rPr>
              <a:t>3</a:t>
            </a:r>
            <a:endParaRPr lang="cs-CZ" sz="96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67544" y="2564904"/>
            <a:ext cx="7535180" cy="3560763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sz="4400" b="1" dirty="0" smtClean="0"/>
              <a:t>	</a:t>
            </a:r>
            <a:r>
              <a:rPr lang="cs-CZ" sz="4400" b="1" dirty="0" smtClean="0">
                <a:solidFill>
                  <a:srgbClr val="FF0000"/>
                </a:solidFill>
              </a:rPr>
              <a:t>DESÍTKY</a:t>
            </a:r>
            <a:r>
              <a:rPr lang="cs-CZ" sz="4400" b="1" dirty="0" smtClean="0"/>
              <a:t> 		</a:t>
            </a:r>
            <a:r>
              <a:rPr lang="cs-CZ" sz="4400" b="1" dirty="0" smtClean="0">
                <a:solidFill>
                  <a:srgbClr val="002060"/>
                </a:solidFill>
              </a:rPr>
              <a:t>JEDNOTKY</a:t>
            </a:r>
            <a:endParaRPr lang="cs-CZ" sz="4400" b="1" dirty="0">
              <a:solidFill>
                <a:srgbClr val="002060"/>
              </a:solidFill>
            </a:endParaRPr>
          </a:p>
        </p:txBody>
      </p:sp>
      <p:cxnSp>
        <p:nvCxnSpPr>
          <p:cNvPr id="5" name="Přímá spojnice se šipkou 4"/>
          <p:cNvCxnSpPr/>
          <p:nvPr/>
        </p:nvCxnSpPr>
        <p:spPr>
          <a:xfrm flipV="1">
            <a:off x="2159732" y="2276872"/>
            <a:ext cx="648072" cy="2528664"/>
          </a:xfrm>
          <a:prstGeom prst="straightConnector1">
            <a:avLst/>
          </a:prstGeom>
          <a:ln w="571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se šipkou 5"/>
          <p:cNvCxnSpPr/>
          <p:nvPr/>
        </p:nvCxnSpPr>
        <p:spPr>
          <a:xfrm flipV="1">
            <a:off x="2159732" y="2276872"/>
            <a:ext cx="2808312" cy="2528664"/>
          </a:xfrm>
          <a:prstGeom prst="straightConnector1">
            <a:avLst/>
          </a:prstGeom>
          <a:ln w="571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 flipH="1" flipV="1">
            <a:off x="3563889" y="2276872"/>
            <a:ext cx="2999896" cy="2681064"/>
          </a:xfrm>
          <a:prstGeom prst="straightConnector1">
            <a:avLst/>
          </a:prstGeom>
          <a:ln w="57150">
            <a:solidFill>
              <a:schemeClr val="tx2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 flipH="1" flipV="1">
            <a:off x="5785850" y="2276872"/>
            <a:ext cx="777935" cy="2681064"/>
          </a:xfrm>
          <a:prstGeom prst="straightConnector1">
            <a:avLst/>
          </a:prstGeom>
          <a:ln w="57150">
            <a:solidFill>
              <a:schemeClr val="tx2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338973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332656"/>
            <a:ext cx="8229600" cy="1944215"/>
          </a:xfrm>
        </p:spPr>
        <p:txBody>
          <a:bodyPr>
            <a:normAutofit/>
          </a:bodyPr>
          <a:lstStyle/>
          <a:p>
            <a:r>
              <a:rPr lang="cs-CZ" sz="9600" b="1" dirty="0" smtClean="0">
                <a:solidFill>
                  <a:srgbClr val="FF0000"/>
                </a:solidFill>
              </a:rPr>
              <a:t>4</a:t>
            </a:r>
            <a:r>
              <a:rPr lang="cs-CZ" sz="9600" b="1" dirty="0" smtClean="0">
                <a:solidFill>
                  <a:schemeClr val="tx2">
                    <a:lumMod val="75000"/>
                  </a:schemeClr>
                </a:solidFill>
              </a:rPr>
              <a:t>6 </a:t>
            </a:r>
            <a:r>
              <a:rPr lang="cs-CZ" sz="9600" b="1" dirty="0" smtClean="0"/>
              <a:t>  +  </a:t>
            </a:r>
            <a:r>
              <a:rPr lang="cs-CZ" sz="9600" b="1" dirty="0" smtClean="0">
                <a:solidFill>
                  <a:srgbClr val="FF0000"/>
                </a:solidFill>
              </a:rPr>
              <a:t>2</a:t>
            </a:r>
            <a:r>
              <a:rPr lang="cs-CZ" sz="9600" b="1" dirty="0" smtClean="0">
                <a:solidFill>
                  <a:schemeClr val="tx2">
                    <a:lumMod val="75000"/>
                  </a:schemeClr>
                </a:solidFill>
              </a:rPr>
              <a:t>3</a:t>
            </a:r>
            <a:endParaRPr lang="cs-CZ" sz="96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36912"/>
            <a:ext cx="8229600" cy="4032448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sz="6600" dirty="0"/>
              <a:t> </a:t>
            </a:r>
            <a:r>
              <a:rPr lang="cs-CZ" sz="6600" dirty="0" smtClean="0"/>
              <a:t>    </a:t>
            </a:r>
            <a:r>
              <a:rPr lang="cs-CZ" sz="6600" b="1" dirty="0" smtClean="0">
                <a:solidFill>
                  <a:srgbClr val="FF0000"/>
                </a:solidFill>
              </a:rPr>
              <a:t>40</a:t>
            </a:r>
            <a:r>
              <a:rPr lang="cs-CZ" sz="6600" dirty="0" smtClean="0"/>
              <a:t>       </a:t>
            </a:r>
            <a:r>
              <a:rPr lang="cs-CZ" sz="6600" b="1" dirty="0" smtClean="0">
                <a:solidFill>
                  <a:schemeClr val="tx2"/>
                </a:solidFill>
              </a:rPr>
              <a:t>6</a:t>
            </a:r>
            <a:r>
              <a:rPr lang="cs-CZ" sz="6600" dirty="0" smtClean="0"/>
              <a:t>		</a:t>
            </a:r>
            <a:r>
              <a:rPr lang="cs-CZ" sz="6600" b="1" dirty="0" smtClean="0">
                <a:solidFill>
                  <a:srgbClr val="FF0000"/>
                </a:solidFill>
              </a:rPr>
              <a:t>20</a:t>
            </a:r>
            <a:r>
              <a:rPr lang="cs-CZ" sz="6600" dirty="0" smtClean="0"/>
              <a:t>     </a:t>
            </a:r>
            <a:r>
              <a:rPr lang="cs-CZ" sz="6600" b="1" dirty="0" smtClean="0">
                <a:solidFill>
                  <a:schemeClr val="tx2"/>
                </a:solidFill>
              </a:rPr>
              <a:t>3</a:t>
            </a:r>
            <a:endParaRPr lang="cs-CZ" sz="6600" b="1" dirty="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 </a:t>
            </a:r>
          </a:p>
          <a:p>
            <a:pPr marL="0" indent="0">
              <a:buNone/>
            </a:pPr>
            <a:r>
              <a:rPr lang="cs-CZ" sz="4800" b="1" dirty="0" smtClean="0">
                <a:solidFill>
                  <a:srgbClr val="FF0000"/>
                </a:solidFill>
              </a:rPr>
              <a:t>40</a:t>
            </a:r>
            <a:r>
              <a:rPr lang="cs-CZ" sz="4800" b="1" dirty="0" smtClean="0"/>
              <a:t> + </a:t>
            </a:r>
            <a:r>
              <a:rPr lang="cs-CZ" sz="4800" b="1" dirty="0" smtClean="0">
                <a:solidFill>
                  <a:srgbClr val="FF0000"/>
                </a:solidFill>
              </a:rPr>
              <a:t>20</a:t>
            </a:r>
            <a:r>
              <a:rPr lang="cs-CZ" sz="4800" b="1" dirty="0" smtClean="0"/>
              <a:t> = </a:t>
            </a:r>
            <a:r>
              <a:rPr lang="cs-CZ" sz="4800" b="1" dirty="0" smtClean="0">
                <a:solidFill>
                  <a:srgbClr val="FF0000"/>
                </a:solidFill>
              </a:rPr>
              <a:t>60</a:t>
            </a:r>
            <a:r>
              <a:rPr lang="cs-CZ" sz="4800" b="1" dirty="0" smtClean="0"/>
              <a:t>			</a:t>
            </a:r>
            <a:r>
              <a:rPr lang="cs-CZ" sz="4800" b="1" dirty="0" smtClean="0">
                <a:solidFill>
                  <a:schemeClr val="tx2"/>
                </a:solidFill>
              </a:rPr>
              <a:t>6</a:t>
            </a:r>
            <a:r>
              <a:rPr lang="cs-CZ" sz="4800" b="1" dirty="0" smtClean="0"/>
              <a:t> + </a:t>
            </a:r>
            <a:r>
              <a:rPr lang="cs-CZ" sz="4800" b="1" dirty="0" smtClean="0">
                <a:solidFill>
                  <a:schemeClr val="tx2"/>
                </a:solidFill>
              </a:rPr>
              <a:t>3</a:t>
            </a:r>
            <a:r>
              <a:rPr lang="cs-CZ" sz="4800" b="1" dirty="0" smtClean="0"/>
              <a:t> = </a:t>
            </a:r>
            <a:r>
              <a:rPr lang="cs-CZ" sz="4800" b="1" dirty="0" smtClean="0">
                <a:solidFill>
                  <a:schemeClr val="tx2"/>
                </a:solidFill>
              </a:rPr>
              <a:t>9</a:t>
            </a:r>
          </a:p>
          <a:p>
            <a:pPr marL="0" indent="0">
              <a:buNone/>
            </a:pPr>
            <a:endParaRPr lang="cs-CZ" sz="4800" b="1" dirty="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cs-CZ" sz="4800" b="1" dirty="0" smtClean="0"/>
              <a:t>			</a:t>
            </a:r>
            <a:r>
              <a:rPr lang="cs-CZ" sz="4800" b="1" dirty="0" smtClean="0">
                <a:solidFill>
                  <a:srgbClr val="FF0000"/>
                </a:solidFill>
              </a:rPr>
              <a:t>60</a:t>
            </a:r>
            <a:r>
              <a:rPr lang="cs-CZ" sz="4800" b="1" dirty="0" smtClean="0"/>
              <a:t> + </a:t>
            </a:r>
            <a:r>
              <a:rPr lang="cs-CZ" sz="4800" b="1" dirty="0" smtClean="0">
                <a:solidFill>
                  <a:schemeClr val="tx2"/>
                </a:solidFill>
              </a:rPr>
              <a:t>9</a:t>
            </a:r>
            <a:r>
              <a:rPr lang="cs-CZ" sz="4800" b="1" dirty="0" smtClean="0"/>
              <a:t> = </a:t>
            </a:r>
            <a:r>
              <a:rPr lang="cs-CZ" sz="4800" b="1" dirty="0" smtClean="0">
                <a:solidFill>
                  <a:srgbClr val="FF0000"/>
                </a:solidFill>
              </a:rPr>
              <a:t>6</a:t>
            </a:r>
            <a:r>
              <a:rPr lang="cs-CZ" sz="4800" b="1" dirty="0" smtClean="0">
                <a:solidFill>
                  <a:schemeClr val="tx2"/>
                </a:solidFill>
              </a:rPr>
              <a:t>9</a:t>
            </a:r>
            <a:endParaRPr lang="cs-CZ" sz="4800" b="1" dirty="0">
              <a:solidFill>
                <a:schemeClr val="tx2"/>
              </a:solidFill>
            </a:endParaRPr>
          </a:p>
        </p:txBody>
      </p:sp>
      <p:cxnSp>
        <p:nvCxnSpPr>
          <p:cNvPr id="7" name="Přímá spojnice 6"/>
          <p:cNvCxnSpPr/>
          <p:nvPr/>
        </p:nvCxnSpPr>
        <p:spPr>
          <a:xfrm flipH="1">
            <a:off x="2051720" y="2276872"/>
            <a:ext cx="864096" cy="72008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2915816" y="2276872"/>
            <a:ext cx="720080" cy="72008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6156176" y="2253889"/>
            <a:ext cx="936104" cy="72008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 flipH="1">
            <a:off x="5292080" y="2253889"/>
            <a:ext cx="864096" cy="72008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343563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  <a:solidFill>
            <a:schemeClr val="accent6">
              <a:lumMod val="75000"/>
            </a:schemeClr>
          </a:solidFill>
        </p:spPr>
        <p:txBody>
          <a:bodyPr>
            <a:normAutofit/>
          </a:bodyPr>
          <a:lstStyle/>
          <a:p>
            <a:r>
              <a:rPr lang="cs-CZ" dirty="0" smtClean="0"/>
              <a:t>Zkus vypočítat příklady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378968"/>
            <a:ext cx="8712968" cy="5184576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endParaRPr lang="cs-CZ" sz="3600" dirty="0" smtClean="0"/>
          </a:p>
          <a:p>
            <a:pPr marL="0" indent="0">
              <a:buNone/>
            </a:pPr>
            <a:r>
              <a:rPr lang="cs-CZ" sz="3600" dirty="0" smtClean="0"/>
              <a:t>24 + 15 = 39 	      47 + 32 = 79 	        14 + 62 = 76</a:t>
            </a:r>
          </a:p>
          <a:p>
            <a:pPr marL="0" indent="0">
              <a:buNone/>
            </a:pPr>
            <a:endParaRPr lang="cs-CZ" sz="3600" dirty="0" smtClean="0"/>
          </a:p>
          <a:p>
            <a:pPr marL="0" indent="0">
              <a:buNone/>
            </a:pPr>
            <a:r>
              <a:rPr lang="cs-CZ" sz="3600" dirty="0" smtClean="0"/>
              <a:t>84 + 13 = 97	     24 + 35 = 59	        32 + 57 = 89</a:t>
            </a:r>
          </a:p>
          <a:p>
            <a:pPr marL="0" indent="0">
              <a:buNone/>
            </a:pPr>
            <a:endParaRPr lang="cs-CZ" sz="3600" dirty="0" smtClean="0"/>
          </a:p>
          <a:p>
            <a:pPr marL="0" indent="0">
              <a:buNone/>
            </a:pPr>
            <a:r>
              <a:rPr lang="cs-CZ" sz="3600" dirty="0" smtClean="0"/>
              <a:t>36 + 42 = 78	     63 + 13 = 76	        42 + 11 = 53</a:t>
            </a:r>
          </a:p>
          <a:p>
            <a:pPr marL="0" indent="0">
              <a:buNone/>
            </a:pPr>
            <a:endParaRPr lang="cs-CZ" sz="3600" dirty="0" smtClean="0"/>
          </a:p>
          <a:p>
            <a:pPr marL="0" indent="0">
              <a:buNone/>
            </a:pPr>
            <a:r>
              <a:rPr lang="cs-CZ" sz="3600" dirty="0" smtClean="0"/>
              <a:t>31 + 24 = 55	     52 + 34 = 86	        84 + 12 = 96</a:t>
            </a:r>
          </a:p>
          <a:p>
            <a:pPr marL="0" indent="0">
              <a:buNone/>
            </a:pPr>
            <a:endParaRPr lang="cs-CZ" sz="3600" dirty="0" smtClean="0"/>
          </a:p>
          <a:p>
            <a:pPr marL="0" indent="0">
              <a:buNone/>
            </a:pPr>
            <a:r>
              <a:rPr lang="cs-CZ" sz="3600" dirty="0" smtClean="0"/>
              <a:t>12 + 34 = 46	     25 + 34 = 59	        74 + 14 = 88		</a:t>
            </a:r>
            <a:endParaRPr lang="cs-CZ" sz="3600" dirty="0"/>
          </a:p>
        </p:txBody>
      </p:sp>
      <p:sp>
        <p:nvSpPr>
          <p:cNvPr id="4" name="Ovál 3"/>
          <p:cNvSpPr/>
          <p:nvPr/>
        </p:nvSpPr>
        <p:spPr>
          <a:xfrm>
            <a:off x="1812493" y="5602230"/>
            <a:ext cx="576064" cy="504056"/>
          </a:xfrm>
          <a:prstGeom prst="ellipse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7971151" y="3714800"/>
            <a:ext cx="576064" cy="504056"/>
          </a:xfrm>
          <a:prstGeom prst="ellipse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4932040" y="4653416"/>
            <a:ext cx="576064" cy="504056"/>
          </a:xfrm>
          <a:prstGeom prst="ellipse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1812493" y="4653883"/>
            <a:ext cx="576064" cy="504056"/>
          </a:xfrm>
          <a:prstGeom prst="ellipse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1812493" y="1811724"/>
            <a:ext cx="576064" cy="504056"/>
          </a:xfrm>
          <a:prstGeom prst="ellipse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1815176" y="2777743"/>
            <a:ext cx="576064" cy="504056"/>
          </a:xfrm>
          <a:prstGeom prst="ellipse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7971151" y="2777743"/>
            <a:ext cx="576064" cy="504056"/>
          </a:xfrm>
          <a:prstGeom prst="ellipse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4932040" y="3714800"/>
            <a:ext cx="576064" cy="504056"/>
          </a:xfrm>
          <a:prstGeom prst="ellipse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1812493" y="3677664"/>
            <a:ext cx="576064" cy="504056"/>
          </a:xfrm>
          <a:prstGeom prst="ellipse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5079682" y="1792288"/>
            <a:ext cx="576064" cy="504056"/>
          </a:xfrm>
          <a:prstGeom prst="ellipse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4932040" y="2777743"/>
            <a:ext cx="576064" cy="504056"/>
          </a:xfrm>
          <a:prstGeom prst="ellipse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7958375" y="1811724"/>
            <a:ext cx="576064" cy="504056"/>
          </a:xfrm>
          <a:prstGeom prst="ellipse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7929303" y="5602230"/>
            <a:ext cx="576064" cy="504056"/>
          </a:xfrm>
          <a:prstGeom prst="ellipse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vál 16"/>
          <p:cNvSpPr/>
          <p:nvPr/>
        </p:nvSpPr>
        <p:spPr>
          <a:xfrm>
            <a:off x="4932040" y="5602230"/>
            <a:ext cx="576064" cy="504056"/>
          </a:xfrm>
          <a:prstGeom prst="ellipse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vál 17"/>
          <p:cNvSpPr/>
          <p:nvPr/>
        </p:nvSpPr>
        <p:spPr>
          <a:xfrm>
            <a:off x="7958375" y="4653416"/>
            <a:ext cx="576064" cy="504056"/>
          </a:xfrm>
          <a:prstGeom prst="ellipse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40245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8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4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0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6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2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8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4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0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274638"/>
            <a:ext cx="8640960" cy="2146250"/>
          </a:xfrm>
          <a:ln w="57150">
            <a:solidFill>
              <a:schemeClr val="tx2"/>
            </a:solidFill>
          </a:ln>
        </p:spPr>
        <p:txBody>
          <a:bodyPr/>
          <a:lstStyle/>
          <a:p>
            <a:pPr algn="l"/>
            <a:r>
              <a:rPr lang="cs-CZ" dirty="0" smtClean="0"/>
              <a:t>Petr vypočítal 36 příkladů a Mirek vypočítal 24 příkladů. Kolik příkladů vypočítali dohromady?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2564904"/>
            <a:ext cx="8784976" cy="4032448"/>
          </a:xfrm>
          <a:solidFill>
            <a:schemeClr val="accent1">
              <a:lumMod val="60000"/>
              <a:lumOff val="40000"/>
            </a:schemeClr>
          </a:solidFill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endParaRPr lang="cs-CZ" sz="1300" dirty="0" smtClean="0"/>
          </a:p>
          <a:p>
            <a:pPr marL="0" indent="0">
              <a:buNone/>
            </a:pPr>
            <a:r>
              <a:rPr lang="cs-CZ" sz="4400" dirty="0" smtClean="0"/>
              <a:t>Petr ….. 36			</a:t>
            </a:r>
          </a:p>
          <a:p>
            <a:pPr marL="0" indent="0">
              <a:buNone/>
            </a:pPr>
            <a:r>
              <a:rPr lang="cs-CZ" sz="4400" dirty="0" smtClean="0"/>
              <a:t>Mirek …..24</a:t>
            </a:r>
          </a:p>
          <a:p>
            <a:pPr marL="0" indent="0">
              <a:buNone/>
            </a:pPr>
            <a:r>
              <a:rPr lang="cs-CZ" sz="4400" dirty="0" smtClean="0"/>
              <a:t>Dohromady …..?</a:t>
            </a:r>
          </a:p>
          <a:p>
            <a:pPr marL="0" indent="0">
              <a:buNone/>
            </a:pPr>
            <a:endParaRPr lang="cs-CZ" sz="1300" dirty="0" smtClean="0"/>
          </a:p>
          <a:p>
            <a:pPr marL="0" indent="0">
              <a:buNone/>
            </a:pPr>
            <a:r>
              <a:rPr lang="cs-CZ" sz="4400" dirty="0" smtClean="0"/>
              <a:t>					36 + 24 = </a:t>
            </a:r>
            <a:r>
              <a:rPr lang="cs-CZ" sz="4400" u="sng" dirty="0" smtClean="0"/>
              <a:t>60</a:t>
            </a:r>
          </a:p>
          <a:p>
            <a:pPr marL="0" indent="0">
              <a:buNone/>
            </a:pPr>
            <a:endParaRPr lang="cs-CZ" sz="4400" dirty="0" smtClean="0"/>
          </a:p>
          <a:p>
            <a:pPr marL="0" indent="0">
              <a:buNone/>
            </a:pPr>
            <a:r>
              <a:rPr lang="cs-CZ" sz="4400" dirty="0" smtClean="0"/>
              <a:t>Dohromady vypočítali 60 příkladů.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16519587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332656"/>
            <a:ext cx="8229600" cy="1944215"/>
          </a:xfrm>
        </p:spPr>
        <p:txBody>
          <a:bodyPr>
            <a:normAutofit/>
          </a:bodyPr>
          <a:lstStyle/>
          <a:p>
            <a:r>
              <a:rPr lang="cs-CZ" sz="9600" b="1" dirty="0" smtClean="0">
                <a:solidFill>
                  <a:srgbClr val="FF0000"/>
                </a:solidFill>
              </a:rPr>
              <a:t>3</a:t>
            </a:r>
            <a:r>
              <a:rPr lang="cs-CZ" sz="9600" b="1" dirty="0" smtClean="0">
                <a:solidFill>
                  <a:schemeClr val="tx2">
                    <a:lumMod val="75000"/>
                  </a:schemeClr>
                </a:solidFill>
              </a:rPr>
              <a:t>6 </a:t>
            </a:r>
            <a:r>
              <a:rPr lang="cs-CZ" sz="9600" b="1" dirty="0" smtClean="0"/>
              <a:t>  +  </a:t>
            </a:r>
            <a:r>
              <a:rPr lang="cs-CZ" sz="9600" b="1" dirty="0" smtClean="0">
                <a:solidFill>
                  <a:srgbClr val="FF0000"/>
                </a:solidFill>
              </a:rPr>
              <a:t>2</a:t>
            </a:r>
            <a:r>
              <a:rPr lang="cs-CZ" sz="9600" b="1" dirty="0" smtClean="0">
                <a:solidFill>
                  <a:schemeClr val="tx2">
                    <a:lumMod val="75000"/>
                  </a:schemeClr>
                </a:solidFill>
              </a:rPr>
              <a:t>4</a:t>
            </a:r>
            <a:endParaRPr lang="cs-CZ" sz="96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36912"/>
            <a:ext cx="8229600" cy="4032448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sz="6600" dirty="0"/>
              <a:t> </a:t>
            </a:r>
            <a:r>
              <a:rPr lang="cs-CZ" sz="6600" dirty="0" smtClean="0"/>
              <a:t>    </a:t>
            </a:r>
            <a:r>
              <a:rPr lang="cs-CZ" sz="6600" b="1" dirty="0" smtClean="0">
                <a:solidFill>
                  <a:srgbClr val="FF0000"/>
                </a:solidFill>
              </a:rPr>
              <a:t>30</a:t>
            </a:r>
            <a:r>
              <a:rPr lang="cs-CZ" sz="6600" dirty="0" smtClean="0"/>
              <a:t>       </a:t>
            </a:r>
            <a:r>
              <a:rPr lang="cs-CZ" sz="6600" b="1" dirty="0" smtClean="0">
                <a:solidFill>
                  <a:schemeClr val="tx2"/>
                </a:solidFill>
              </a:rPr>
              <a:t>6</a:t>
            </a:r>
            <a:r>
              <a:rPr lang="cs-CZ" sz="6600" dirty="0" smtClean="0"/>
              <a:t>		</a:t>
            </a:r>
            <a:r>
              <a:rPr lang="cs-CZ" sz="6600" b="1" dirty="0" smtClean="0">
                <a:solidFill>
                  <a:srgbClr val="FF0000"/>
                </a:solidFill>
              </a:rPr>
              <a:t>20</a:t>
            </a:r>
            <a:r>
              <a:rPr lang="cs-CZ" sz="6600" dirty="0" smtClean="0"/>
              <a:t>     </a:t>
            </a:r>
            <a:r>
              <a:rPr lang="cs-CZ" sz="6600" b="1" dirty="0" smtClean="0">
                <a:solidFill>
                  <a:schemeClr val="tx2"/>
                </a:solidFill>
              </a:rPr>
              <a:t>4</a:t>
            </a:r>
            <a:endParaRPr lang="cs-CZ" sz="6600" b="1" dirty="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 </a:t>
            </a:r>
          </a:p>
          <a:p>
            <a:pPr marL="0" indent="0">
              <a:buNone/>
            </a:pPr>
            <a:r>
              <a:rPr lang="cs-CZ" sz="4800" b="1" dirty="0" smtClean="0">
                <a:solidFill>
                  <a:srgbClr val="FF0000"/>
                </a:solidFill>
              </a:rPr>
              <a:t>30</a:t>
            </a:r>
            <a:r>
              <a:rPr lang="cs-CZ" sz="4800" b="1" dirty="0" smtClean="0"/>
              <a:t> + </a:t>
            </a:r>
            <a:r>
              <a:rPr lang="cs-CZ" sz="4800" b="1" dirty="0" smtClean="0">
                <a:solidFill>
                  <a:srgbClr val="FF0000"/>
                </a:solidFill>
              </a:rPr>
              <a:t>20</a:t>
            </a:r>
            <a:r>
              <a:rPr lang="cs-CZ" sz="4800" b="1" dirty="0" smtClean="0"/>
              <a:t> = </a:t>
            </a:r>
            <a:r>
              <a:rPr lang="cs-CZ" sz="4800" b="1" dirty="0" smtClean="0">
                <a:solidFill>
                  <a:srgbClr val="FF0000"/>
                </a:solidFill>
              </a:rPr>
              <a:t>50</a:t>
            </a:r>
            <a:r>
              <a:rPr lang="cs-CZ" sz="4800" b="1" dirty="0" smtClean="0"/>
              <a:t>			</a:t>
            </a:r>
            <a:r>
              <a:rPr lang="cs-CZ" sz="4800" b="1" dirty="0" smtClean="0">
                <a:solidFill>
                  <a:schemeClr val="tx2"/>
                </a:solidFill>
              </a:rPr>
              <a:t>6</a:t>
            </a:r>
            <a:r>
              <a:rPr lang="cs-CZ" sz="4800" b="1" dirty="0" smtClean="0"/>
              <a:t> + </a:t>
            </a:r>
            <a:r>
              <a:rPr lang="cs-CZ" sz="4800" b="1" dirty="0" smtClean="0">
                <a:solidFill>
                  <a:schemeClr val="tx2"/>
                </a:solidFill>
              </a:rPr>
              <a:t>4</a:t>
            </a:r>
            <a:r>
              <a:rPr lang="cs-CZ" sz="4800" b="1" dirty="0" smtClean="0"/>
              <a:t> = </a:t>
            </a:r>
            <a:r>
              <a:rPr lang="cs-CZ" sz="4800" b="1" dirty="0" smtClean="0">
                <a:solidFill>
                  <a:schemeClr val="tx2"/>
                </a:solidFill>
              </a:rPr>
              <a:t>10</a:t>
            </a:r>
          </a:p>
          <a:p>
            <a:pPr marL="0" indent="0">
              <a:buNone/>
            </a:pPr>
            <a:endParaRPr lang="cs-CZ" sz="4800" b="1" dirty="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cs-CZ" sz="4800" b="1" dirty="0" smtClean="0"/>
              <a:t>			</a:t>
            </a:r>
            <a:r>
              <a:rPr lang="cs-CZ" sz="4800" b="1" dirty="0" smtClean="0">
                <a:solidFill>
                  <a:srgbClr val="FF0000"/>
                </a:solidFill>
              </a:rPr>
              <a:t>50</a:t>
            </a:r>
            <a:r>
              <a:rPr lang="cs-CZ" sz="4800" b="1" dirty="0" smtClean="0"/>
              <a:t> + </a:t>
            </a:r>
            <a:r>
              <a:rPr lang="cs-CZ" sz="4800" b="1" dirty="0" smtClean="0">
                <a:solidFill>
                  <a:schemeClr val="tx2"/>
                </a:solidFill>
              </a:rPr>
              <a:t>10</a:t>
            </a:r>
            <a:r>
              <a:rPr lang="cs-CZ" sz="4800" b="1" dirty="0" smtClean="0"/>
              <a:t> = </a:t>
            </a:r>
            <a:r>
              <a:rPr lang="cs-CZ" sz="4800" b="1" dirty="0" smtClean="0">
                <a:solidFill>
                  <a:srgbClr val="FF0000"/>
                </a:solidFill>
              </a:rPr>
              <a:t>60</a:t>
            </a:r>
            <a:endParaRPr lang="cs-CZ" sz="4800" b="1" dirty="0">
              <a:solidFill>
                <a:schemeClr val="tx2"/>
              </a:solidFill>
            </a:endParaRPr>
          </a:p>
        </p:txBody>
      </p:sp>
      <p:cxnSp>
        <p:nvCxnSpPr>
          <p:cNvPr id="7" name="Přímá spojnice 6"/>
          <p:cNvCxnSpPr/>
          <p:nvPr/>
        </p:nvCxnSpPr>
        <p:spPr>
          <a:xfrm flipH="1">
            <a:off x="2051720" y="2276872"/>
            <a:ext cx="864096" cy="72008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2915816" y="2276872"/>
            <a:ext cx="720080" cy="72008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6156176" y="2253889"/>
            <a:ext cx="936104" cy="72008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 flipH="1">
            <a:off x="5292080" y="2253889"/>
            <a:ext cx="864096" cy="72008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559959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  <a:solidFill>
            <a:schemeClr val="accent2"/>
          </a:solidFill>
        </p:spPr>
        <p:txBody>
          <a:bodyPr>
            <a:normAutofit/>
          </a:bodyPr>
          <a:lstStyle/>
          <a:p>
            <a:r>
              <a:rPr lang="cs-CZ" dirty="0" smtClean="0"/>
              <a:t>Zkus vypočítat příklady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412776"/>
            <a:ext cx="8712968" cy="5184576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endParaRPr lang="cs-CZ" sz="3600" dirty="0" smtClean="0"/>
          </a:p>
          <a:p>
            <a:pPr marL="0" indent="0">
              <a:buNone/>
            </a:pPr>
            <a:r>
              <a:rPr lang="cs-CZ" sz="3600" dirty="0" smtClean="0"/>
              <a:t>64 + 16 = 80 	      47 + 33 = 80 	        34 + 16 = 50</a:t>
            </a:r>
          </a:p>
          <a:p>
            <a:pPr marL="0" indent="0">
              <a:buNone/>
            </a:pPr>
            <a:endParaRPr lang="cs-CZ" sz="3600" dirty="0" smtClean="0"/>
          </a:p>
          <a:p>
            <a:pPr marL="0" indent="0">
              <a:buNone/>
            </a:pPr>
            <a:r>
              <a:rPr lang="cs-CZ" sz="3600" dirty="0" smtClean="0"/>
              <a:t>74 + 16 = 90	     24 + 36 = 60	        42 + 28 = 70</a:t>
            </a:r>
          </a:p>
          <a:p>
            <a:pPr marL="0" indent="0">
              <a:buNone/>
            </a:pPr>
            <a:endParaRPr lang="cs-CZ" sz="3600" dirty="0" smtClean="0"/>
          </a:p>
          <a:p>
            <a:pPr marL="0" indent="0">
              <a:buNone/>
            </a:pPr>
            <a:r>
              <a:rPr lang="cs-CZ" sz="3600" dirty="0" smtClean="0"/>
              <a:t>26 + 44 = 70	     63 + 17 = 80	        12 + 18 = 30</a:t>
            </a:r>
          </a:p>
          <a:p>
            <a:pPr marL="0" indent="0">
              <a:buNone/>
            </a:pPr>
            <a:endParaRPr lang="cs-CZ" sz="3600" dirty="0" smtClean="0"/>
          </a:p>
          <a:p>
            <a:pPr marL="0" indent="0">
              <a:buNone/>
            </a:pPr>
            <a:r>
              <a:rPr lang="cs-CZ" sz="3600" dirty="0" smtClean="0"/>
              <a:t>31 + 29 = 60	     52 + 38 = 90	        44 + 16 = 60</a:t>
            </a:r>
          </a:p>
          <a:p>
            <a:pPr marL="0" indent="0">
              <a:buNone/>
            </a:pPr>
            <a:endParaRPr lang="cs-CZ" sz="3600" dirty="0" smtClean="0"/>
          </a:p>
          <a:p>
            <a:pPr marL="0" indent="0">
              <a:buNone/>
            </a:pPr>
            <a:r>
              <a:rPr lang="cs-CZ" sz="3600" dirty="0" smtClean="0"/>
              <a:t>62 + 18 = 80	     16 + 34 = 50	        34 + 16 = 50		</a:t>
            </a:r>
            <a:endParaRPr lang="cs-CZ" sz="3600" dirty="0"/>
          </a:p>
        </p:txBody>
      </p:sp>
      <p:sp>
        <p:nvSpPr>
          <p:cNvPr id="4" name="Ovál 3"/>
          <p:cNvSpPr/>
          <p:nvPr/>
        </p:nvSpPr>
        <p:spPr>
          <a:xfrm>
            <a:off x="1851729" y="5624589"/>
            <a:ext cx="576064" cy="504056"/>
          </a:xfrm>
          <a:prstGeom prst="ellipse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8067757" y="3719228"/>
            <a:ext cx="576064" cy="504056"/>
          </a:xfrm>
          <a:prstGeom prst="ellipse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5065828" y="4686217"/>
            <a:ext cx="576064" cy="504056"/>
          </a:xfrm>
          <a:prstGeom prst="ellipse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1856194" y="4686217"/>
            <a:ext cx="576064" cy="504056"/>
          </a:xfrm>
          <a:prstGeom prst="ellipse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1817607" y="1828807"/>
            <a:ext cx="576064" cy="504056"/>
          </a:xfrm>
          <a:prstGeom prst="ellipse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1812596" y="2785260"/>
            <a:ext cx="654329" cy="504056"/>
          </a:xfrm>
          <a:prstGeom prst="ellipse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8052487" y="2785260"/>
            <a:ext cx="576064" cy="504056"/>
          </a:xfrm>
          <a:prstGeom prst="ellipse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5065828" y="3767001"/>
            <a:ext cx="576064" cy="504056"/>
          </a:xfrm>
          <a:prstGeom prst="ellipse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1856194" y="3719228"/>
            <a:ext cx="576064" cy="504056"/>
          </a:xfrm>
          <a:prstGeom prst="ellipse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5101386" y="1777148"/>
            <a:ext cx="576064" cy="504056"/>
          </a:xfrm>
          <a:prstGeom prst="ellipse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5065828" y="2802913"/>
            <a:ext cx="576064" cy="504056"/>
          </a:xfrm>
          <a:prstGeom prst="ellipse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8067757" y="1828807"/>
            <a:ext cx="576064" cy="504056"/>
          </a:xfrm>
          <a:prstGeom prst="ellipse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8052487" y="5581244"/>
            <a:ext cx="576064" cy="504056"/>
          </a:xfrm>
          <a:prstGeom prst="ellipse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vál 16"/>
          <p:cNvSpPr/>
          <p:nvPr/>
        </p:nvSpPr>
        <p:spPr>
          <a:xfrm>
            <a:off x="5065828" y="5589240"/>
            <a:ext cx="576064" cy="504056"/>
          </a:xfrm>
          <a:prstGeom prst="ellipse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vál 17"/>
          <p:cNvSpPr/>
          <p:nvPr/>
        </p:nvSpPr>
        <p:spPr>
          <a:xfrm>
            <a:off x="8056816" y="4686217"/>
            <a:ext cx="576064" cy="504056"/>
          </a:xfrm>
          <a:prstGeom prst="ellipse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53644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8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4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0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6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2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8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4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0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938338"/>
          </a:xfrm>
          <a:blipFill>
            <a:blip r:embed="rId2"/>
            <a:tile tx="0" ty="0" sx="100000" sy="100000" flip="none" algn="tl"/>
          </a:blipFill>
          <a:ln w="57150">
            <a:solidFill>
              <a:schemeClr val="accent2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6000" b="1" dirty="0" smtClean="0"/>
              <a:t>Odčítání dvojciferných čísel bez přechodu přes základ</a:t>
            </a:r>
            <a:endParaRPr lang="cs-CZ" sz="6000" b="1" dirty="0"/>
          </a:p>
        </p:txBody>
      </p:sp>
      <p:sp>
        <p:nvSpPr>
          <p:cNvPr id="4" name="Ovál 3"/>
          <p:cNvSpPr/>
          <p:nvPr/>
        </p:nvSpPr>
        <p:spPr>
          <a:xfrm>
            <a:off x="590747" y="3490633"/>
            <a:ext cx="2952328" cy="1634480"/>
          </a:xfrm>
          <a:prstGeom prst="ellipse">
            <a:avLst/>
          </a:prstGeom>
          <a:blipFill>
            <a:blip r:embed="rId2"/>
            <a:tile tx="0" ty="0" sx="100000" sy="100000" flip="none" algn="tl"/>
          </a:blipFill>
          <a:ln w="57150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65 - 23</a:t>
            </a:r>
            <a:endParaRPr lang="cs-CZ" sz="4800" b="1" dirty="0">
              <a:solidFill>
                <a:schemeClr val="tx1"/>
              </a:solidFill>
            </a:endParaRPr>
          </a:p>
        </p:txBody>
      </p:sp>
      <p:sp>
        <p:nvSpPr>
          <p:cNvPr id="6" name="Ovál 5"/>
          <p:cNvSpPr/>
          <p:nvPr/>
        </p:nvSpPr>
        <p:spPr>
          <a:xfrm>
            <a:off x="5796136" y="3645024"/>
            <a:ext cx="3024336" cy="1480089"/>
          </a:xfrm>
          <a:prstGeom prst="ellipse">
            <a:avLst/>
          </a:prstGeom>
          <a:blipFill>
            <a:blip r:embed="rId2"/>
            <a:tile tx="0" ty="0" sx="100000" sy="100000" flip="none" algn="tl"/>
          </a:blipFill>
          <a:ln w="57150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75 - 35</a:t>
            </a:r>
            <a:endParaRPr lang="cs-CZ" sz="4800" b="1" dirty="0">
              <a:solidFill>
                <a:schemeClr val="tx1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3275856" y="5125113"/>
            <a:ext cx="2808312" cy="1466412"/>
          </a:xfrm>
          <a:prstGeom prst="ellipse">
            <a:avLst/>
          </a:prstGeom>
          <a:blipFill>
            <a:blip r:embed="rId2"/>
            <a:tile tx="0" ty="0" sx="100000" sy="100000" flip="none" algn="tl"/>
          </a:blipFill>
          <a:ln w="57150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97 - 40</a:t>
            </a:r>
            <a:endParaRPr lang="cs-CZ" sz="48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115143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8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88640"/>
            <a:ext cx="8712968" cy="2448272"/>
          </a:xfrm>
          <a:solidFill>
            <a:schemeClr val="bg1"/>
          </a:solidFill>
          <a:ln w="76200">
            <a:solidFill>
              <a:schemeClr val="accent6"/>
            </a:solidFill>
          </a:ln>
        </p:spPr>
        <p:txBody>
          <a:bodyPr>
            <a:noAutofit/>
          </a:bodyPr>
          <a:lstStyle/>
          <a:p>
            <a:pPr algn="l"/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V pekařství měli 68 koláčů. Dopoledne prodali 45 koláčů. Kolik koláčů zbylo na odpoledne?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2780928"/>
            <a:ext cx="8784976" cy="3960440"/>
          </a:xfrm>
          <a:solidFill>
            <a:schemeClr val="accent6"/>
          </a:solidFill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1000" dirty="0" smtClean="0"/>
          </a:p>
          <a:p>
            <a:pPr marL="0" indent="0">
              <a:buNone/>
            </a:pPr>
            <a:r>
              <a:rPr lang="cs-CZ" sz="3600" dirty="0" smtClean="0"/>
              <a:t>měli ….. 68				</a:t>
            </a:r>
          </a:p>
          <a:p>
            <a:pPr marL="0" indent="0">
              <a:buNone/>
            </a:pPr>
            <a:r>
              <a:rPr lang="cs-CZ" sz="3600" dirty="0" smtClean="0"/>
              <a:t>prodali ….. 45</a:t>
            </a:r>
          </a:p>
          <a:p>
            <a:pPr marL="0" indent="0">
              <a:buNone/>
            </a:pPr>
            <a:r>
              <a:rPr lang="cs-CZ" sz="3600" dirty="0" smtClean="0"/>
              <a:t>zbylo ….. ?</a:t>
            </a:r>
          </a:p>
          <a:p>
            <a:pPr marL="0" indent="0">
              <a:buNone/>
            </a:pPr>
            <a:endParaRPr lang="cs-CZ" sz="900" dirty="0" smtClean="0"/>
          </a:p>
          <a:p>
            <a:pPr marL="0" indent="0">
              <a:buNone/>
            </a:pPr>
            <a:r>
              <a:rPr lang="cs-CZ" sz="3600" dirty="0" smtClean="0"/>
              <a:t>					68 – 45 = </a:t>
            </a:r>
            <a:r>
              <a:rPr lang="cs-CZ" sz="3600" u="sng" dirty="0" smtClean="0"/>
              <a:t>23</a:t>
            </a:r>
          </a:p>
          <a:p>
            <a:pPr marL="0" indent="0">
              <a:buNone/>
            </a:pPr>
            <a:endParaRPr lang="cs-CZ" sz="1000" dirty="0" smtClean="0"/>
          </a:p>
          <a:p>
            <a:pPr marL="0" indent="0">
              <a:buNone/>
            </a:pPr>
            <a:r>
              <a:rPr lang="cs-CZ" sz="3600" dirty="0" smtClean="0"/>
              <a:t>Na odpoledne jim zbylo 23 koláčů.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2648855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332656"/>
            <a:ext cx="8229600" cy="1944215"/>
          </a:xfrm>
        </p:spPr>
        <p:txBody>
          <a:bodyPr>
            <a:normAutofit/>
          </a:bodyPr>
          <a:lstStyle/>
          <a:p>
            <a:r>
              <a:rPr lang="cs-CZ" sz="9600" b="1" dirty="0" smtClean="0">
                <a:solidFill>
                  <a:srgbClr val="FF0000"/>
                </a:solidFill>
              </a:rPr>
              <a:t>6</a:t>
            </a:r>
            <a:r>
              <a:rPr lang="cs-CZ" sz="9600" b="1" dirty="0" smtClean="0">
                <a:solidFill>
                  <a:schemeClr val="tx2">
                    <a:lumMod val="75000"/>
                  </a:schemeClr>
                </a:solidFill>
              </a:rPr>
              <a:t>8 </a:t>
            </a:r>
            <a:r>
              <a:rPr lang="cs-CZ" sz="9600" b="1" dirty="0" smtClean="0"/>
              <a:t>  -  </a:t>
            </a:r>
            <a:r>
              <a:rPr lang="cs-CZ" sz="9600" b="1" dirty="0" smtClean="0">
                <a:solidFill>
                  <a:srgbClr val="FF0000"/>
                </a:solidFill>
              </a:rPr>
              <a:t>4</a:t>
            </a:r>
            <a:r>
              <a:rPr lang="cs-CZ" sz="9600" b="1" dirty="0" smtClean="0">
                <a:solidFill>
                  <a:schemeClr val="tx2">
                    <a:lumMod val="75000"/>
                  </a:schemeClr>
                </a:solidFill>
              </a:rPr>
              <a:t>5</a:t>
            </a:r>
            <a:endParaRPr lang="cs-CZ" sz="96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36912"/>
            <a:ext cx="8229600" cy="4032448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sz="6600" dirty="0"/>
              <a:t> </a:t>
            </a:r>
            <a:r>
              <a:rPr lang="cs-CZ" sz="6600" dirty="0" smtClean="0"/>
              <a:t>    </a:t>
            </a:r>
            <a:r>
              <a:rPr lang="cs-CZ" sz="6600" b="1" dirty="0" smtClean="0">
                <a:solidFill>
                  <a:srgbClr val="FF0000"/>
                </a:solidFill>
              </a:rPr>
              <a:t>60</a:t>
            </a:r>
            <a:r>
              <a:rPr lang="cs-CZ" sz="6600" dirty="0" smtClean="0"/>
              <a:t>       </a:t>
            </a:r>
            <a:r>
              <a:rPr lang="cs-CZ" sz="6600" b="1" dirty="0" smtClean="0">
                <a:solidFill>
                  <a:schemeClr val="tx2"/>
                </a:solidFill>
              </a:rPr>
              <a:t>8</a:t>
            </a:r>
            <a:r>
              <a:rPr lang="cs-CZ" sz="6600" dirty="0" smtClean="0"/>
              <a:t>		</a:t>
            </a:r>
            <a:r>
              <a:rPr lang="cs-CZ" sz="6600" b="1" dirty="0" smtClean="0">
                <a:solidFill>
                  <a:srgbClr val="FF0000"/>
                </a:solidFill>
              </a:rPr>
              <a:t>40</a:t>
            </a:r>
            <a:r>
              <a:rPr lang="cs-CZ" sz="6600" dirty="0" smtClean="0"/>
              <a:t>     </a:t>
            </a:r>
            <a:r>
              <a:rPr lang="cs-CZ" sz="6600" b="1" dirty="0" smtClean="0">
                <a:solidFill>
                  <a:schemeClr val="tx2"/>
                </a:solidFill>
              </a:rPr>
              <a:t>5</a:t>
            </a:r>
            <a:endParaRPr lang="cs-CZ" sz="6600" b="1" dirty="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 </a:t>
            </a:r>
          </a:p>
          <a:p>
            <a:pPr marL="0" indent="0">
              <a:buNone/>
            </a:pPr>
            <a:r>
              <a:rPr lang="cs-CZ" sz="4800" b="1" dirty="0" smtClean="0">
                <a:solidFill>
                  <a:srgbClr val="FF0000"/>
                </a:solidFill>
              </a:rPr>
              <a:t>60</a:t>
            </a:r>
            <a:r>
              <a:rPr lang="cs-CZ" sz="4800" b="1" dirty="0" smtClean="0"/>
              <a:t> - </a:t>
            </a:r>
            <a:r>
              <a:rPr lang="cs-CZ" sz="4800" b="1" dirty="0" smtClean="0">
                <a:solidFill>
                  <a:srgbClr val="FF0000"/>
                </a:solidFill>
              </a:rPr>
              <a:t>40</a:t>
            </a:r>
            <a:r>
              <a:rPr lang="cs-CZ" sz="4800" b="1" dirty="0" smtClean="0"/>
              <a:t> = </a:t>
            </a:r>
            <a:r>
              <a:rPr lang="cs-CZ" sz="4800" b="1" dirty="0" smtClean="0">
                <a:solidFill>
                  <a:srgbClr val="FF0000"/>
                </a:solidFill>
              </a:rPr>
              <a:t>20</a:t>
            </a:r>
            <a:r>
              <a:rPr lang="cs-CZ" sz="4800" b="1" dirty="0" smtClean="0"/>
              <a:t>			</a:t>
            </a:r>
            <a:r>
              <a:rPr lang="cs-CZ" sz="4800" b="1" dirty="0" smtClean="0">
                <a:solidFill>
                  <a:schemeClr val="tx2"/>
                </a:solidFill>
              </a:rPr>
              <a:t>8</a:t>
            </a:r>
            <a:r>
              <a:rPr lang="cs-CZ" sz="4800" b="1" dirty="0" smtClean="0"/>
              <a:t> - </a:t>
            </a:r>
            <a:r>
              <a:rPr lang="cs-CZ" sz="4800" b="1" dirty="0" smtClean="0">
                <a:solidFill>
                  <a:schemeClr val="tx2"/>
                </a:solidFill>
              </a:rPr>
              <a:t>5</a:t>
            </a:r>
            <a:r>
              <a:rPr lang="cs-CZ" sz="4800" b="1" dirty="0" smtClean="0"/>
              <a:t> = </a:t>
            </a:r>
            <a:r>
              <a:rPr lang="cs-CZ" sz="4800" b="1" dirty="0" smtClean="0">
                <a:solidFill>
                  <a:schemeClr val="tx2"/>
                </a:solidFill>
              </a:rPr>
              <a:t>3</a:t>
            </a:r>
          </a:p>
          <a:p>
            <a:pPr marL="0" indent="0">
              <a:buNone/>
            </a:pPr>
            <a:endParaRPr lang="cs-CZ" sz="4800" b="1" dirty="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cs-CZ" sz="4800" b="1" dirty="0" smtClean="0"/>
              <a:t>			</a:t>
            </a:r>
            <a:r>
              <a:rPr lang="cs-CZ" sz="4800" b="1" dirty="0" smtClean="0">
                <a:solidFill>
                  <a:srgbClr val="FF0000"/>
                </a:solidFill>
              </a:rPr>
              <a:t>20</a:t>
            </a:r>
            <a:r>
              <a:rPr lang="cs-CZ" sz="4800" b="1" dirty="0" smtClean="0"/>
              <a:t> + </a:t>
            </a:r>
            <a:r>
              <a:rPr lang="cs-CZ" sz="4800" b="1" dirty="0" smtClean="0">
                <a:solidFill>
                  <a:schemeClr val="tx2"/>
                </a:solidFill>
              </a:rPr>
              <a:t>3</a:t>
            </a:r>
            <a:r>
              <a:rPr lang="cs-CZ" sz="4800" b="1" dirty="0" smtClean="0"/>
              <a:t> = </a:t>
            </a:r>
            <a:r>
              <a:rPr lang="cs-CZ" sz="4800" b="1" dirty="0" smtClean="0">
                <a:solidFill>
                  <a:srgbClr val="FF0000"/>
                </a:solidFill>
              </a:rPr>
              <a:t>2</a:t>
            </a:r>
            <a:r>
              <a:rPr lang="cs-CZ" sz="4800" b="1" dirty="0" smtClean="0">
                <a:solidFill>
                  <a:schemeClr val="tx2"/>
                </a:solidFill>
              </a:rPr>
              <a:t>3</a:t>
            </a:r>
            <a:endParaRPr lang="cs-CZ" sz="4800" b="1" dirty="0">
              <a:solidFill>
                <a:schemeClr val="tx2"/>
              </a:solidFill>
            </a:endParaRPr>
          </a:p>
        </p:txBody>
      </p:sp>
      <p:cxnSp>
        <p:nvCxnSpPr>
          <p:cNvPr id="7" name="Přímá spojnice 6"/>
          <p:cNvCxnSpPr/>
          <p:nvPr/>
        </p:nvCxnSpPr>
        <p:spPr>
          <a:xfrm flipH="1">
            <a:off x="2051720" y="2276872"/>
            <a:ext cx="864096" cy="72008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2915816" y="2276872"/>
            <a:ext cx="720080" cy="72008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6156176" y="2253889"/>
            <a:ext cx="936104" cy="72008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 flipH="1">
            <a:off x="5292080" y="2253889"/>
            <a:ext cx="864096" cy="72008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099354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  <a:solidFill>
            <a:srgbClr val="00B050"/>
          </a:solidFill>
        </p:spPr>
        <p:txBody>
          <a:bodyPr>
            <a:normAutofit/>
          </a:bodyPr>
          <a:lstStyle/>
          <a:p>
            <a:r>
              <a:rPr lang="cs-CZ" dirty="0" smtClean="0"/>
              <a:t>Zkus vypočítat příklady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412776"/>
            <a:ext cx="8712968" cy="5184576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endParaRPr lang="cs-CZ" sz="3600" dirty="0" smtClean="0"/>
          </a:p>
          <a:p>
            <a:pPr marL="0" indent="0">
              <a:buNone/>
            </a:pPr>
            <a:r>
              <a:rPr lang="cs-CZ" sz="3600" dirty="0" smtClean="0"/>
              <a:t>64 - 13 = 51 	     47 - 22 = 25 	        94 - 61 = 33</a:t>
            </a:r>
          </a:p>
          <a:p>
            <a:pPr marL="0" indent="0">
              <a:buNone/>
            </a:pPr>
            <a:endParaRPr lang="cs-CZ" sz="3600" dirty="0" smtClean="0"/>
          </a:p>
          <a:p>
            <a:pPr marL="0" indent="0">
              <a:buNone/>
            </a:pPr>
            <a:r>
              <a:rPr lang="cs-CZ" sz="3600" dirty="0" smtClean="0"/>
              <a:t>84 - 13 = 71	     74 - 31 = 43	        </a:t>
            </a:r>
            <a:r>
              <a:rPr lang="cs-CZ" sz="3600" smtClean="0"/>
              <a:t>86 - </a:t>
            </a:r>
            <a:r>
              <a:rPr lang="cs-CZ" sz="3600" dirty="0" smtClean="0"/>
              <a:t>54 = 32</a:t>
            </a:r>
          </a:p>
          <a:p>
            <a:pPr marL="0" indent="0">
              <a:buNone/>
            </a:pPr>
            <a:endParaRPr lang="cs-CZ" sz="3600" dirty="0" smtClean="0"/>
          </a:p>
          <a:p>
            <a:pPr marL="0" indent="0">
              <a:buNone/>
            </a:pPr>
            <a:r>
              <a:rPr lang="cs-CZ" sz="3600" dirty="0" smtClean="0"/>
              <a:t>36 - 12 = 24	     63 - 11 = 52	        42 - 11 = 31</a:t>
            </a:r>
          </a:p>
          <a:p>
            <a:pPr marL="0" indent="0">
              <a:buNone/>
            </a:pPr>
            <a:endParaRPr lang="cs-CZ" sz="3600" dirty="0" smtClean="0"/>
          </a:p>
          <a:p>
            <a:pPr marL="0" indent="0">
              <a:buNone/>
            </a:pPr>
            <a:r>
              <a:rPr lang="cs-CZ" sz="3600" dirty="0" smtClean="0"/>
              <a:t>39 - 24 = 15	     59 - 34 = 25	        84 - 12 = 72</a:t>
            </a:r>
          </a:p>
          <a:p>
            <a:pPr marL="0" indent="0">
              <a:buNone/>
            </a:pPr>
            <a:endParaRPr lang="cs-CZ" sz="3600" dirty="0" smtClean="0"/>
          </a:p>
          <a:p>
            <a:pPr marL="0" indent="0">
              <a:buNone/>
            </a:pPr>
            <a:r>
              <a:rPr lang="cs-CZ" sz="3600" dirty="0" smtClean="0"/>
              <a:t>86 - 34 = 52	     47 - 34 = 13	        79 - 12 = 67		</a:t>
            </a:r>
            <a:endParaRPr lang="cs-CZ" sz="3600" dirty="0"/>
          </a:p>
        </p:txBody>
      </p:sp>
      <p:sp>
        <p:nvSpPr>
          <p:cNvPr id="4" name="Ovál 3"/>
          <p:cNvSpPr/>
          <p:nvPr/>
        </p:nvSpPr>
        <p:spPr>
          <a:xfrm>
            <a:off x="1790674" y="5602230"/>
            <a:ext cx="576064" cy="504056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7991872" y="3747257"/>
            <a:ext cx="576064" cy="504056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4934063" y="4673824"/>
            <a:ext cx="576064" cy="504056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1790674" y="4673824"/>
            <a:ext cx="576064" cy="504056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1763688" y="1877197"/>
            <a:ext cx="576064" cy="504056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1763688" y="2785413"/>
            <a:ext cx="576064" cy="504056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7991872" y="2770560"/>
            <a:ext cx="576064" cy="504056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4920743" y="3723816"/>
            <a:ext cx="576064" cy="504056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1763688" y="3740317"/>
            <a:ext cx="576064" cy="504056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4932040" y="1877197"/>
            <a:ext cx="576064" cy="504056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4961059" y="2840482"/>
            <a:ext cx="576064" cy="504056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7991704" y="1823567"/>
            <a:ext cx="576064" cy="504056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7953472" y="5602230"/>
            <a:ext cx="576064" cy="504056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vál 16"/>
          <p:cNvSpPr/>
          <p:nvPr/>
        </p:nvSpPr>
        <p:spPr>
          <a:xfrm>
            <a:off x="4961059" y="5602230"/>
            <a:ext cx="576064" cy="504056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vál 17"/>
          <p:cNvSpPr/>
          <p:nvPr/>
        </p:nvSpPr>
        <p:spPr>
          <a:xfrm>
            <a:off x="7953472" y="4673824"/>
            <a:ext cx="576064" cy="504056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02887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8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4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0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6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2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8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4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0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354162"/>
          </a:xfrm>
          <a:ln w="57150">
            <a:solidFill>
              <a:srgbClr val="FFFF00"/>
            </a:solidFill>
          </a:ln>
        </p:spPr>
        <p:txBody>
          <a:bodyPr>
            <a:normAutofit fontScale="90000"/>
          </a:bodyPr>
          <a:lstStyle/>
          <a:p>
            <a:r>
              <a:rPr lang="cs-CZ" dirty="0" smtClean="0"/>
              <a:t>Babičce je 67 let. Maminka je o 30 let mladší. Kolik let je mamince?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44824"/>
            <a:ext cx="8229600" cy="4824536"/>
          </a:xfrm>
          <a:solidFill>
            <a:srgbClr val="FFFF00"/>
          </a:solid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dirty="0" smtClean="0"/>
              <a:t>babičce …... 67		</a:t>
            </a:r>
            <a:endParaRPr lang="cs-CZ" sz="3600" u="sng" dirty="0" smtClean="0"/>
          </a:p>
          <a:p>
            <a:pPr marL="0" indent="0">
              <a:buNone/>
            </a:pPr>
            <a:r>
              <a:rPr lang="cs-CZ" sz="3600" dirty="0" smtClean="0"/>
              <a:t>mamince …… o 30 let méně</a:t>
            </a:r>
          </a:p>
          <a:p>
            <a:pPr marL="0" indent="0">
              <a:buNone/>
            </a:pPr>
            <a:r>
              <a:rPr lang="cs-CZ" sz="3600" dirty="0" smtClean="0"/>
              <a:t>mamince ….. ?</a:t>
            </a:r>
          </a:p>
          <a:p>
            <a:pPr marL="0" indent="0">
              <a:buNone/>
            </a:pPr>
            <a:r>
              <a:rPr lang="cs-CZ" sz="3600" dirty="0" smtClean="0"/>
              <a:t>					 67 – 30 = </a:t>
            </a:r>
            <a:r>
              <a:rPr lang="cs-CZ" sz="3600" u="sng" dirty="0" smtClean="0"/>
              <a:t>37</a:t>
            </a:r>
            <a:endParaRPr lang="cs-CZ" sz="3600" dirty="0"/>
          </a:p>
          <a:p>
            <a:pPr marL="0" indent="0">
              <a:buNone/>
            </a:pPr>
            <a:r>
              <a:rPr lang="cs-CZ" sz="3600" dirty="0" smtClean="0"/>
              <a:t>Mamince je 37 let.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33015916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332656"/>
            <a:ext cx="8229600" cy="1944215"/>
          </a:xfrm>
        </p:spPr>
        <p:txBody>
          <a:bodyPr>
            <a:normAutofit/>
          </a:bodyPr>
          <a:lstStyle/>
          <a:p>
            <a:r>
              <a:rPr lang="cs-CZ" sz="9600" b="1" dirty="0" smtClean="0">
                <a:solidFill>
                  <a:srgbClr val="FF0000"/>
                </a:solidFill>
              </a:rPr>
              <a:t>6</a:t>
            </a:r>
            <a:r>
              <a:rPr lang="cs-CZ" sz="9600" b="1" dirty="0" smtClean="0">
                <a:solidFill>
                  <a:schemeClr val="tx2">
                    <a:lumMod val="75000"/>
                  </a:schemeClr>
                </a:solidFill>
              </a:rPr>
              <a:t>7 </a:t>
            </a:r>
            <a:r>
              <a:rPr lang="cs-CZ" sz="9600" b="1" dirty="0" smtClean="0"/>
              <a:t>  -  </a:t>
            </a:r>
            <a:r>
              <a:rPr lang="cs-CZ" sz="9600" b="1" dirty="0" smtClean="0">
                <a:solidFill>
                  <a:srgbClr val="FF0000"/>
                </a:solidFill>
              </a:rPr>
              <a:t>3</a:t>
            </a:r>
            <a:r>
              <a:rPr lang="cs-CZ" sz="9600" b="1" dirty="0" smtClean="0">
                <a:solidFill>
                  <a:schemeClr val="tx2">
                    <a:lumMod val="75000"/>
                  </a:schemeClr>
                </a:solidFill>
              </a:rPr>
              <a:t>0</a:t>
            </a:r>
            <a:endParaRPr lang="cs-CZ" sz="96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36912"/>
            <a:ext cx="8229600" cy="4032448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sz="6600" dirty="0"/>
              <a:t> </a:t>
            </a:r>
            <a:r>
              <a:rPr lang="cs-CZ" sz="6600" dirty="0" smtClean="0"/>
              <a:t>    </a:t>
            </a:r>
            <a:r>
              <a:rPr lang="cs-CZ" sz="6600" b="1" dirty="0" smtClean="0">
                <a:solidFill>
                  <a:srgbClr val="FF0000"/>
                </a:solidFill>
              </a:rPr>
              <a:t>60</a:t>
            </a:r>
            <a:r>
              <a:rPr lang="cs-CZ" sz="6600" dirty="0" smtClean="0"/>
              <a:t>       </a:t>
            </a:r>
            <a:r>
              <a:rPr lang="cs-CZ" sz="6600" b="1" dirty="0" smtClean="0">
                <a:solidFill>
                  <a:schemeClr val="tx2"/>
                </a:solidFill>
              </a:rPr>
              <a:t>7</a:t>
            </a:r>
            <a:r>
              <a:rPr lang="cs-CZ" sz="6600" dirty="0" smtClean="0"/>
              <a:t>		</a:t>
            </a:r>
            <a:r>
              <a:rPr lang="cs-CZ" sz="6600" b="1" dirty="0" smtClean="0">
                <a:solidFill>
                  <a:srgbClr val="FF0000"/>
                </a:solidFill>
              </a:rPr>
              <a:t>30</a:t>
            </a:r>
            <a:r>
              <a:rPr lang="cs-CZ" sz="6600" dirty="0" smtClean="0"/>
              <a:t>     </a:t>
            </a:r>
            <a:r>
              <a:rPr lang="cs-CZ" sz="6600" b="1" dirty="0" smtClean="0">
                <a:solidFill>
                  <a:schemeClr val="tx2"/>
                </a:solidFill>
              </a:rPr>
              <a:t>0</a:t>
            </a:r>
            <a:endParaRPr lang="cs-CZ" sz="6600" b="1" dirty="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 </a:t>
            </a:r>
          </a:p>
          <a:p>
            <a:pPr marL="0" indent="0">
              <a:buNone/>
            </a:pPr>
            <a:r>
              <a:rPr lang="cs-CZ" sz="4800" b="1" dirty="0" smtClean="0">
                <a:solidFill>
                  <a:srgbClr val="FF0000"/>
                </a:solidFill>
              </a:rPr>
              <a:t>60</a:t>
            </a:r>
            <a:r>
              <a:rPr lang="cs-CZ" sz="4800" b="1" dirty="0" smtClean="0"/>
              <a:t> - </a:t>
            </a:r>
            <a:r>
              <a:rPr lang="cs-CZ" sz="4800" b="1" dirty="0" smtClean="0">
                <a:solidFill>
                  <a:srgbClr val="FF0000"/>
                </a:solidFill>
              </a:rPr>
              <a:t>30</a:t>
            </a:r>
            <a:r>
              <a:rPr lang="cs-CZ" sz="4800" b="1" dirty="0" smtClean="0"/>
              <a:t> = </a:t>
            </a:r>
            <a:r>
              <a:rPr lang="cs-CZ" sz="4800" b="1" dirty="0" smtClean="0">
                <a:solidFill>
                  <a:srgbClr val="FF0000"/>
                </a:solidFill>
              </a:rPr>
              <a:t>30</a:t>
            </a:r>
            <a:r>
              <a:rPr lang="cs-CZ" sz="4800" b="1" dirty="0" smtClean="0"/>
              <a:t>			</a:t>
            </a:r>
            <a:r>
              <a:rPr lang="cs-CZ" sz="4800" b="1" dirty="0" smtClean="0">
                <a:solidFill>
                  <a:schemeClr val="tx2"/>
                </a:solidFill>
              </a:rPr>
              <a:t>7</a:t>
            </a:r>
            <a:r>
              <a:rPr lang="cs-CZ" sz="4800" b="1" dirty="0" smtClean="0"/>
              <a:t> - </a:t>
            </a:r>
            <a:r>
              <a:rPr lang="cs-CZ" sz="4800" b="1" dirty="0" smtClean="0">
                <a:solidFill>
                  <a:schemeClr val="tx2"/>
                </a:solidFill>
              </a:rPr>
              <a:t>0</a:t>
            </a:r>
            <a:r>
              <a:rPr lang="cs-CZ" sz="4800" b="1" dirty="0" smtClean="0"/>
              <a:t> = </a:t>
            </a:r>
            <a:r>
              <a:rPr lang="cs-CZ" sz="4800" b="1" dirty="0" smtClean="0">
                <a:solidFill>
                  <a:schemeClr val="tx2"/>
                </a:solidFill>
              </a:rPr>
              <a:t>7</a:t>
            </a:r>
          </a:p>
          <a:p>
            <a:pPr marL="0" indent="0">
              <a:buNone/>
            </a:pPr>
            <a:endParaRPr lang="cs-CZ" sz="4800" b="1" dirty="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cs-CZ" sz="4800" b="1" dirty="0" smtClean="0"/>
              <a:t>			</a:t>
            </a:r>
            <a:r>
              <a:rPr lang="cs-CZ" sz="4800" b="1" dirty="0" smtClean="0">
                <a:solidFill>
                  <a:srgbClr val="FF0000"/>
                </a:solidFill>
              </a:rPr>
              <a:t>30</a:t>
            </a:r>
            <a:r>
              <a:rPr lang="cs-CZ" sz="4800" b="1" dirty="0" smtClean="0"/>
              <a:t> + </a:t>
            </a:r>
            <a:r>
              <a:rPr lang="cs-CZ" sz="4800" b="1" dirty="0" smtClean="0">
                <a:solidFill>
                  <a:schemeClr val="tx2"/>
                </a:solidFill>
              </a:rPr>
              <a:t>7</a:t>
            </a:r>
            <a:r>
              <a:rPr lang="cs-CZ" sz="4800" b="1" dirty="0" smtClean="0"/>
              <a:t> = </a:t>
            </a:r>
            <a:r>
              <a:rPr lang="cs-CZ" sz="4800" b="1" dirty="0" smtClean="0">
                <a:solidFill>
                  <a:srgbClr val="FF0000"/>
                </a:solidFill>
              </a:rPr>
              <a:t>3</a:t>
            </a:r>
            <a:r>
              <a:rPr lang="cs-CZ" sz="4800" b="1" dirty="0" smtClean="0">
                <a:solidFill>
                  <a:schemeClr val="tx2"/>
                </a:solidFill>
              </a:rPr>
              <a:t>7</a:t>
            </a:r>
            <a:endParaRPr lang="cs-CZ" sz="4800" b="1" dirty="0">
              <a:solidFill>
                <a:schemeClr val="tx2"/>
              </a:solidFill>
            </a:endParaRPr>
          </a:p>
        </p:txBody>
      </p:sp>
      <p:cxnSp>
        <p:nvCxnSpPr>
          <p:cNvPr id="7" name="Přímá spojnice 6"/>
          <p:cNvCxnSpPr/>
          <p:nvPr/>
        </p:nvCxnSpPr>
        <p:spPr>
          <a:xfrm flipH="1">
            <a:off x="2051720" y="2276872"/>
            <a:ext cx="864096" cy="72008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2915816" y="2276872"/>
            <a:ext cx="720080" cy="72008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6156176" y="2253889"/>
            <a:ext cx="936104" cy="72008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 flipH="1">
            <a:off x="5292080" y="2253889"/>
            <a:ext cx="864096" cy="72008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750850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  <a:solidFill>
            <a:srgbClr val="98186D"/>
          </a:solidFill>
        </p:spPr>
        <p:txBody>
          <a:bodyPr>
            <a:normAutofit/>
          </a:bodyPr>
          <a:lstStyle/>
          <a:p>
            <a:r>
              <a:rPr lang="cs-CZ" dirty="0" smtClean="0"/>
              <a:t>Zkus vypočítat příklady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412776"/>
            <a:ext cx="8712968" cy="5184576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endParaRPr lang="cs-CZ" sz="3600" dirty="0" smtClean="0"/>
          </a:p>
          <a:p>
            <a:pPr marL="0" indent="0">
              <a:buNone/>
            </a:pPr>
            <a:r>
              <a:rPr lang="cs-CZ" sz="3600" dirty="0" smtClean="0"/>
              <a:t>54 - 10 = 44 	     47 - 20 = 27 	        94 - 60 = 34</a:t>
            </a:r>
          </a:p>
          <a:p>
            <a:pPr marL="0" indent="0">
              <a:buNone/>
            </a:pPr>
            <a:endParaRPr lang="cs-CZ" sz="3600" dirty="0" smtClean="0"/>
          </a:p>
          <a:p>
            <a:pPr marL="0" indent="0">
              <a:buNone/>
            </a:pPr>
            <a:r>
              <a:rPr lang="cs-CZ" sz="3600" dirty="0" smtClean="0"/>
              <a:t>84 - 30 = 54	     74 - 30 = 44	        86 </a:t>
            </a:r>
            <a:r>
              <a:rPr lang="cs-CZ" sz="3600" dirty="0"/>
              <a:t>-</a:t>
            </a:r>
            <a:r>
              <a:rPr lang="cs-CZ" sz="3600" dirty="0" smtClean="0"/>
              <a:t> </a:t>
            </a:r>
            <a:r>
              <a:rPr lang="cs-CZ" sz="3600" dirty="0" smtClean="0"/>
              <a:t>50 = 36</a:t>
            </a:r>
          </a:p>
          <a:p>
            <a:pPr marL="0" indent="0">
              <a:buNone/>
            </a:pPr>
            <a:endParaRPr lang="cs-CZ" sz="3600" dirty="0" smtClean="0"/>
          </a:p>
          <a:p>
            <a:pPr marL="0" indent="0">
              <a:buNone/>
            </a:pPr>
            <a:r>
              <a:rPr lang="cs-CZ" sz="3600" dirty="0" smtClean="0"/>
              <a:t>36 - 10 = 26	     63 - 10 = 53	        42 - 10 = 32</a:t>
            </a:r>
          </a:p>
          <a:p>
            <a:pPr marL="0" indent="0">
              <a:buNone/>
            </a:pPr>
            <a:endParaRPr lang="cs-CZ" sz="3600" dirty="0" smtClean="0"/>
          </a:p>
          <a:p>
            <a:pPr marL="0" indent="0">
              <a:buNone/>
            </a:pPr>
            <a:r>
              <a:rPr lang="cs-CZ" sz="3600" dirty="0" smtClean="0"/>
              <a:t>39 - 20 = 19	     59 - 30 = 29	        84 - 10 = 74</a:t>
            </a:r>
          </a:p>
          <a:p>
            <a:pPr marL="0" indent="0">
              <a:buNone/>
            </a:pPr>
            <a:endParaRPr lang="cs-CZ" sz="3600" dirty="0" smtClean="0"/>
          </a:p>
          <a:p>
            <a:pPr marL="0" indent="0">
              <a:buNone/>
            </a:pPr>
            <a:r>
              <a:rPr lang="cs-CZ" sz="3600" dirty="0" smtClean="0"/>
              <a:t>86 - 30 = 56	     47 - 30 = 17	        79 - 10 = 69		</a:t>
            </a:r>
            <a:endParaRPr lang="cs-CZ" sz="3600" dirty="0"/>
          </a:p>
        </p:txBody>
      </p:sp>
      <p:sp>
        <p:nvSpPr>
          <p:cNvPr id="4" name="Ovál 3"/>
          <p:cNvSpPr/>
          <p:nvPr/>
        </p:nvSpPr>
        <p:spPr>
          <a:xfrm>
            <a:off x="1801365" y="5601513"/>
            <a:ext cx="576064" cy="504056"/>
          </a:xfrm>
          <a:prstGeom prst="ellipse">
            <a:avLst/>
          </a:prstGeom>
          <a:solidFill>
            <a:srgbClr val="98186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7961606" y="3748572"/>
            <a:ext cx="576064" cy="504056"/>
          </a:xfrm>
          <a:prstGeom prst="ellipse">
            <a:avLst/>
          </a:prstGeom>
          <a:solidFill>
            <a:srgbClr val="98186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4961059" y="4652382"/>
            <a:ext cx="576064" cy="504056"/>
          </a:xfrm>
          <a:prstGeom prst="ellipse">
            <a:avLst/>
          </a:prstGeom>
          <a:solidFill>
            <a:srgbClr val="98186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1792813" y="4659870"/>
            <a:ext cx="576064" cy="504056"/>
          </a:xfrm>
          <a:prstGeom prst="ellipse">
            <a:avLst/>
          </a:prstGeom>
          <a:solidFill>
            <a:srgbClr val="98186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1790674" y="1897944"/>
            <a:ext cx="576064" cy="504056"/>
          </a:xfrm>
          <a:prstGeom prst="ellipse">
            <a:avLst/>
          </a:prstGeom>
          <a:solidFill>
            <a:srgbClr val="98186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1782458" y="2786712"/>
            <a:ext cx="576064" cy="504056"/>
          </a:xfrm>
          <a:prstGeom prst="ellipse">
            <a:avLst/>
          </a:prstGeom>
          <a:solidFill>
            <a:srgbClr val="98186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7946343" y="2770560"/>
            <a:ext cx="576064" cy="504056"/>
          </a:xfrm>
          <a:prstGeom prst="ellipse">
            <a:avLst/>
          </a:prstGeom>
          <a:solidFill>
            <a:srgbClr val="98186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4959990" y="3665712"/>
            <a:ext cx="576064" cy="504056"/>
          </a:xfrm>
          <a:prstGeom prst="ellipse">
            <a:avLst/>
          </a:prstGeom>
          <a:solidFill>
            <a:srgbClr val="98186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1782458" y="3748572"/>
            <a:ext cx="576064" cy="504056"/>
          </a:xfrm>
          <a:prstGeom prst="ellipse">
            <a:avLst/>
          </a:prstGeom>
          <a:solidFill>
            <a:srgbClr val="98186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4959990" y="1839751"/>
            <a:ext cx="576064" cy="504056"/>
          </a:xfrm>
          <a:prstGeom prst="ellipse">
            <a:avLst/>
          </a:prstGeom>
          <a:solidFill>
            <a:srgbClr val="98186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4935793" y="2770560"/>
            <a:ext cx="576064" cy="504056"/>
          </a:xfrm>
          <a:prstGeom prst="ellipse">
            <a:avLst/>
          </a:prstGeom>
          <a:solidFill>
            <a:srgbClr val="98186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7967789" y="1883832"/>
            <a:ext cx="576064" cy="504056"/>
          </a:xfrm>
          <a:prstGeom prst="ellipse">
            <a:avLst/>
          </a:prstGeom>
          <a:solidFill>
            <a:srgbClr val="98186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7967789" y="5614439"/>
            <a:ext cx="576064" cy="504056"/>
          </a:xfrm>
          <a:prstGeom prst="ellipse">
            <a:avLst/>
          </a:prstGeom>
          <a:solidFill>
            <a:srgbClr val="98186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vál 16"/>
          <p:cNvSpPr/>
          <p:nvPr/>
        </p:nvSpPr>
        <p:spPr>
          <a:xfrm>
            <a:off x="4977292" y="5600293"/>
            <a:ext cx="576064" cy="504056"/>
          </a:xfrm>
          <a:prstGeom prst="ellipse">
            <a:avLst/>
          </a:prstGeom>
          <a:solidFill>
            <a:srgbClr val="98186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vál 17"/>
          <p:cNvSpPr/>
          <p:nvPr/>
        </p:nvSpPr>
        <p:spPr>
          <a:xfrm>
            <a:off x="7967789" y="4652382"/>
            <a:ext cx="576064" cy="504056"/>
          </a:xfrm>
          <a:prstGeom prst="ellipse">
            <a:avLst/>
          </a:prstGeom>
          <a:solidFill>
            <a:srgbClr val="98186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84558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plus(out)">
                                      <p:cBhvr>
                                        <p:cTn id="6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plus(out)">
                                      <p:cBhvr>
                                        <p:cTn id="11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plus(out)">
                                      <p:cBhvr>
                                        <p:cTn id="16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plus(out)">
                                      <p:cBhvr>
                                        <p:cTn id="21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plus(out)">
                                      <p:cBhvr>
                                        <p:cTn id="26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plus(out)">
                                      <p:cBhvr>
                                        <p:cTn id="31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plus(out)">
                                      <p:cBhvr>
                                        <p:cTn id="36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plus(out)">
                                      <p:cBhvr>
                                        <p:cTn id="41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plus(out)">
                                      <p:cBhvr>
                                        <p:cTn id="4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plus(out)">
                                      <p:cBhvr>
                                        <p:cTn id="51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plus(out)">
                                      <p:cBhvr>
                                        <p:cTn id="56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plus(out)">
                                      <p:cBhvr>
                                        <p:cTn id="61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plus(out)">
                                      <p:cBhvr>
                                        <p:cTn id="6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plus(out)">
                                      <p:cBhvr>
                                        <p:cTn id="71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plus(out)">
                                      <p:cBhvr>
                                        <p:cTn id="76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332656"/>
            <a:ext cx="8229600" cy="1944215"/>
          </a:xfrm>
        </p:spPr>
        <p:txBody>
          <a:bodyPr>
            <a:normAutofit/>
          </a:bodyPr>
          <a:lstStyle/>
          <a:p>
            <a:r>
              <a:rPr lang="cs-CZ" sz="9600" b="1" dirty="0" smtClean="0">
                <a:solidFill>
                  <a:srgbClr val="FF0000"/>
                </a:solidFill>
              </a:rPr>
              <a:t>9</a:t>
            </a:r>
            <a:r>
              <a:rPr lang="cs-CZ" sz="9600" b="1" dirty="0" smtClean="0">
                <a:solidFill>
                  <a:schemeClr val="tx2">
                    <a:lumMod val="75000"/>
                  </a:schemeClr>
                </a:solidFill>
              </a:rPr>
              <a:t>7 </a:t>
            </a:r>
            <a:r>
              <a:rPr lang="cs-CZ" sz="9600" b="1" dirty="0" smtClean="0"/>
              <a:t>  -  </a:t>
            </a:r>
            <a:r>
              <a:rPr lang="cs-CZ" sz="9600" b="1" dirty="0" smtClean="0">
                <a:solidFill>
                  <a:srgbClr val="FF0000"/>
                </a:solidFill>
              </a:rPr>
              <a:t>4</a:t>
            </a:r>
            <a:r>
              <a:rPr lang="cs-CZ" sz="9600" b="1" dirty="0" smtClean="0">
                <a:solidFill>
                  <a:schemeClr val="tx2">
                    <a:lumMod val="75000"/>
                  </a:schemeClr>
                </a:solidFill>
              </a:rPr>
              <a:t>7</a:t>
            </a:r>
            <a:endParaRPr lang="cs-CZ" sz="96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36912"/>
            <a:ext cx="8229600" cy="4032448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sz="6600" dirty="0"/>
              <a:t> </a:t>
            </a:r>
            <a:r>
              <a:rPr lang="cs-CZ" sz="6600" dirty="0" smtClean="0"/>
              <a:t>    </a:t>
            </a:r>
            <a:r>
              <a:rPr lang="cs-CZ" sz="6600" b="1" dirty="0" smtClean="0">
                <a:solidFill>
                  <a:srgbClr val="FF0000"/>
                </a:solidFill>
              </a:rPr>
              <a:t>90</a:t>
            </a:r>
            <a:r>
              <a:rPr lang="cs-CZ" sz="6600" dirty="0" smtClean="0"/>
              <a:t>       </a:t>
            </a:r>
            <a:r>
              <a:rPr lang="cs-CZ" sz="6600" b="1" dirty="0" smtClean="0">
                <a:solidFill>
                  <a:schemeClr val="tx2"/>
                </a:solidFill>
              </a:rPr>
              <a:t>7</a:t>
            </a:r>
            <a:r>
              <a:rPr lang="cs-CZ" sz="6600" dirty="0" smtClean="0"/>
              <a:t>		</a:t>
            </a:r>
            <a:r>
              <a:rPr lang="cs-CZ" sz="6600" b="1" dirty="0" smtClean="0">
                <a:solidFill>
                  <a:srgbClr val="FF0000"/>
                </a:solidFill>
              </a:rPr>
              <a:t>40</a:t>
            </a:r>
            <a:r>
              <a:rPr lang="cs-CZ" sz="6600" dirty="0" smtClean="0"/>
              <a:t>     </a:t>
            </a:r>
            <a:r>
              <a:rPr lang="cs-CZ" sz="6600" b="1" dirty="0" smtClean="0">
                <a:solidFill>
                  <a:schemeClr val="tx2"/>
                </a:solidFill>
              </a:rPr>
              <a:t>7</a:t>
            </a:r>
            <a:endParaRPr lang="cs-CZ" sz="6600" b="1" dirty="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 </a:t>
            </a:r>
          </a:p>
          <a:p>
            <a:pPr marL="0" indent="0">
              <a:buNone/>
            </a:pPr>
            <a:r>
              <a:rPr lang="cs-CZ" sz="4800" b="1" dirty="0" smtClean="0">
                <a:solidFill>
                  <a:srgbClr val="FF0000"/>
                </a:solidFill>
              </a:rPr>
              <a:t>90</a:t>
            </a:r>
            <a:r>
              <a:rPr lang="cs-CZ" sz="4800" b="1" dirty="0" smtClean="0"/>
              <a:t> - </a:t>
            </a:r>
            <a:r>
              <a:rPr lang="cs-CZ" sz="4800" b="1" dirty="0" smtClean="0">
                <a:solidFill>
                  <a:srgbClr val="FF0000"/>
                </a:solidFill>
              </a:rPr>
              <a:t>40</a:t>
            </a:r>
            <a:r>
              <a:rPr lang="cs-CZ" sz="4800" b="1" dirty="0" smtClean="0"/>
              <a:t> = </a:t>
            </a:r>
            <a:r>
              <a:rPr lang="cs-CZ" sz="4800" b="1" dirty="0" smtClean="0">
                <a:solidFill>
                  <a:srgbClr val="FF0000"/>
                </a:solidFill>
              </a:rPr>
              <a:t>50</a:t>
            </a:r>
            <a:r>
              <a:rPr lang="cs-CZ" sz="4800" b="1" dirty="0" smtClean="0"/>
              <a:t>			</a:t>
            </a:r>
            <a:r>
              <a:rPr lang="cs-CZ" sz="4800" b="1" dirty="0" smtClean="0">
                <a:solidFill>
                  <a:schemeClr val="tx2"/>
                </a:solidFill>
              </a:rPr>
              <a:t>7</a:t>
            </a:r>
            <a:r>
              <a:rPr lang="cs-CZ" sz="4800" b="1" dirty="0" smtClean="0"/>
              <a:t> - </a:t>
            </a:r>
            <a:r>
              <a:rPr lang="cs-CZ" sz="4800" b="1" dirty="0" smtClean="0">
                <a:solidFill>
                  <a:schemeClr val="tx2"/>
                </a:solidFill>
              </a:rPr>
              <a:t>7</a:t>
            </a:r>
            <a:r>
              <a:rPr lang="cs-CZ" sz="4800" b="1" dirty="0" smtClean="0"/>
              <a:t> = </a:t>
            </a:r>
            <a:r>
              <a:rPr lang="cs-CZ" sz="4800" b="1" dirty="0" smtClean="0">
                <a:solidFill>
                  <a:schemeClr val="tx2"/>
                </a:solidFill>
              </a:rPr>
              <a:t>0</a:t>
            </a:r>
          </a:p>
          <a:p>
            <a:pPr marL="0" indent="0">
              <a:buNone/>
            </a:pPr>
            <a:endParaRPr lang="cs-CZ" sz="4800" b="1" dirty="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cs-CZ" sz="4800" b="1" dirty="0" smtClean="0"/>
              <a:t>			</a:t>
            </a:r>
            <a:r>
              <a:rPr lang="cs-CZ" sz="4800" b="1" dirty="0" smtClean="0">
                <a:solidFill>
                  <a:srgbClr val="FF0000"/>
                </a:solidFill>
              </a:rPr>
              <a:t>50</a:t>
            </a:r>
            <a:r>
              <a:rPr lang="cs-CZ" sz="4800" b="1" dirty="0" smtClean="0"/>
              <a:t> + </a:t>
            </a:r>
            <a:r>
              <a:rPr lang="cs-CZ" sz="4800" b="1" dirty="0" smtClean="0">
                <a:solidFill>
                  <a:schemeClr val="tx2"/>
                </a:solidFill>
              </a:rPr>
              <a:t>0</a:t>
            </a:r>
            <a:r>
              <a:rPr lang="cs-CZ" sz="4800" b="1" dirty="0" smtClean="0"/>
              <a:t> = </a:t>
            </a:r>
            <a:r>
              <a:rPr lang="cs-CZ" sz="4800" b="1" dirty="0" smtClean="0">
                <a:solidFill>
                  <a:srgbClr val="FF0000"/>
                </a:solidFill>
              </a:rPr>
              <a:t>5</a:t>
            </a:r>
            <a:r>
              <a:rPr lang="cs-CZ" sz="4800" b="1" dirty="0" smtClean="0">
                <a:solidFill>
                  <a:schemeClr val="tx2"/>
                </a:solidFill>
              </a:rPr>
              <a:t>0</a:t>
            </a:r>
            <a:endParaRPr lang="cs-CZ" sz="4800" b="1" dirty="0">
              <a:solidFill>
                <a:schemeClr val="tx2"/>
              </a:solidFill>
            </a:endParaRPr>
          </a:p>
        </p:txBody>
      </p:sp>
      <p:cxnSp>
        <p:nvCxnSpPr>
          <p:cNvPr id="7" name="Přímá spojnice 6"/>
          <p:cNvCxnSpPr/>
          <p:nvPr/>
        </p:nvCxnSpPr>
        <p:spPr>
          <a:xfrm flipH="1">
            <a:off x="2051720" y="2276872"/>
            <a:ext cx="864096" cy="72008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2915816" y="2276872"/>
            <a:ext cx="720080" cy="72008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6156176" y="2253889"/>
            <a:ext cx="936104" cy="72008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 flipH="1">
            <a:off x="5292080" y="2253889"/>
            <a:ext cx="864096" cy="72008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202588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  <a:blipFill>
            <a:blip r:embed="rId2"/>
            <a:tile tx="0" ty="0" sx="100000" sy="100000" flip="none" algn="tl"/>
          </a:blipFill>
        </p:spPr>
        <p:txBody>
          <a:bodyPr>
            <a:normAutofit/>
          </a:bodyPr>
          <a:lstStyle/>
          <a:p>
            <a:r>
              <a:rPr lang="cs-CZ" dirty="0" smtClean="0"/>
              <a:t>Zkus vypočítat příklady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412776"/>
            <a:ext cx="8712968" cy="5184576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endParaRPr lang="cs-CZ" sz="3600" dirty="0" smtClean="0"/>
          </a:p>
          <a:p>
            <a:pPr marL="0" indent="0">
              <a:buNone/>
            </a:pPr>
            <a:r>
              <a:rPr lang="cs-CZ" sz="3600" dirty="0" smtClean="0"/>
              <a:t>64 - 14 = 50 	     57 - 27 = 30 	        94 - 64 = 30</a:t>
            </a:r>
          </a:p>
          <a:p>
            <a:pPr marL="0" indent="0">
              <a:buNone/>
            </a:pPr>
            <a:endParaRPr lang="cs-CZ" sz="3600" dirty="0" smtClean="0"/>
          </a:p>
          <a:p>
            <a:pPr marL="0" indent="0">
              <a:buNone/>
            </a:pPr>
            <a:r>
              <a:rPr lang="cs-CZ" sz="3600" dirty="0" smtClean="0"/>
              <a:t>95 - 35 = 60	     84 - 34 = 50	        86 </a:t>
            </a:r>
            <a:r>
              <a:rPr lang="cs-CZ" sz="3600" dirty="0" smtClean="0"/>
              <a:t>- </a:t>
            </a:r>
            <a:r>
              <a:rPr lang="cs-CZ" sz="3600" dirty="0" smtClean="0"/>
              <a:t>56 = 30</a:t>
            </a:r>
          </a:p>
          <a:p>
            <a:pPr marL="0" indent="0">
              <a:buNone/>
            </a:pPr>
            <a:endParaRPr lang="cs-CZ" sz="3600" dirty="0" smtClean="0"/>
          </a:p>
          <a:p>
            <a:pPr marL="0" indent="0">
              <a:buNone/>
            </a:pPr>
            <a:r>
              <a:rPr lang="cs-CZ" sz="3600" dirty="0" smtClean="0"/>
              <a:t>36 - 16 = 20	     63 - 13 = 50	        42 - 12 = 30</a:t>
            </a:r>
          </a:p>
          <a:p>
            <a:pPr marL="0" indent="0">
              <a:buNone/>
            </a:pPr>
            <a:endParaRPr lang="cs-CZ" sz="3600" dirty="0" smtClean="0"/>
          </a:p>
          <a:p>
            <a:pPr marL="0" indent="0">
              <a:buNone/>
            </a:pPr>
            <a:r>
              <a:rPr lang="cs-CZ" sz="3600" dirty="0" smtClean="0"/>
              <a:t>39 - 19 = 20	     59 - 39 = 20	        88 - 18 = 70</a:t>
            </a:r>
          </a:p>
          <a:p>
            <a:pPr marL="0" indent="0">
              <a:buNone/>
            </a:pPr>
            <a:endParaRPr lang="cs-CZ" sz="3600" dirty="0" smtClean="0"/>
          </a:p>
          <a:p>
            <a:pPr marL="0" indent="0">
              <a:buNone/>
            </a:pPr>
            <a:r>
              <a:rPr lang="cs-CZ" sz="3600" dirty="0" smtClean="0"/>
              <a:t>86 - 36 = 50	     47 - 37 = 10	        79 - 19 = 60		</a:t>
            </a:r>
            <a:endParaRPr lang="cs-CZ" sz="3600" dirty="0"/>
          </a:p>
        </p:txBody>
      </p:sp>
      <p:sp>
        <p:nvSpPr>
          <p:cNvPr id="8" name="Ovál 7"/>
          <p:cNvSpPr/>
          <p:nvPr/>
        </p:nvSpPr>
        <p:spPr>
          <a:xfrm>
            <a:off x="1800865" y="1839751"/>
            <a:ext cx="576064" cy="504056"/>
          </a:xfrm>
          <a:prstGeom prst="ellipse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vál 19"/>
          <p:cNvSpPr/>
          <p:nvPr/>
        </p:nvSpPr>
        <p:spPr>
          <a:xfrm>
            <a:off x="1817633" y="2800493"/>
            <a:ext cx="576064" cy="504056"/>
          </a:xfrm>
          <a:prstGeom prst="ellipse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vál 20"/>
          <p:cNvSpPr/>
          <p:nvPr/>
        </p:nvSpPr>
        <p:spPr>
          <a:xfrm>
            <a:off x="1783645" y="3721323"/>
            <a:ext cx="576064" cy="504056"/>
          </a:xfrm>
          <a:prstGeom prst="ellipse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vál 21"/>
          <p:cNvSpPr/>
          <p:nvPr/>
        </p:nvSpPr>
        <p:spPr>
          <a:xfrm>
            <a:off x="1783645" y="4688358"/>
            <a:ext cx="576064" cy="504056"/>
          </a:xfrm>
          <a:prstGeom prst="ellipse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vál 22"/>
          <p:cNvSpPr/>
          <p:nvPr/>
        </p:nvSpPr>
        <p:spPr>
          <a:xfrm>
            <a:off x="1783645" y="5625453"/>
            <a:ext cx="576064" cy="504056"/>
          </a:xfrm>
          <a:prstGeom prst="ellipse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vál 23"/>
          <p:cNvSpPr/>
          <p:nvPr/>
        </p:nvSpPr>
        <p:spPr>
          <a:xfrm>
            <a:off x="4932040" y="1839751"/>
            <a:ext cx="576064" cy="504056"/>
          </a:xfrm>
          <a:prstGeom prst="ellipse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vál 24"/>
          <p:cNvSpPr/>
          <p:nvPr/>
        </p:nvSpPr>
        <p:spPr>
          <a:xfrm>
            <a:off x="4932040" y="2743292"/>
            <a:ext cx="576064" cy="504056"/>
          </a:xfrm>
          <a:prstGeom prst="ellipse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vál 25"/>
          <p:cNvSpPr/>
          <p:nvPr/>
        </p:nvSpPr>
        <p:spPr>
          <a:xfrm>
            <a:off x="4932040" y="3721323"/>
            <a:ext cx="576064" cy="504056"/>
          </a:xfrm>
          <a:prstGeom prst="ellipse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vál 26"/>
          <p:cNvSpPr/>
          <p:nvPr/>
        </p:nvSpPr>
        <p:spPr>
          <a:xfrm>
            <a:off x="4932040" y="4685197"/>
            <a:ext cx="576064" cy="504056"/>
          </a:xfrm>
          <a:prstGeom prst="ellipse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vál 27"/>
          <p:cNvSpPr/>
          <p:nvPr/>
        </p:nvSpPr>
        <p:spPr>
          <a:xfrm>
            <a:off x="4932040" y="5625453"/>
            <a:ext cx="576064" cy="504056"/>
          </a:xfrm>
          <a:prstGeom prst="ellipse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vál 28"/>
          <p:cNvSpPr/>
          <p:nvPr/>
        </p:nvSpPr>
        <p:spPr>
          <a:xfrm>
            <a:off x="7956376" y="1839751"/>
            <a:ext cx="576064" cy="504056"/>
          </a:xfrm>
          <a:prstGeom prst="ellipse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vál 29"/>
          <p:cNvSpPr/>
          <p:nvPr/>
        </p:nvSpPr>
        <p:spPr>
          <a:xfrm>
            <a:off x="8028384" y="2806786"/>
            <a:ext cx="576064" cy="504056"/>
          </a:xfrm>
          <a:prstGeom prst="ellipse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vál 30"/>
          <p:cNvSpPr/>
          <p:nvPr/>
        </p:nvSpPr>
        <p:spPr>
          <a:xfrm>
            <a:off x="7956376" y="3721323"/>
            <a:ext cx="576064" cy="504056"/>
          </a:xfrm>
          <a:prstGeom prst="ellipse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vál 31"/>
          <p:cNvSpPr/>
          <p:nvPr/>
        </p:nvSpPr>
        <p:spPr>
          <a:xfrm>
            <a:off x="7956376" y="4688358"/>
            <a:ext cx="576064" cy="504056"/>
          </a:xfrm>
          <a:prstGeom prst="ellipse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vál 32"/>
          <p:cNvSpPr/>
          <p:nvPr/>
        </p:nvSpPr>
        <p:spPr>
          <a:xfrm>
            <a:off x="8004364" y="5625453"/>
            <a:ext cx="576064" cy="504056"/>
          </a:xfrm>
          <a:prstGeom prst="ellipse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03112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plus(out)">
                                      <p:cBhvr>
                                        <p:cTn id="6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plus(out)">
                                      <p:cBhvr>
                                        <p:cTn id="11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plus(out)">
                                      <p:cBhvr>
                                        <p:cTn id="16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plus(out)">
                                      <p:cBhvr>
                                        <p:cTn id="21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plus(out)">
                                      <p:cBhvr>
                                        <p:cTn id="26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plus(out)">
                                      <p:cBhvr>
                                        <p:cTn id="31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plus(out)">
                                      <p:cBhvr>
                                        <p:cTn id="36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plus(out)">
                                      <p:cBhvr>
                                        <p:cTn id="41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plus(out)">
                                      <p:cBhvr>
                                        <p:cTn id="46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plus(out)">
                                      <p:cBhvr>
                                        <p:cTn id="51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plus(out)">
                                      <p:cBhvr>
                                        <p:cTn id="56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plus(out)">
                                      <p:cBhvr>
                                        <p:cTn id="61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plus(out)">
                                      <p:cBhvr>
                                        <p:cTn id="66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plus(out)">
                                      <p:cBhvr>
                                        <p:cTn id="71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plus(out)">
                                      <p:cBhvr>
                                        <p:cTn id="76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400892" cy="1143000"/>
          </a:xfrm>
        </p:spPr>
        <p:txBody>
          <a:bodyPr>
            <a:normAutofit/>
          </a:bodyPr>
          <a:lstStyle/>
          <a:p>
            <a:r>
              <a:rPr lang="cs-CZ" sz="4800" b="1" i="1" dirty="0" smtClean="0"/>
              <a:t>TAK JAK VÁM TO ŠLO?</a:t>
            </a:r>
            <a:endParaRPr lang="cs-CZ" sz="4800" b="1" i="1" dirty="0"/>
          </a:p>
        </p:txBody>
      </p:sp>
      <p:pic>
        <p:nvPicPr>
          <p:cNvPr id="4" name="Picture 4" descr="C:\Users\prejzova\AppData\Local\Microsoft\Windows\Temporary Internet Files\Content.IE5\IIZQ5E7Z\MP900439482[1]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1412776"/>
            <a:ext cx="4103097" cy="43724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34154" y="5902273"/>
            <a:ext cx="78488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Určitě dobře. Zasloužíte si všichni jedničku.</a:t>
            </a:r>
            <a:endParaRPr lang="cs-CZ" sz="3200" b="1" dirty="0"/>
          </a:p>
        </p:txBody>
      </p:sp>
      <p:pic>
        <p:nvPicPr>
          <p:cNvPr id="2053" name="Picture 5" descr="C:\Users\prejzova\AppData\Local\Microsoft\Windows\Temporary Internet Files\Content.IE5\8WMQIZX9\MP90043866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202" b="100000" l="8286" r="100000">
                        <a14:backgroundMark x1="36476" y1="86058" x2="36476" y2="86058"/>
                        <a14:backgroundMark x1="31333" y1="95433" x2="31333" y2="95433"/>
                        <a14:backgroundMark x1="34190" y1="88942" x2="34190" y2="88942"/>
                        <a14:backgroundMark x1="38190" y1="78726" x2="38190" y2="7872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2074299"/>
            <a:ext cx="2415488" cy="19139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5" name="Picture 5" descr="C:\Users\prejzova\AppData\Local\Microsoft\Windows\Temporary Internet Files\Content.IE5\8WMQIZX9\MP900438666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1202" b="100000" l="8286" r="100000">
                        <a14:backgroundMark x1="36476" y1="86058" x2="36476" y2="86058"/>
                        <a14:backgroundMark x1="31333" y1="95433" x2="31333" y2="95433"/>
                        <a14:backgroundMark x1="34190" y1="88942" x2="34190" y2="88942"/>
                        <a14:backgroundMark x1="38190" y1="78726" x2="38190" y2="7872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888" y="3737779"/>
            <a:ext cx="2415488" cy="19139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6" name="Picture 5" descr="C:\Users\prejzova\AppData\Local\Microsoft\Windows\Temporary Internet Files\Content.IE5\8WMQIZX9\MP900438666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1202" b="100000" l="8286" r="100000">
                        <a14:backgroundMark x1="36476" y1="86058" x2="36476" y2="86058"/>
                        <a14:backgroundMark x1="31333" y1="95433" x2="31333" y2="95433"/>
                        <a14:backgroundMark x1="34190" y1="88942" x2="34190" y2="88942"/>
                        <a14:backgroundMark x1="38190" y1="78726" x2="38190" y2="7872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1192630"/>
            <a:ext cx="2415488" cy="19139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7" name="Picture 5" descr="C:\Users\prejzova\AppData\Local\Microsoft\Windows\Temporary Internet Files\Content.IE5\8WMQIZX9\MP900438666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1202" b="100000" l="8286" r="100000">
                        <a14:backgroundMark x1="36476" y1="86058" x2="36476" y2="86058"/>
                        <a14:backgroundMark x1="31333" y1="95433" x2="31333" y2="95433"/>
                        <a14:backgroundMark x1="34190" y1="88942" x2="34190" y2="88942"/>
                        <a14:backgroundMark x1="38190" y1="78726" x2="38190" y2="7872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2604" y="3988286"/>
            <a:ext cx="2415488" cy="19139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8" name="Picture 5" descr="C:\Users\prejzova\AppData\Local\Microsoft\Windows\Temporary Internet Files\Content.IE5\8WMQIZX9\MP900438666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1202" b="100000" l="8286" r="100000">
                        <a14:backgroundMark x1="36476" y1="86058" x2="36476" y2="86058"/>
                        <a14:backgroundMark x1="31333" y1="95433" x2="31333" y2="95433"/>
                        <a14:backgroundMark x1="34190" y1="88942" x2="34190" y2="88942"/>
                        <a14:backgroundMark x1="38190" y1="78726" x2="38190" y2="7872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40297" y="308108"/>
            <a:ext cx="2415488" cy="19139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068775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000" dirty="0" smtClean="0"/>
              <a:t>Použité zdroje a materiály:</a:t>
            </a: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00141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Obrázky z galerie Klipart</a:t>
            </a:r>
          </a:p>
          <a:p>
            <a:pPr marL="0" indent="0">
              <a:buNone/>
            </a:pPr>
            <a:r>
              <a:rPr lang="cs-CZ" sz="2000" dirty="0" smtClean="0"/>
              <a:t>Archiv autora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587326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213</TotalTime>
  <Words>251</Words>
  <Application>Microsoft Office PowerPoint</Application>
  <PresentationFormat>Předvádění na obrazovce (4:3)</PresentationFormat>
  <Paragraphs>157</Paragraphs>
  <Slides>21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2" baseType="lpstr">
      <vt:lpstr>Motiv systému Office</vt:lpstr>
      <vt:lpstr>Prezentace aplikace PowerPoint</vt:lpstr>
      <vt:lpstr>SČÍTÁNÍ A ODČÍTÁNÍ DVOJCIFERNÝCH ČÍSEL</vt:lpstr>
      <vt:lpstr>Sčítání dvojciferných čísel bez přechodu přes základ</vt:lpstr>
      <vt:lpstr> Dědeček šel na houby. Našel 34 hříbků a 25 klouzků. Kolik hub našel celkem? </vt:lpstr>
      <vt:lpstr>46 + 23</vt:lpstr>
      <vt:lpstr>46   +  23</vt:lpstr>
      <vt:lpstr>Zkus vypočítat příklady</vt:lpstr>
      <vt:lpstr>Petr vypočítal 36 příkladů a Mirek vypočítal 24 příkladů. Kolik příkladů vypočítali dohromady?</vt:lpstr>
      <vt:lpstr>36   +  24</vt:lpstr>
      <vt:lpstr>Zkus vypočítat příklady</vt:lpstr>
      <vt:lpstr>Odčítání dvojciferných čísel bez přechodu přes základ</vt:lpstr>
      <vt:lpstr> V pekařství měli 68 koláčů. Dopoledne prodali 45 koláčů. Kolik koláčů zbylo na odpoledne? </vt:lpstr>
      <vt:lpstr>68   -  45</vt:lpstr>
      <vt:lpstr>Zkus vypočítat příklady</vt:lpstr>
      <vt:lpstr>Babičce je 67 let. Maminka je o 30 let mladší. Kolik let je mamince?</vt:lpstr>
      <vt:lpstr>67   -  30</vt:lpstr>
      <vt:lpstr>Zkus vypočítat příklady</vt:lpstr>
      <vt:lpstr>97   -  47</vt:lpstr>
      <vt:lpstr>Zkus vypočítat příklady</vt:lpstr>
      <vt:lpstr>TAK JAK VÁM TO ŠLO?</vt:lpstr>
      <vt:lpstr>Použité zdroje a materiály: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SČÍTÁNÍ A ODČÍTÁNÍ DVOJCIFERNÝCH ČÍSEL</dc:title>
  <dc:creator>Naděžda Prejzová</dc:creator>
  <cp:lastModifiedBy>Martin a Lída</cp:lastModifiedBy>
  <cp:revision>30</cp:revision>
  <dcterms:created xsi:type="dcterms:W3CDTF">2013-01-30T16:45:39Z</dcterms:created>
  <dcterms:modified xsi:type="dcterms:W3CDTF">2013-02-26T13:14:17Z</dcterms:modified>
</cp:coreProperties>
</file>