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89" r:id="rId4"/>
    <p:sldId id="257" r:id="rId5"/>
    <p:sldId id="258" r:id="rId6"/>
    <p:sldId id="260" r:id="rId7"/>
    <p:sldId id="288" r:id="rId8"/>
    <p:sldId id="262" r:id="rId9"/>
    <p:sldId id="261" r:id="rId10"/>
    <p:sldId id="281" r:id="rId11"/>
    <p:sldId id="269" r:id="rId12"/>
    <p:sldId id="275" r:id="rId13"/>
    <p:sldId id="279" r:id="rId14"/>
    <p:sldId id="267" r:id="rId15"/>
    <p:sldId id="266" r:id="rId16"/>
    <p:sldId id="285" r:id="rId17"/>
    <p:sldId id="28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818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00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22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99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25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65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60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6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423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1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10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87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3ABAA-F610-4712-8D74-D42974D4677B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6E54E-B16F-466D-86FF-09DCC34DE7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693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592390"/>
              </p:ext>
            </p:extLst>
          </p:nvPr>
        </p:nvGraphicFramePr>
        <p:xfrm>
          <a:off x="1524000" y="1397000"/>
          <a:ext cx="7008440" cy="38091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7186"/>
                <a:gridCol w="530125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VY_32_Inovace_4.3.14 Sčítání</a:t>
                      </a:r>
                      <a:r>
                        <a:rPr lang="cs-CZ" baseline="0" dirty="0" smtClean="0"/>
                        <a:t> a odčítání dvojciferných čísel s přechodem desítky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vysvětlení a procvičení učiva sčítání a odčítání dvojciferných čísel</a:t>
                      </a:r>
                      <a:r>
                        <a:rPr lang="cs-CZ" baseline="0" dirty="0" smtClean="0"/>
                        <a:t> s přechodem desítky. 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7702" y="2516893"/>
            <a:ext cx="1043608" cy="129930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07297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88641"/>
            <a:ext cx="8424936" cy="2016224"/>
          </a:xfrm>
        </p:spPr>
        <p:txBody>
          <a:bodyPr>
            <a:normAutofit fontScale="90000"/>
          </a:bodyPr>
          <a:lstStyle/>
          <a:p>
            <a:r>
              <a:rPr lang="cs-CZ" i="1" dirty="0" smtClean="0"/>
              <a:t>SČÍTÁNÍ A ODČÍTÁNÍ</a:t>
            </a:r>
            <a:br>
              <a:rPr lang="cs-CZ" i="1" dirty="0" smtClean="0"/>
            </a:br>
            <a:r>
              <a:rPr lang="cs-CZ" i="1" dirty="0" smtClean="0"/>
              <a:t>DVOJCIFERNÝCH ČÍSEL S PŘECHODEM DESÍTKY</a:t>
            </a:r>
            <a:endParaRPr lang="cs-CZ" i="1" dirty="0"/>
          </a:p>
        </p:txBody>
      </p:sp>
      <p:pic>
        <p:nvPicPr>
          <p:cNvPr id="1028" name="Picture 4" descr="C:\Users\prejzova\AppData\Local\Microsoft\Windows\Temporary Internet Files\Content.IE5\IIZQ5E7Z\MP9004394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20888"/>
            <a:ext cx="4273296" cy="42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827584" y="2677271"/>
            <a:ext cx="2320249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28 + 39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3528" y="4725144"/>
            <a:ext cx="2483768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94 - 26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69360" y="4797152"/>
            <a:ext cx="2401416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65 - 19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273436" y="2420888"/>
            <a:ext cx="2570584" cy="136815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571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14 + 67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269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Sčítání dvojciferných čísel s přechodem </a:t>
            </a:r>
            <a:br>
              <a:rPr lang="cs-CZ" sz="6000" b="1" dirty="0" smtClean="0"/>
            </a:br>
            <a:r>
              <a:rPr lang="cs-CZ" sz="6000" b="1" dirty="0" smtClean="0"/>
              <a:t> desítky</a:t>
            </a:r>
            <a:endParaRPr lang="cs-CZ" sz="6000" b="1" dirty="0"/>
          </a:p>
        </p:txBody>
      </p:sp>
      <p:sp>
        <p:nvSpPr>
          <p:cNvPr id="4" name="Ovál 3"/>
          <p:cNvSpPr/>
          <p:nvPr/>
        </p:nvSpPr>
        <p:spPr>
          <a:xfrm>
            <a:off x="590747" y="3490633"/>
            <a:ext cx="2952328" cy="16344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65 + 28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796136" y="3645024"/>
            <a:ext cx="3024336" cy="1480089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12 + 39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059832" y="5125113"/>
            <a:ext cx="3024336" cy="146641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27 + 55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8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1944216"/>
          </a:xfrm>
          <a:solidFill>
            <a:schemeClr val="bg1"/>
          </a:solidFill>
          <a:ln w="76200">
            <a:solidFill>
              <a:srgbClr val="00B0F0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Petr má v žákovské knížce </a:t>
            </a:r>
            <a:br>
              <a:rPr lang="cs-CZ" dirty="0" smtClean="0"/>
            </a:br>
            <a:r>
              <a:rPr lang="cs-CZ" dirty="0" smtClean="0"/>
              <a:t>54 jedniček. Mirek má 37 jedniček. Kolik jedniček mají celkem?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784976" cy="4464496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r>
              <a:rPr lang="cs-CZ" sz="3600" dirty="0" smtClean="0"/>
              <a:t>Petr  ….. 54			</a:t>
            </a:r>
          </a:p>
          <a:p>
            <a:pPr marL="0" indent="0">
              <a:buNone/>
            </a:pPr>
            <a:r>
              <a:rPr lang="cs-CZ" sz="3600" dirty="0" smtClean="0"/>
              <a:t>Mirek ….. 37</a:t>
            </a:r>
          </a:p>
          <a:p>
            <a:pPr marL="0" indent="0">
              <a:buNone/>
            </a:pPr>
            <a:r>
              <a:rPr lang="cs-CZ" sz="3600" dirty="0" smtClean="0"/>
              <a:t>celkem …..?</a:t>
            </a:r>
          </a:p>
          <a:p>
            <a:pPr marL="0" indent="0">
              <a:buNone/>
            </a:pPr>
            <a:r>
              <a:rPr lang="cs-CZ" sz="3600" dirty="0" smtClean="0"/>
              <a:t>					54 + 37 = </a:t>
            </a:r>
            <a:r>
              <a:rPr lang="cs-CZ" sz="3600" u="sng" dirty="0" smtClean="0"/>
              <a:t>91</a:t>
            </a:r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3600" dirty="0" smtClean="0"/>
              <a:t>Celkem mají 91 jedniček.</a:t>
            </a:r>
            <a:endParaRPr lang="cs-CZ" sz="3600" dirty="0"/>
          </a:p>
        </p:txBody>
      </p:sp>
      <p:pic>
        <p:nvPicPr>
          <p:cNvPr id="2051" name="Picture 3" descr="C:\Users\prejzova\AppData\Local\Microsoft\Windows\Temporary Internet Files\Content.IE5\8KG0O2PD\MP900442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04864"/>
            <a:ext cx="332837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896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7632848" cy="2938462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5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r>
              <a:rPr lang="cs-CZ" sz="9600" b="1" dirty="0" smtClean="0"/>
              <a:t> + </a:t>
            </a:r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2564904"/>
            <a:ext cx="7535180" cy="35607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/>
              <a:t>	</a:t>
            </a:r>
            <a:r>
              <a:rPr lang="cs-CZ" sz="4400" b="1" dirty="0" smtClean="0">
                <a:solidFill>
                  <a:srgbClr val="FF0000"/>
                </a:solidFill>
              </a:rPr>
              <a:t>DESÍTKY</a:t>
            </a:r>
            <a:r>
              <a:rPr lang="cs-CZ" sz="4400" b="1" dirty="0" smtClean="0"/>
              <a:t> 		</a:t>
            </a:r>
            <a:r>
              <a:rPr lang="cs-CZ" sz="4400" b="1" dirty="0" smtClean="0">
                <a:solidFill>
                  <a:srgbClr val="002060"/>
                </a:solidFill>
              </a:rPr>
              <a:t>JEDNOTKY</a:t>
            </a:r>
            <a:endParaRPr lang="cs-CZ" sz="4400" b="1" dirty="0">
              <a:solidFill>
                <a:srgbClr val="00206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159732" y="2276872"/>
            <a:ext cx="648072" cy="25286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2159732" y="2276872"/>
            <a:ext cx="2808312" cy="252866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3563889" y="2276872"/>
            <a:ext cx="2999896" cy="26810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785850" y="2276872"/>
            <a:ext cx="777935" cy="2681064"/>
          </a:xfrm>
          <a:prstGeom prst="straightConnector1">
            <a:avLst/>
          </a:prstGeom>
          <a:ln w="571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389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5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4 </a:t>
            </a:r>
            <a:r>
              <a:rPr lang="cs-CZ" sz="9600" b="1" dirty="0" smtClean="0"/>
              <a:t>  +  </a:t>
            </a:r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50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4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30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7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50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rgbClr val="FF0000"/>
                </a:solidFill>
              </a:rPr>
              <a:t>30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80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chemeClr val="tx2"/>
                </a:solidFill>
              </a:rPr>
              <a:t>4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chemeClr val="tx2"/>
                </a:solidFill>
              </a:rPr>
              <a:t>11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80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11</a:t>
            </a:r>
            <a:r>
              <a:rPr lang="cs-CZ" sz="4800" b="1" dirty="0" smtClean="0"/>
              <a:t> = </a:t>
            </a:r>
            <a:r>
              <a:rPr lang="cs-CZ" sz="4800" b="1" u="sng" dirty="0" smtClean="0">
                <a:solidFill>
                  <a:srgbClr val="FF0000"/>
                </a:solidFill>
              </a:rPr>
              <a:t>9</a:t>
            </a:r>
            <a:r>
              <a:rPr lang="cs-CZ" sz="4800" b="1" u="sng" dirty="0" smtClean="0">
                <a:solidFill>
                  <a:schemeClr val="tx2"/>
                </a:solidFill>
              </a:rPr>
              <a:t>1</a:t>
            </a:r>
            <a:endParaRPr lang="cs-CZ" sz="4800" b="1" u="sng" dirty="0">
              <a:solidFill>
                <a:schemeClr val="tx2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435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5</a:t>
            </a:r>
            <a:r>
              <a:rPr lang="cs-CZ" sz="9600" b="1" dirty="0" smtClean="0">
                <a:solidFill>
                  <a:schemeClr val="tx2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9600" b="1" dirty="0" smtClean="0"/>
              <a:t>  +  </a:t>
            </a:r>
            <a:r>
              <a:rPr lang="cs-CZ" sz="9600" b="1" dirty="0" smtClean="0">
                <a:solidFill>
                  <a:srgbClr val="FF0000"/>
                </a:solidFill>
              </a:rPr>
              <a:t>3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 smtClean="0"/>
              <a:t>					</a:t>
            </a:r>
            <a:r>
              <a:rPr lang="cs-CZ" sz="6600" b="1" dirty="0" smtClean="0">
                <a:solidFill>
                  <a:srgbClr val="FF0000"/>
                </a:solidFill>
              </a:rPr>
              <a:t>30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7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5</a:t>
            </a:r>
            <a:r>
              <a:rPr lang="cs-CZ" sz="4800" b="1" dirty="0" smtClean="0">
                <a:solidFill>
                  <a:schemeClr val="tx2"/>
                </a:solidFill>
              </a:rPr>
              <a:t>4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rgbClr val="FF0000"/>
                </a:solidFill>
              </a:rPr>
              <a:t>3</a:t>
            </a:r>
            <a:r>
              <a:rPr lang="cs-CZ" sz="4800" b="1" dirty="0" smtClean="0">
                <a:solidFill>
                  <a:schemeClr val="tx2"/>
                </a:solidFill>
              </a:rPr>
              <a:t>0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8</a:t>
            </a:r>
            <a:r>
              <a:rPr lang="cs-CZ" sz="4800" b="1" dirty="0" smtClean="0">
                <a:solidFill>
                  <a:schemeClr val="tx2"/>
                </a:solidFill>
              </a:rPr>
              <a:t>4</a:t>
            </a:r>
            <a:r>
              <a:rPr lang="cs-CZ" sz="4800" b="1" dirty="0" smtClean="0"/>
              <a:t>			</a:t>
            </a:r>
            <a:r>
              <a:rPr lang="cs-CZ" sz="4800" b="1" dirty="0" smtClean="0">
                <a:solidFill>
                  <a:srgbClr val="FF0000"/>
                </a:solidFill>
              </a:rPr>
              <a:t>8</a:t>
            </a:r>
            <a:r>
              <a:rPr lang="cs-CZ" sz="4800" b="1" dirty="0" smtClean="0">
                <a:solidFill>
                  <a:schemeClr val="tx2"/>
                </a:solidFill>
              </a:rPr>
              <a:t>4</a:t>
            </a:r>
            <a:r>
              <a:rPr lang="cs-CZ" sz="4800" b="1" dirty="0" smtClean="0"/>
              <a:t> + </a:t>
            </a:r>
            <a:r>
              <a:rPr lang="cs-CZ" sz="4800" b="1" dirty="0" smtClean="0">
                <a:solidFill>
                  <a:schemeClr val="tx2"/>
                </a:solidFill>
              </a:rPr>
              <a:t>7</a:t>
            </a:r>
            <a:r>
              <a:rPr lang="cs-CZ" sz="4800" b="1" dirty="0" smtClean="0"/>
              <a:t> = </a:t>
            </a:r>
            <a:r>
              <a:rPr lang="cs-CZ" sz="4800" b="1" dirty="0" smtClean="0">
                <a:solidFill>
                  <a:srgbClr val="FF0000"/>
                </a:solidFill>
              </a:rPr>
              <a:t>9</a:t>
            </a:r>
            <a:r>
              <a:rPr lang="cs-CZ" sz="4800" b="1" dirty="0" smtClean="0">
                <a:solidFill>
                  <a:schemeClr val="tx2"/>
                </a:solidFill>
              </a:rPr>
              <a:t>1</a:t>
            </a:r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54 + 37 = </a:t>
            </a:r>
            <a:r>
              <a:rPr lang="cs-CZ" sz="4800" b="1" u="sng" dirty="0" smtClean="0"/>
              <a:t>91</a:t>
            </a:r>
            <a:endParaRPr lang="cs-CZ" sz="5200" b="1" u="sng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606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2146250"/>
          </a:xfrm>
          <a:ln w="57150">
            <a:solidFill>
              <a:schemeClr val="tx2"/>
            </a:solidFill>
          </a:ln>
        </p:spPr>
        <p:txBody>
          <a:bodyPr/>
          <a:lstStyle/>
          <a:p>
            <a:pPr algn="l"/>
            <a:r>
              <a:rPr lang="cs-CZ" dirty="0" smtClean="0"/>
              <a:t>Petr vypočítal 37 příkladů a Mirek vypočítal 45 příkladů. Kolik příkladů vypočítali dohromady?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784976" cy="4032448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4400" dirty="0" smtClean="0"/>
              <a:t>Petr ….. 37			</a:t>
            </a:r>
          </a:p>
          <a:p>
            <a:pPr marL="0" indent="0">
              <a:buNone/>
            </a:pPr>
            <a:r>
              <a:rPr lang="cs-CZ" sz="4400" dirty="0" smtClean="0"/>
              <a:t>Mirek …..45</a:t>
            </a:r>
          </a:p>
          <a:p>
            <a:pPr marL="0" indent="0">
              <a:buNone/>
            </a:pPr>
            <a:r>
              <a:rPr lang="cs-CZ" sz="4400" dirty="0" smtClean="0"/>
              <a:t>Dohromady …..?</a:t>
            </a:r>
          </a:p>
          <a:p>
            <a:pPr marL="0" indent="0">
              <a:buNone/>
            </a:pPr>
            <a:endParaRPr lang="cs-CZ" sz="1300" dirty="0" smtClean="0"/>
          </a:p>
          <a:p>
            <a:pPr marL="0" indent="0">
              <a:buNone/>
            </a:pPr>
            <a:r>
              <a:rPr lang="cs-CZ" sz="4400" dirty="0" smtClean="0"/>
              <a:t>					37 + 45 = </a:t>
            </a:r>
            <a:r>
              <a:rPr lang="cs-CZ" sz="4400" u="sng" dirty="0" smtClean="0"/>
              <a:t>82</a:t>
            </a:r>
          </a:p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dirty="0" smtClean="0"/>
              <a:t>Dohromady vypočítali 82 příkladů.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65195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78968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24 + 19 = 43 	      47 + 38 = 85 	        44 + 29 = 73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58 + 18 = 76	     24 + 37 = 61	        37 + 57 = 94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+ 46 = 82	     65 + 19 = 84	        45 + 19 = 64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+ 28 = 67	     57 + 36 = 93	        24 + 18 = 42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17 + 34 = 51	     29 + 39 = 68	        72 + 19 = 91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769138" y="561007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011391" y="3668309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62662" y="4656221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69138" y="4626642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15176" y="1797294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91502" y="276216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71151" y="2762160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62662" y="373308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91502" y="3734018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11540" y="1793497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62662" y="277774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29303" y="1831264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71151" y="561007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62662" y="5610073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71151" y="4626642"/>
            <a:ext cx="576064" cy="504056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0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38338"/>
          </a:xfr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Odčítání dvojciferných čísel s přechodem </a:t>
            </a:r>
            <a:br>
              <a:rPr lang="cs-CZ" sz="6000" b="1" dirty="0" smtClean="0"/>
            </a:br>
            <a:r>
              <a:rPr lang="cs-CZ" sz="6000" b="1" dirty="0" smtClean="0"/>
              <a:t> desítky</a:t>
            </a:r>
            <a:endParaRPr lang="cs-CZ" sz="6000" b="1" dirty="0"/>
          </a:p>
        </p:txBody>
      </p:sp>
      <p:sp>
        <p:nvSpPr>
          <p:cNvPr id="4" name="Ovál 3"/>
          <p:cNvSpPr/>
          <p:nvPr/>
        </p:nvSpPr>
        <p:spPr>
          <a:xfrm>
            <a:off x="590747" y="3490633"/>
            <a:ext cx="2952328" cy="1634480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65 - 28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796136" y="3645024"/>
            <a:ext cx="3024336" cy="1480089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75 - 39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275856" y="5125113"/>
            <a:ext cx="2808312" cy="146641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91 - 35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51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944215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6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2 </a:t>
            </a:r>
            <a:r>
              <a:rPr lang="cs-CZ" sz="9600" b="1" dirty="0" smtClean="0"/>
              <a:t>  -  </a:t>
            </a:r>
            <a:r>
              <a:rPr lang="cs-CZ" sz="9600" b="1" dirty="0" smtClean="0">
                <a:solidFill>
                  <a:srgbClr val="FF0000"/>
                </a:solidFill>
              </a:rPr>
              <a:t>4</a:t>
            </a:r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5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600" dirty="0"/>
              <a:t> </a:t>
            </a:r>
            <a:r>
              <a:rPr lang="cs-CZ" sz="6600" dirty="0" smtClean="0"/>
              <a:t>    </a:t>
            </a:r>
            <a:r>
              <a:rPr lang="cs-CZ" sz="6600" b="1" dirty="0" smtClean="0">
                <a:solidFill>
                  <a:srgbClr val="FF0000"/>
                </a:solidFill>
              </a:rPr>
              <a:t>60</a:t>
            </a:r>
            <a:r>
              <a:rPr lang="cs-CZ" sz="6600" dirty="0" smtClean="0"/>
              <a:t>       </a:t>
            </a:r>
            <a:r>
              <a:rPr lang="cs-CZ" sz="6600" b="1" dirty="0" smtClean="0">
                <a:solidFill>
                  <a:schemeClr val="tx2"/>
                </a:solidFill>
              </a:rPr>
              <a:t>2</a:t>
            </a:r>
            <a:r>
              <a:rPr lang="cs-CZ" sz="6600" dirty="0" smtClean="0"/>
              <a:t>		</a:t>
            </a:r>
            <a:r>
              <a:rPr lang="cs-CZ" sz="6600" b="1" dirty="0" smtClean="0">
                <a:solidFill>
                  <a:srgbClr val="FF0000"/>
                </a:solidFill>
              </a:rPr>
              <a:t>40</a:t>
            </a:r>
            <a:r>
              <a:rPr lang="cs-CZ" sz="6600" dirty="0" smtClean="0"/>
              <a:t>     </a:t>
            </a:r>
            <a:r>
              <a:rPr lang="cs-CZ" sz="6600" b="1" dirty="0" smtClean="0">
                <a:solidFill>
                  <a:schemeClr val="tx2"/>
                </a:solidFill>
              </a:rPr>
              <a:t>5</a:t>
            </a:r>
            <a:endParaRPr lang="cs-CZ" sz="66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5200" b="1" dirty="0" smtClean="0"/>
              <a:t>  62 - </a:t>
            </a:r>
            <a:r>
              <a:rPr lang="cs-CZ" sz="5200" b="1" dirty="0" smtClean="0">
                <a:solidFill>
                  <a:srgbClr val="FF0000"/>
                </a:solidFill>
              </a:rPr>
              <a:t>40</a:t>
            </a:r>
            <a:r>
              <a:rPr lang="cs-CZ" sz="5200" b="1" dirty="0" smtClean="0"/>
              <a:t> = 22		22 - </a:t>
            </a:r>
            <a:r>
              <a:rPr lang="cs-CZ" sz="5200" b="1" dirty="0" smtClean="0">
                <a:solidFill>
                  <a:schemeClr val="tx2"/>
                </a:solidFill>
              </a:rPr>
              <a:t>5</a:t>
            </a:r>
            <a:r>
              <a:rPr lang="cs-CZ" sz="5200" b="1" dirty="0" smtClean="0"/>
              <a:t> = </a:t>
            </a:r>
            <a:r>
              <a:rPr lang="cs-CZ" sz="5200" b="1" dirty="0" smtClean="0"/>
              <a:t>17</a:t>
            </a:r>
            <a:endParaRPr lang="cs-CZ" sz="5200" b="1" dirty="0" smtClean="0"/>
          </a:p>
          <a:p>
            <a:pPr marL="0" indent="0">
              <a:buNone/>
            </a:pPr>
            <a:endParaRPr lang="cs-CZ" sz="4800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			62 - 45 = </a:t>
            </a:r>
            <a:r>
              <a:rPr lang="cs-CZ" sz="4800" b="1" u="sng" dirty="0" smtClean="0"/>
              <a:t>17</a:t>
            </a:r>
            <a:endParaRPr lang="cs-CZ" sz="4800" b="1" u="sng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2051720" y="2276872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915816" y="2276872"/>
            <a:ext cx="720080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2253889"/>
            <a:ext cx="936104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5292080" y="2253889"/>
            <a:ext cx="864096" cy="7200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9935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54 - 10 = 44 	     47 - 20 = 27 	        94 - 60 = 34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84 - 30 = 54	     74 - 30 = 44	        86 </a:t>
            </a:r>
            <a:r>
              <a:rPr lang="cs-CZ" sz="3600" dirty="0" smtClean="0"/>
              <a:t>- </a:t>
            </a:r>
            <a:r>
              <a:rPr lang="cs-CZ" sz="3600" dirty="0" smtClean="0"/>
              <a:t>50 = 36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36 - 10 = 26	     63 - 10 = 53	        42 - 10 = 32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39 - 20 = 19	     59 - 30 = 29	        84 - 10 = 74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86 - 30 = 56	     47 - 30 = 17	        79 - 10 = 69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801365" y="5601513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961606" y="374857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61059" y="465238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92813" y="4659870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790674" y="1897944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82458" y="278671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67789" y="2781687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59990" y="366571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82458" y="374857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59990" y="1839751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35793" y="2770560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67789" y="188383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67789" y="5614439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77292" y="5600293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67789" y="4652382"/>
            <a:ext cx="576064" cy="504056"/>
          </a:xfrm>
          <a:prstGeom prst="ellipse">
            <a:avLst/>
          </a:prstGeom>
          <a:solidFill>
            <a:srgbClr val="9818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45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cs-CZ" dirty="0" smtClean="0"/>
              <a:t>Zkus vypočítat příklady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64 - 14 = 50 	     57 - 27 = 30 	        94 - 64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95 - 35 = 60	     84 - 34 = 50	        86 - 56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36 - 16 = 20	     63 - 13 = 50	        42 - 12 = 30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39 - 19 = 20	     59 - 39 = 20	        88 - 18 = 70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86 - 36 = 50	     47 - 37 = 10	        79 - 19 = 60		</a:t>
            </a:r>
            <a:endParaRPr lang="cs-CZ" sz="3600" dirty="0"/>
          </a:p>
        </p:txBody>
      </p:sp>
      <p:sp>
        <p:nvSpPr>
          <p:cNvPr id="8" name="Ovál 7"/>
          <p:cNvSpPr/>
          <p:nvPr/>
        </p:nvSpPr>
        <p:spPr>
          <a:xfrm>
            <a:off x="1800865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817633" y="280049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783645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783645" y="4688358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783645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932040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932040" y="2743292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932040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932040" y="4685197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932040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956376" y="1839751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7956376" y="280049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7956376" y="372132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956376" y="4688358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004364" y="5625453"/>
            <a:ext cx="576064" cy="504056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311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3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5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7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712968" cy="2448272"/>
          </a:xfrm>
          <a:solidFill>
            <a:schemeClr val="bg1"/>
          </a:solidFill>
          <a:ln w="76200">
            <a:solidFill>
              <a:schemeClr val="accent6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pekařství přivezli 62 koláčů. Dopoledne prodali 45 koláčů. Kolik koláčů zbylo na odpoledne?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784976" cy="4032448"/>
          </a:xfrm>
          <a:blipFill>
            <a:blip r:embed="rId2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3600" dirty="0" smtClean="0"/>
              <a:t>koláčů ….. 62				</a:t>
            </a:r>
          </a:p>
          <a:p>
            <a:pPr marL="0" indent="0">
              <a:buNone/>
            </a:pPr>
            <a:r>
              <a:rPr lang="cs-CZ" sz="3600" dirty="0" smtClean="0"/>
              <a:t>prodali ….. 45</a:t>
            </a:r>
          </a:p>
          <a:p>
            <a:pPr marL="0" indent="0">
              <a:buNone/>
            </a:pPr>
            <a:r>
              <a:rPr lang="cs-CZ" sz="3600" dirty="0" smtClean="0"/>
              <a:t>zbylo ….. ?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3600" dirty="0" smtClean="0"/>
              <a:t>					62 – 45 = </a:t>
            </a:r>
            <a:r>
              <a:rPr lang="cs-CZ" sz="3600" u="sng" dirty="0" smtClean="0"/>
              <a:t>17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3600" dirty="0" smtClean="0"/>
              <a:t>Na odpoledne zbylo 17 koláčů.</a:t>
            </a:r>
            <a:endParaRPr lang="cs-CZ" sz="3600" dirty="0"/>
          </a:p>
        </p:txBody>
      </p:sp>
      <p:pic>
        <p:nvPicPr>
          <p:cNvPr id="1027" name="Picture 3" descr="C:\Users\prejzova\AppData\Local\Microsoft\Windows\Temporary Internet Files\Content.IE5\IIZQ5E7Z\MC9004112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13797"/>
            <a:ext cx="2952328" cy="269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88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Zkus vypočítat 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64 - 16 = 48	     87 - 39 = 48 	        53 - 16 = 37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74 - 15 = 59	     94 - 36 = 58	        42 - 28 = 14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66 - 49 = 17	     63 - 17 = 46	        82 - 18 = 64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91 - 19 = 72	     52 - 38 = 14	        58 - 19 = 39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62 - 18 = 44	     75 - 37 = 38	        63 - 16 = 47		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765708" y="558924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987177" y="3729294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37155" y="468621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65708" y="468621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804087" y="185018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790567" y="2772437"/>
            <a:ext cx="58958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971541" y="277373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937155" y="3729294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765708" y="3682879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932040" y="182880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932219" y="277373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987177" y="1850187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987177" y="558924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69800" y="5589240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87177" y="4667915"/>
            <a:ext cx="576064" cy="50405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364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0892" cy="1143000"/>
          </a:xfrm>
        </p:spPr>
        <p:txBody>
          <a:bodyPr>
            <a:normAutofit/>
          </a:bodyPr>
          <a:lstStyle/>
          <a:p>
            <a:r>
              <a:rPr lang="cs-CZ" sz="4800" b="1" i="1" dirty="0" smtClean="0"/>
              <a:t>TAK JAK VÁM TO ŠLO?</a:t>
            </a:r>
            <a:endParaRPr lang="cs-CZ" sz="4800" b="1" i="1" dirty="0"/>
          </a:p>
        </p:txBody>
      </p:sp>
      <p:pic>
        <p:nvPicPr>
          <p:cNvPr id="4" name="Picture 4" descr="C:\Users\prejzova\AppData\Local\Microsoft\Windows\Temporary Internet Files\Content.IE5\IIZQ5E7Z\MP9004394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4103097" cy="4372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4154" y="5902273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Určitě dobře. Zasloužíte si všichni jedničku.</a:t>
            </a:r>
            <a:endParaRPr lang="cs-CZ" sz="3200" b="1" dirty="0"/>
          </a:p>
        </p:txBody>
      </p:sp>
      <p:pic>
        <p:nvPicPr>
          <p:cNvPr id="2053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74299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8" y="3737779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2630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604" y="3988286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5" descr="C:\Users\prejzova\AppData\Local\Microsoft\Windows\Temporary Internet Files\Content.IE5\8WMQIZX9\MP9004386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02" b="100000" l="8286" r="100000">
                        <a14:backgroundMark x1="36476" y1="86058" x2="36476" y2="86058"/>
                        <a14:backgroundMark x1="31333" y1="95433" x2="31333" y2="95433"/>
                        <a14:backgroundMark x1="34190" y1="88942" x2="34190" y2="88942"/>
                        <a14:backgroundMark x1="38190" y1="78726" x2="38190" y2="787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297" y="308108"/>
            <a:ext cx="2415488" cy="19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877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 a materiály: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 smtClean="0"/>
              <a:t>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8732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370</TotalTime>
  <Words>219</Words>
  <Application>Microsoft Office PowerPoint</Application>
  <PresentationFormat>Předvádění na obrazovce (4:3)</PresentationFormat>
  <Paragraphs>127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SČÍTÁNÍ A ODČÍTÁNÍ DVOJCIFERNÝCH ČÍSEL S PŘECHODEM DESÍTKY</vt:lpstr>
      <vt:lpstr>Sčítání dvojciferných čísel s přechodem   desítky</vt:lpstr>
      <vt:lpstr>Petr má v žákovské knížce  54 jedniček. Mirek má 37 jedniček. Kolik jedniček mají celkem?</vt:lpstr>
      <vt:lpstr>54 + 37</vt:lpstr>
      <vt:lpstr>54   +  37</vt:lpstr>
      <vt:lpstr>54   +  37</vt:lpstr>
      <vt:lpstr>Petr vypočítal 37 příkladů a Mirek vypočítal 45 příkladů. Kolik příkladů vypočítali dohromady?</vt:lpstr>
      <vt:lpstr>Zkus vypočítat příklady</vt:lpstr>
      <vt:lpstr>Odčítání dvojciferných čísel s přechodem   desítky</vt:lpstr>
      <vt:lpstr>62   -  45</vt:lpstr>
      <vt:lpstr>Zkus vypočítat příklady - opakování</vt:lpstr>
      <vt:lpstr>Zkus vypočítat příklady - opakování</vt:lpstr>
      <vt:lpstr> Do pekařství přivezli 62 koláčů. Dopoledne prodali 45 koláčů. Kolik koláčů zbylo na odpoledne? </vt:lpstr>
      <vt:lpstr>Zkus vypočítat příklady</vt:lpstr>
      <vt:lpstr>TAK JAK VÁM TO ŠLO?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DVOJCIFERNÝCH ČÍSEL</dc:title>
  <dc:creator>Naděžda Prejzová</dc:creator>
  <cp:lastModifiedBy>Martin a Lída</cp:lastModifiedBy>
  <cp:revision>41</cp:revision>
  <dcterms:created xsi:type="dcterms:W3CDTF">2013-01-30T16:45:39Z</dcterms:created>
  <dcterms:modified xsi:type="dcterms:W3CDTF">2013-02-25T14:51:11Z</dcterms:modified>
</cp:coreProperties>
</file>