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5" r:id="rId2"/>
    <p:sldId id="256" r:id="rId3"/>
    <p:sldId id="257" r:id="rId4"/>
    <p:sldId id="258" r:id="rId5"/>
    <p:sldId id="259" r:id="rId6"/>
    <p:sldId id="260" r:id="rId7"/>
    <p:sldId id="261" r:id="rId8"/>
    <p:sldId id="267" r:id="rId9"/>
    <p:sldId id="268" r:id="rId10"/>
    <p:sldId id="262" r:id="rId11"/>
    <p:sldId id="269" r:id="rId12"/>
    <p:sldId id="263"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9CEEEC-061F-49BD-B722-515D8E57EAD2}" type="datetimeFigureOut">
              <a:rPr lang="cs-CZ" smtClean="0"/>
              <a:t>24.2.2013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911CDE-836B-48C3-9DB0-5E842995DCF3}" type="slidenum">
              <a:rPr lang="cs-CZ" smtClean="0"/>
              <a:t>‹#›</a:t>
            </a:fld>
            <a:endParaRPr lang="cs-CZ"/>
          </a:p>
        </p:txBody>
      </p:sp>
    </p:spTree>
    <p:extLst>
      <p:ext uri="{BB962C8B-B14F-4D97-AF65-F5344CB8AC3E}">
        <p14:creationId xmlns:p14="http://schemas.microsoft.com/office/powerpoint/2010/main" val="3213664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3911CDE-836B-48C3-9DB0-5E842995DCF3}" type="slidenum">
              <a:rPr lang="cs-CZ" smtClean="0"/>
              <a:t>2</a:t>
            </a:fld>
            <a:endParaRPr lang="cs-CZ"/>
          </a:p>
        </p:txBody>
      </p:sp>
    </p:spTree>
    <p:extLst>
      <p:ext uri="{BB962C8B-B14F-4D97-AF65-F5344CB8AC3E}">
        <p14:creationId xmlns:p14="http://schemas.microsoft.com/office/powerpoint/2010/main" val="3190614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4249138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750012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620170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62E8B88-F3F2-46B7-9D93-9D4BAFDCC489}" type="datetimeFigureOut">
              <a:rPr lang="cs-CZ" smtClean="0"/>
              <a:t>24.2.2013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622976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62E8B88-F3F2-46B7-9D93-9D4BAFDCC489}" type="datetimeFigureOut">
              <a:rPr lang="cs-CZ" smtClean="0"/>
              <a:t>24.2.2013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11603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62E8B88-F3F2-46B7-9D93-9D4BAFDCC489}" type="datetimeFigureOut">
              <a:rPr lang="cs-CZ" smtClean="0"/>
              <a:t>24.2.2013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61409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62E8B88-F3F2-46B7-9D93-9D4BAFDCC489}" type="datetimeFigureOut">
              <a:rPr lang="cs-CZ" smtClean="0"/>
              <a:t>24.2.2013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593786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62E8B88-F3F2-46B7-9D93-9D4BAFDCC489}" type="datetimeFigureOut">
              <a:rPr lang="cs-CZ" smtClean="0"/>
              <a:t>24.2.2013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172964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62E8B88-F3F2-46B7-9D93-9D4BAFDCC489}" type="datetimeFigureOut">
              <a:rPr lang="cs-CZ" smtClean="0"/>
              <a:t>24.2.2013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2178492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943619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2EB406-6F88-4783-9F5F-05D3A89FF458}" type="slidenum">
              <a:rPr lang="cs-CZ" smtClean="0"/>
              <a:t>‹#›</a:t>
            </a:fld>
            <a:endParaRPr lang="cs-CZ"/>
          </a:p>
        </p:txBody>
      </p:sp>
    </p:spTree>
    <p:extLst>
      <p:ext uri="{BB962C8B-B14F-4D97-AF65-F5344CB8AC3E}">
        <p14:creationId xmlns:p14="http://schemas.microsoft.com/office/powerpoint/2010/main" val="3899426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2E8B88-F3F2-46B7-9D93-9D4BAFDCC489}" type="datetimeFigureOut">
              <a:rPr lang="cs-CZ" smtClean="0"/>
              <a:t>24.2.2013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2EB406-6F88-4783-9F5F-05D3A89FF458}" type="slidenum">
              <a:rPr lang="cs-CZ" smtClean="0"/>
              <a:t>‹#›</a:t>
            </a:fld>
            <a:endParaRPr lang="cs-CZ"/>
          </a:p>
        </p:txBody>
      </p:sp>
    </p:spTree>
    <p:extLst>
      <p:ext uri="{BB962C8B-B14F-4D97-AF65-F5344CB8AC3E}">
        <p14:creationId xmlns:p14="http://schemas.microsoft.com/office/powerpoint/2010/main" val="207201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slideLayout" Target="../slideLayouts/slideLayout7.xml"/><Relationship Id="rId4" Type="http://schemas.openxmlformats.org/officeDocument/2006/relationships/image" Target="../media/image9.wmf"/></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wmf"/><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wmf"/><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6414" y="4869160"/>
            <a:ext cx="6096000" cy="1495425"/>
          </a:xfrm>
          <a:prstGeom prst="rect">
            <a:avLst/>
          </a:prstGeom>
          <a:noFill/>
          <a:ln>
            <a:noFill/>
          </a:ln>
          <a:effectLst/>
        </p:spPr>
      </p:pic>
      <p:graphicFrame>
        <p:nvGraphicFramePr>
          <p:cNvPr id="5" name="Tabulka 4"/>
          <p:cNvGraphicFramePr>
            <a:graphicFrameLocks noGrp="1"/>
          </p:cNvGraphicFramePr>
          <p:nvPr>
            <p:extLst>
              <p:ext uri="{D42A27DB-BD31-4B8C-83A1-F6EECF244321}">
                <p14:modId xmlns:p14="http://schemas.microsoft.com/office/powerpoint/2010/main" val="2899031422"/>
              </p:ext>
            </p:extLst>
          </p:nvPr>
        </p:nvGraphicFramePr>
        <p:xfrm>
          <a:off x="1524000" y="1397000"/>
          <a:ext cx="6720408" cy="3321210"/>
        </p:xfrm>
        <a:graphic>
          <a:graphicData uri="http://schemas.openxmlformats.org/drawingml/2006/table">
            <a:tbl>
              <a:tblPr firstRow="1" bandRow="1">
                <a:tableStyleId>{2D5ABB26-0587-4C30-8999-92F81FD0307C}</a:tableStyleId>
              </a:tblPr>
              <a:tblGrid>
                <a:gridCol w="1637024"/>
                <a:gridCol w="5083384"/>
              </a:tblGrid>
              <a:tr h="42649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426498">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Bc. Naďa Prejzová</a:t>
                      </a:r>
                      <a:endParaRPr lang="cs-CZ" dirty="0"/>
                    </a:p>
                  </a:txBody>
                  <a:tcPr anchor="ctr"/>
                </a:tc>
              </a:tr>
              <a:tr h="426498">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algn="l"/>
                      <a:r>
                        <a:rPr lang="cs-CZ" dirty="0" smtClean="0"/>
                        <a:t>VY_32_Inovace_4.2.11</a:t>
                      </a:r>
                      <a:r>
                        <a:rPr lang="cs-CZ" baseline="0" dirty="0" smtClean="0"/>
                        <a:t>  Vzduch</a:t>
                      </a:r>
                      <a:endParaRPr lang="cs-CZ" dirty="0"/>
                    </a:p>
                  </a:txBody>
                  <a:tcPr anchor="ctr"/>
                </a:tc>
              </a:tr>
              <a:tr h="426498">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Člověk a jeho svět  3. ročník</a:t>
                      </a:r>
                      <a:endParaRPr lang="cs-CZ" dirty="0"/>
                    </a:p>
                  </a:txBody>
                  <a:tcPr anchor="ctr"/>
                </a:tc>
              </a:tr>
              <a:tr h="426498">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051639">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l"/>
                      <a:r>
                        <a:rPr lang="cs-CZ" dirty="0" smtClean="0"/>
                        <a:t>Materiál je určen k seznámení s pojmem vzduch</a:t>
                      </a:r>
                      <a:r>
                        <a:rPr lang="cs-CZ" baseline="0" dirty="0" smtClean="0"/>
                        <a:t> a </a:t>
                      </a:r>
                      <a:r>
                        <a:rPr lang="cs-CZ" dirty="0" smtClean="0"/>
                        <a:t>jeho složení.</a:t>
                      </a:r>
                      <a:r>
                        <a:rPr lang="cs-CZ" baseline="0" dirty="0" smtClean="0"/>
                        <a:t> Pr</a:t>
                      </a:r>
                      <a:r>
                        <a:rPr lang="cs-CZ" dirty="0" smtClean="0"/>
                        <a:t>ezentace byla vytvořena pro práci s interaktivní tabulí</a:t>
                      </a:r>
                      <a:r>
                        <a:rPr lang="cs-CZ" baseline="0" dirty="0" smtClean="0"/>
                        <a:t> nebo dataprojektorem a obsahuje animace.</a:t>
                      </a:r>
                      <a:endParaRPr lang="cs-CZ" dirty="0" smtClean="0"/>
                    </a:p>
                  </a:txBody>
                  <a:tcPr anchor="ctr"/>
                </a:tc>
              </a:tr>
            </a:tbl>
          </a:graphicData>
        </a:graphic>
      </p:graphicFrame>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1196752"/>
            <a:ext cx="1043608" cy="1440327"/>
          </a:xfrm>
          <a:prstGeom prst="rect">
            <a:avLst/>
          </a:prstGeom>
          <a:blipFill>
            <a:blip r:embed="rId4"/>
            <a:tile tx="0" ty="0" sx="100000" sy="100000" flip="none" algn="tl"/>
          </a:blipFill>
        </p:spPr>
      </p:pic>
    </p:spTree>
    <p:extLst>
      <p:ext uri="{BB962C8B-B14F-4D97-AF65-F5344CB8AC3E}">
        <p14:creationId xmlns:p14="http://schemas.microsoft.com/office/powerpoint/2010/main" val="33862623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9557" y="332657"/>
            <a:ext cx="7772400" cy="1008111"/>
          </a:xfrm>
        </p:spPr>
        <p:txBody>
          <a:bodyPr/>
          <a:lstStyle/>
          <a:p>
            <a:pPr algn="l"/>
            <a:r>
              <a:rPr lang="cs-CZ" dirty="0" smtClean="0"/>
              <a:t>VZDUCH</a:t>
            </a:r>
            <a:endParaRPr lang="cs-CZ" dirty="0"/>
          </a:p>
        </p:txBody>
      </p:sp>
      <p:sp>
        <p:nvSpPr>
          <p:cNvPr id="3" name="Podnadpis 2"/>
          <p:cNvSpPr>
            <a:spLocks noGrp="1"/>
          </p:cNvSpPr>
          <p:nvPr>
            <p:ph type="subTitle" idx="1"/>
          </p:nvPr>
        </p:nvSpPr>
        <p:spPr/>
        <p:txBody>
          <a:bodyPr/>
          <a:lstStyle/>
          <a:p>
            <a:endParaRPr lang="cs-CZ" dirty="0"/>
          </a:p>
        </p:txBody>
      </p:sp>
      <p:pic>
        <p:nvPicPr>
          <p:cNvPr id="1031" name="Picture 7" descr="C:\Users\prejzova\AppData\Local\Microsoft\Windows\Temporary Internet Files\Content.IE5\MV0RWANB\MP900442357[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404664"/>
            <a:ext cx="4302377" cy="6248728"/>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prejzova\AppData\Local\Microsoft\Windows\Temporary Internet Files\Content.IE5\O4PZIY3K\MP900400462[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8761"/>
          <a:stretch/>
        </p:blipFill>
        <p:spPr bwMode="auto">
          <a:xfrm>
            <a:off x="318483" y="1196751"/>
            <a:ext cx="3901440" cy="244827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Users\prejzova\AppData\Local\Microsoft\Windows\Temporary Internet Files\Content.IE5\9S3725G8\MP900433163[1].jpg"/>
          <p:cNvPicPr>
            <a:picLocks noChangeAspect="1" noChangeArrowheads="1"/>
          </p:cNvPicPr>
          <p:nvPr/>
        </p:nvPicPr>
        <p:blipFill rotWithShape="1">
          <a:blip r:embed="rId5">
            <a:extLst>
              <a:ext uri="{28A0092B-C50C-407E-A947-70E740481C1C}">
                <a14:useLocalDpi xmlns:a14="http://schemas.microsoft.com/office/drawing/2010/main" val="0"/>
              </a:ext>
            </a:extLst>
          </a:blip>
          <a:srcRect t="8737" r="22220" b="5032"/>
          <a:stretch/>
        </p:blipFill>
        <p:spPr bwMode="auto">
          <a:xfrm>
            <a:off x="318483" y="3769515"/>
            <a:ext cx="3901440" cy="2883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4883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23528" y="404664"/>
            <a:ext cx="8352928" cy="6120680"/>
          </a:xfrm>
        </p:spPr>
        <p:txBody>
          <a:bodyPr/>
          <a:lstStyle/>
          <a:p>
            <a:pPr marL="0" indent="0" algn="just">
              <a:buNone/>
            </a:pPr>
            <a:r>
              <a:rPr lang="cs-CZ" dirty="0" smtClean="0"/>
              <a:t>Vzduch je všude kolem nás. Proudí kolem nás. Můžeme pozorovat jeho proudění. Silnější proudění vzduchu vnímáme jako vítr. Vidíme, jak se ohýbají větve stromů, cítíme ho na tváři, když jdeme proti větru. Na podzim pouštíme draky, vítr ho nadnáší. Větší, silné proudění vzduchu nazýváme vichřice. Ta dokáže polámat i silné stromy a zbourat domy.</a:t>
            </a:r>
            <a:endParaRPr lang="cs-CZ" dirty="0"/>
          </a:p>
        </p:txBody>
      </p:sp>
      <p:pic>
        <p:nvPicPr>
          <p:cNvPr id="1028" name="Picture 4" descr="C:\Users\prejzova\AppData\Local\Microsoft\Windows\Temporary Internet Files\Content.IE5\8WMQIZX9\MC90025102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509120"/>
            <a:ext cx="3564048" cy="199176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prejzova\AppData\Local\Microsoft\Windows\Temporary Internet Files\Content.IE5\8WMQIZX9\MC90025010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7806" y="3966675"/>
            <a:ext cx="1984375" cy="26939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prejzova\AppData\Local\Microsoft\Windows\Temporary Internet Files\Content.IE5\IIZQ5E7Z\MC90023737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49082" y="4421142"/>
            <a:ext cx="2376264" cy="1785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3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4"/>
                                        </p:tgtEl>
                                        <p:attrNameLst>
                                          <p:attrName>style.visibility</p:attrName>
                                        </p:attrNameLst>
                                      </p:cBhvr>
                                      <p:to>
                                        <p:strVal val="visible"/>
                                      </p:to>
                                    </p:set>
                                    <p:anim calcmode="lin" valueType="num">
                                      <p:cBhvr additive="base">
                                        <p:cTn id="13" dur="500" fill="hold"/>
                                        <p:tgtEl>
                                          <p:spTgt spid="1034"/>
                                        </p:tgtEl>
                                        <p:attrNameLst>
                                          <p:attrName>ppt_x</p:attrName>
                                        </p:attrNameLst>
                                      </p:cBhvr>
                                      <p:tavLst>
                                        <p:tav tm="0">
                                          <p:val>
                                            <p:strVal val="#ppt_x"/>
                                          </p:val>
                                        </p:tav>
                                        <p:tav tm="100000">
                                          <p:val>
                                            <p:strVal val="#ppt_x"/>
                                          </p:val>
                                        </p:tav>
                                      </p:tavLst>
                                    </p:anim>
                                    <p:anim calcmode="lin" valueType="num">
                                      <p:cBhvr additive="base">
                                        <p:cTn id="14" dur="500" fill="hold"/>
                                        <p:tgtEl>
                                          <p:spTgt spid="103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9"/>
                                        </p:tgtEl>
                                        <p:attrNameLst>
                                          <p:attrName>style.visibility</p:attrName>
                                        </p:attrNameLst>
                                      </p:cBhvr>
                                      <p:to>
                                        <p:strVal val="visible"/>
                                      </p:to>
                                    </p:set>
                                    <p:anim calcmode="lin" valueType="num">
                                      <p:cBhvr additive="base">
                                        <p:cTn id="19" dur="500" fill="hold"/>
                                        <p:tgtEl>
                                          <p:spTgt spid="1029"/>
                                        </p:tgtEl>
                                        <p:attrNameLst>
                                          <p:attrName>ppt_x</p:attrName>
                                        </p:attrNameLst>
                                      </p:cBhvr>
                                      <p:tavLst>
                                        <p:tav tm="0">
                                          <p:val>
                                            <p:strVal val="#ppt_x"/>
                                          </p:val>
                                        </p:tav>
                                        <p:tav tm="100000">
                                          <p:val>
                                            <p:strVal val="#ppt_x"/>
                                          </p:val>
                                        </p:tav>
                                      </p:tavLst>
                                    </p:anim>
                                    <p:anim calcmode="lin" valueType="num">
                                      <p:cBhvr additive="base">
                                        <p:cTn id="20"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descr="C:\Users\prejzova\AppData\Local\Microsoft\Windows\Temporary Internet Files\Content.IE5\LEK25C6T\MP900437350[1].jpg"/>
          <p:cNvPicPr>
            <a:picLocks noChangeAspect="1" noChangeArrowheads="1"/>
          </p:cNvPicPr>
          <p:nvPr/>
        </p:nvPicPr>
        <p:blipFill rotWithShape="1">
          <a:blip r:embed="rId2">
            <a:extLst>
              <a:ext uri="{28A0092B-C50C-407E-A947-70E740481C1C}">
                <a14:useLocalDpi xmlns:a14="http://schemas.microsoft.com/office/drawing/2010/main" val="0"/>
              </a:ext>
            </a:extLst>
          </a:blip>
          <a:srcRect t="31962"/>
          <a:stretch/>
        </p:blipFill>
        <p:spPr bwMode="auto">
          <a:xfrm>
            <a:off x="488116" y="980727"/>
            <a:ext cx="3425968" cy="30162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3" name="Picture 7" descr="C:\Users\prejzova\AppData\Local\Microsoft\Windows\Temporary Internet Files\Content.IE5\IIZQ5E7Z\MP90043857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10441" y="931670"/>
            <a:ext cx="3456384" cy="30162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2" descr="C:\Users\prejzova\AppData\Local\Microsoft\Windows\Temporary Internet Files\Content.IE5\8KG0O2PD\MP90043854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0072" y="4230111"/>
            <a:ext cx="3456384" cy="23582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3" descr="C:\Users\prejzova\AppData\Local\Microsoft\Windows\Temporary Internet Files\Content.IE5\IIZQ5E7Z\MC900351186[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15616" y="4293096"/>
            <a:ext cx="2448272" cy="22322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467544" y="188640"/>
            <a:ext cx="7920880" cy="584775"/>
          </a:xfrm>
          <a:prstGeom prst="rect">
            <a:avLst/>
          </a:prstGeom>
          <a:noFill/>
        </p:spPr>
        <p:txBody>
          <a:bodyPr wrap="square" rtlCol="0">
            <a:spAutoFit/>
          </a:bodyPr>
          <a:lstStyle/>
          <a:p>
            <a:r>
              <a:rPr lang="cs-CZ" sz="3200" dirty="0" smtClean="0"/>
              <a:t>Jak poznáme, že proudí vzduch?</a:t>
            </a:r>
            <a:endParaRPr lang="cs-CZ" sz="3200" dirty="0"/>
          </a:p>
        </p:txBody>
      </p:sp>
    </p:spTree>
    <p:extLst>
      <p:ext uri="{BB962C8B-B14F-4D97-AF65-F5344CB8AC3E}">
        <p14:creationId xmlns:p14="http://schemas.microsoft.com/office/powerpoint/2010/main" val="2171529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circle(in)">
                                      <p:cBhvr>
                                        <p:cTn id="2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435280" cy="2938338"/>
          </a:xfrm>
        </p:spPr>
        <p:txBody>
          <a:bodyPr>
            <a:normAutofit/>
          </a:bodyPr>
          <a:lstStyle/>
          <a:p>
            <a:pPr algn="l"/>
            <a:r>
              <a:rPr lang="cs-CZ" dirty="0" smtClean="0"/>
              <a:t>Vzduch je všudypřítomný. Ke svému životu ho potřebují lidé, zvířata i rostliny. Je ve vodě i v půdě. </a:t>
            </a:r>
            <a:endParaRPr lang="cs-CZ" dirty="0"/>
          </a:p>
        </p:txBody>
      </p:sp>
      <p:pic>
        <p:nvPicPr>
          <p:cNvPr id="1026" name="Picture 2" descr="C:\Users\prejzova\AppData\Local\Microsoft\Windows\Temporary Internet Files\Content.IE5\50RHYVP1\MC900057341[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3356992"/>
            <a:ext cx="3600400" cy="2631280"/>
          </a:xfrm>
          <a:prstGeom prst="rect">
            <a:avLst/>
          </a:prstGeom>
          <a:blipFill>
            <a:blip r:embed="rId3"/>
            <a:tile tx="0" ty="0" sx="100000" sy="100000" flip="none" algn="tl"/>
          </a:blipFill>
        </p:spPr>
      </p:pic>
      <p:pic>
        <p:nvPicPr>
          <p:cNvPr id="1027" name="Picture 3" descr="C:\Users\prejzova\AppData\Local\Microsoft\Windows\Temporary Internet Files\Content.IE5\9S3725G8\MP900182517[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3356992"/>
            <a:ext cx="3657600" cy="2644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899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7"/>
                                        </p:tgtEl>
                                        <p:attrNameLst>
                                          <p:attrName>style.visibility</p:attrName>
                                        </p:attrNameLst>
                                      </p:cBhvr>
                                      <p:to>
                                        <p:strVal val="visible"/>
                                      </p:to>
                                    </p:set>
                                    <p:animEffect transition="in" filter="fade">
                                      <p:cBhvr>
                                        <p:cTn id="14" dur="1000"/>
                                        <p:tgtEl>
                                          <p:spTgt spid="1027"/>
                                        </p:tgtEl>
                                      </p:cBhvr>
                                    </p:animEffect>
                                    <p:anim calcmode="lin" valueType="num">
                                      <p:cBhvr>
                                        <p:cTn id="15" dur="1000" fill="hold"/>
                                        <p:tgtEl>
                                          <p:spTgt spid="1027"/>
                                        </p:tgtEl>
                                        <p:attrNameLst>
                                          <p:attrName>ppt_x</p:attrName>
                                        </p:attrNameLst>
                                      </p:cBhvr>
                                      <p:tavLst>
                                        <p:tav tm="0">
                                          <p:val>
                                            <p:strVal val="#ppt_x"/>
                                          </p:val>
                                        </p:tav>
                                        <p:tav tm="100000">
                                          <p:val>
                                            <p:strVal val="#ppt_x"/>
                                          </p:val>
                                        </p:tav>
                                      </p:tavLst>
                                    </p:anim>
                                    <p:anim calcmode="lin" valueType="num">
                                      <p:cBhvr>
                                        <p:cTn id="16"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Složení vzduchu</a:t>
            </a:r>
            <a:endParaRPr lang="cs-CZ" dirty="0"/>
          </a:p>
        </p:txBody>
      </p:sp>
      <p:sp>
        <p:nvSpPr>
          <p:cNvPr id="4" name="Obdélník 3"/>
          <p:cNvSpPr/>
          <p:nvPr/>
        </p:nvSpPr>
        <p:spPr>
          <a:xfrm>
            <a:off x="644918" y="3140968"/>
            <a:ext cx="5256584" cy="914400"/>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Obdélník 7"/>
          <p:cNvSpPr/>
          <p:nvPr/>
        </p:nvSpPr>
        <p:spPr>
          <a:xfrm>
            <a:off x="8398267" y="3140968"/>
            <a:ext cx="175828" cy="9144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Zástupný symbol pro obsah 8"/>
          <p:cNvSpPr>
            <a:spLocks noGrp="1"/>
          </p:cNvSpPr>
          <p:nvPr>
            <p:ph idx="1"/>
          </p:nvPr>
        </p:nvSpPr>
        <p:spPr>
          <a:xfrm>
            <a:off x="5868144" y="3140968"/>
            <a:ext cx="2354295" cy="914400"/>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endParaRPr lang="cs-CZ" dirty="0">
              <a:solidFill>
                <a:schemeClr val="bg1"/>
              </a:solidFill>
            </a:endParaRPr>
          </a:p>
        </p:txBody>
      </p:sp>
      <p:sp>
        <p:nvSpPr>
          <p:cNvPr id="10" name="Obdélník 9"/>
          <p:cNvSpPr/>
          <p:nvPr/>
        </p:nvSpPr>
        <p:spPr>
          <a:xfrm>
            <a:off x="8222439" y="3140968"/>
            <a:ext cx="175828" cy="9144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Čárový popisek 1 16"/>
          <p:cNvSpPr/>
          <p:nvPr/>
        </p:nvSpPr>
        <p:spPr>
          <a:xfrm>
            <a:off x="1523584" y="1313521"/>
            <a:ext cx="1939634" cy="1054347"/>
          </a:xfrm>
          <a:prstGeom prst="borderCallout1">
            <a:avLst>
              <a:gd name="adj1" fmla="val 101937"/>
              <a:gd name="adj2" fmla="val 419"/>
              <a:gd name="adj3" fmla="val 221051"/>
              <a:gd name="adj4" fmla="val -8264"/>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b="1" dirty="0" smtClean="0"/>
              <a:t>DUSÍK</a:t>
            </a:r>
            <a:endParaRPr lang="cs-CZ" sz="4400" b="1" dirty="0"/>
          </a:p>
        </p:txBody>
      </p:sp>
      <p:sp>
        <p:nvSpPr>
          <p:cNvPr id="18" name="Čárový popisek 1 17"/>
          <p:cNvSpPr/>
          <p:nvPr/>
        </p:nvSpPr>
        <p:spPr>
          <a:xfrm>
            <a:off x="5862724" y="1267970"/>
            <a:ext cx="2090878" cy="1074682"/>
          </a:xfrm>
          <a:prstGeom prst="borderCallout1">
            <a:avLst>
              <a:gd name="adj1" fmla="val 101371"/>
              <a:gd name="adj2" fmla="val 1287"/>
              <a:gd name="adj3" fmla="val 225561"/>
              <a:gd name="adj4" fmla="val 33818"/>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b="1" dirty="0"/>
              <a:t>KYSLÍK</a:t>
            </a:r>
          </a:p>
        </p:txBody>
      </p:sp>
      <p:sp>
        <p:nvSpPr>
          <p:cNvPr id="20" name="Čárový popisek 1 19"/>
          <p:cNvSpPr/>
          <p:nvPr/>
        </p:nvSpPr>
        <p:spPr>
          <a:xfrm>
            <a:off x="4847844" y="5110545"/>
            <a:ext cx="1727301" cy="772608"/>
          </a:xfrm>
          <a:prstGeom prst="borderCallout1">
            <a:avLst>
              <a:gd name="adj1" fmla="val -191057"/>
              <a:gd name="adj2" fmla="val 201815"/>
              <a:gd name="adj3" fmla="val 1320"/>
              <a:gd name="adj4" fmla="val 9882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OXID </a:t>
            </a:r>
          </a:p>
          <a:p>
            <a:pPr algn="ctr"/>
            <a:r>
              <a:rPr lang="cs-CZ" sz="2400" b="1" dirty="0" smtClean="0">
                <a:solidFill>
                  <a:schemeClr val="tx1"/>
                </a:solidFill>
              </a:rPr>
              <a:t>UHLIČITÝ</a:t>
            </a:r>
            <a:endParaRPr lang="cs-CZ" sz="2400" b="1" dirty="0">
              <a:solidFill>
                <a:schemeClr val="tx1"/>
              </a:solidFill>
            </a:endParaRPr>
          </a:p>
        </p:txBody>
      </p:sp>
      <p:sp>
        <p:nvSpPr>
          <p:cNvPr id="21" name="Čárový popisek 1 20"/>
          <p:cNvSpPr/>
          <p:nvPr/>
        </p:nvSpPr>
        <p:spPr>
          <a:xfrm>
            <a:off x="7092280" y="5133349"/>
            <a:ext cx="1800201" cy="749804"/>
          </a:xfrm>
          <a:prstGeom prst="borderCallout1">
            <a:avLst>
              <a:gd name="adj1" fmla="val -191909"/>
              <a:gd name="adj2" fmla="val 75555"/>
              <a:gd name="adj3" fmla="val -1189"/>
              <a:gd name="adj4" fmla="val 97888"/>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t>VODNÍ PÁRA</a:t>
            </a:r>
          </a:p>
          <a:p>
            <a:pPr algn="ctr"/>
            <a:r>
              <a:rPr lang="cs-CZ" b="1" dirty="0" smtClean="0"/>
              <a:t>A OSTATNÍ LÁTKY</a:t>
            </a:r>
            <a:endParaRPr lang="cs-CZ" b="1" dirty="0"/>
          </a:p>
        </p:txBody>
      </p:sp>
    </p:spTree>
    <p:extLst>
      <p:ext uri="{BB962C8B-B14F-4D97-AF65-F5344CB8AC3E}">
        <p14:creationId xmlns:p14="http://schemas.microsoft.com/office/powerpoint/2010/main" val="296484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0" grpId="0" animBg="1"/>
      <p:bldP spid="2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23528" y="332656"/>
            <a:ext cx="8640960" cy="6120680"/>
          </a:xfrm>
        </p:spPr>
        <p:txBody>
          <a:bodyPr>
            <a:normAutofit lnSpcReduction="10000"/>
          </a:bodyPr>
          <a:lstStyle/>
          <a:p>
            <a:pPr marL="0" indent="0">
              <a:buNone/>
            </a:pPr>
            <a:r>
              <a:rPr lang="cs-CZ" sz="4000" b="1" u="sng" dirty="0" smtClean="0"/>
              <a:t>Kyslík</a:t>
            </a:r>
            <a:r>
              <a:rPr lang="cs-CZ" sz="4000" dirty="0" smtClean="0"/>
              <a:t> při </a:t>
            </a:r>
            <a:r>
              <a:rPr lang="cs-CZ" sz="4000" dirty="0"/>
              <a:t>dýchání </a:t>
            </a:r>
            <a:r>
              <a:rPr lang="cs-CZ" sz="4000" dirty="0" smtClean="0"/>
              <a:t>odebíráme </a:t>
            </a:r>
            <a:r>
              <a:rPr lang="cs-CZ" sz="4000" dirty="0"/>
              <a:t>ze vzduchu. </a:t>
            </a:r>
            <a:endParaRPr lang="cs-CZ" sz="4000" dirty="0" smtClean="0"/>
          </a:p>
          <a:p>
            <a:pPr marL="0" indent="0">
              <a:buNone/>
            </a:pPr>
            <a:endParaRPr lang="cs-CZ" sz="4000" dirty="0" smtClean="0"/>
          </a:p>
          <a:p>
            <a:pPr marL="0" indent="0">
              <a:buNone/>
            </a:pPr>
            <a:endParaRPr lang="cs-CZ" sz="4000" dirty="0" smtClean="0"/>
          </a:p>
          <a:p>
            <a:pPr marL="0" indent="0">
              <a:buNone/>
            </a:pPr>
            <a:endParaRPr lang="cs-CZ" sz="4000" dirty="0" smtClean="0"/>
          </a:p>
          <a:p>
            <a:pPr marL="0" indent="0">
              <a:buNone/>
            </a:pPr>
            <a:endParaRPr lang="cs-CZ" sz="4000" dirty="0"/>
          </a:p>
          <a:p>
            <a:pPr marL="0" indent="0">
              <a:buNone/>
            </a:pPr>
            <a:endParaRPr lang="cs-CZ" sz="4000" dirty="0" smtClean="0"/>
          </a:p>
          <a:p>
            <a:pPr marL="0" indent="0">
              <a:buNone/>
            </a:pPr>
            <a:r>
              <a:rPr lang="cs-CZ" sz="4000" b="1" u="sng" dirty="0" smtClean="0"/>
              <a:t>Kyslík</a:t>
            </a:r>
            <a:r>
              <a:rPr lang="cs-CZ" sz="4000" dirty="0" smtClean="0"/>
              <a:t> </a:t>
            </a:r>
            <a:r>
              <a:rPr lang="cs-CZ" sz="4000" dirty="0"/>
              <a:t>pro nás vytvářejí </a:t>
            </a:r>
            <a:r>
              <a:rPr lang="cs-CZ" sz="4000" dirty="0" smtClean="0"/>
              <a:t>zelené rostliny</a:t>
            </a:r>
            <a:r>
              <a:rPr lang="cs-CZ" sz="4000" dirty="0"/>
              <a:t>. </a:t>
            </a:r>
            <a:r>
              <a:rPr lang="cs-CZ" sz="4000" dirty="0" smtClean="0"/>
              <a:t> Při své výživě přijímají </a:t>
            </a:r>
            <a:r>
              <a:rPr lang="cs-CZ" sz="4000" b="1" i="1" u="sng" dirty="0" smtClean="0"/>
              <a:t>oxid uhličitý </a:t>
            </a:r>
            <a:r>
              <a:rPr lang="cs-CZ" sz="4000" dirty="0" smtClean="0"/>
              <a:t>a do vzduchu uvolňují </a:t>
            </a:r>
            <a:r>
              <a:rPr lang="cs-CZ" sz="4000" b="1" u="sng" dirty="0" smtClean="0"/>
              <a:t>kyslík</a:t>
            </a:r>
            <a:r>
              <a:rPr lang="cs-CZ" sz="4000" dirty="0" smtClean="0"/>
              <a:t>.</a:t>
            </a:r>
          </a:p>
          <a:p>
            <a:pPr marL="0" indent="0">
              <a:buNone/>
            </a:pPr>
            <a:endParaRPr lang="cs-CZ" dirty="0"/>
          </a:p>
          <a:p>
            <a:pPr marL="0" indent="0">
              <a:buNone/>
            </a:pPr>
            <a:endParaRPr lang="cs-CZ" dirty="0" smtClean="0"/>
          </a:p>
          <a:p>
            <a:pPr marL="0" indent="0">
              <a:buNone/>
            </a:pPr>
            <a:endParaRPr lang="cs-CZ" dirty="0"/>
          </a:p>
          <a:p>
            <a:pPr marL="0" indent="0">
              <a:buNone/>
            </a:pPr>
            <a:endParaRPr lang="cs-CZ" dirty="0"/>
          </a:p>
          <a:p>
            <a:pPr marL="0" indent="0">
              <a:buNone/>
            </a:pPr>
            <a:endParaRPr lang="cs-CZ" dirty="0"/>
          </a:p>
        </p:txBody>
      </p:sp>
      <p:pic>
        <p:nvPicPr>
          <p:cNvPr id="1026" name="Picture 2" descr="C:\Users\prejzova\AppData\Local\Microsoft\Windows\Temporary Internet Files\Content.IE5\5TF55U86\MC90044179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500095"/>
            <a:ext cx="3243808"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20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2000"/>
                                        <p:tgtEl>
                                          <p:spTgt spid="3">
                                            <p:txEl>
                                              <p:pRg st="6" end="6"/>
                                            </p:txEl>
                                          </p:spTgt>
                                        </p:tgtEl>
                                      </p:cBhvr>
                                    </p:animEffect>
                                    <p:anim calcmode="lin" valueType="num">
                                      <p:cBhvr>
                                        <p:cTn id="15"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196752"/>
            <a:ext cx="4070697"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78576" y="3640089"/>
            <a:ext cx="2431050" cy="646331"/>
          </a:xfrm>
          <a:prstGeom prst="rect">
            <a:avLst/>
          </a:prstGeom>
          <a:noFill/>
        </p:spPr>
        <p:txBody>
          <a:bodyPr wrap="none" rtlCol="0">
            <a:spAutoFit/>
          </a:bodyPr>
          <a:lstStyle/>
          <a:p>
            <a:r>
              <a:rPr lang="cs-CZ" sz="3600" dirty="0" smtClean="0">
                <a:solidFill>
                  <a:srgbClr val="FF0000"/>
                </a:solidFill>
              </a:rPr>
              <a:t>oxid uhličitý</a:t>
            </a:r>
            <a:endParaRPr lang="cs-CZ" sz="3600" dirty="0">
              <a:solidFill>
                <a:srgbClr val="FF0000"/>
              </a:solidFill>
            </a:endParaRPr>
          </a:p>
        </p:txBody>
      </p:sp>
      <p:cxnSp>
        <p:nvCxnSpPr>
          <p:cNvPr id="7" name="Přímá spojnice se šipkou 6"/>
          <p:cNvCxnSpPr>
            <a:stCxn id="4" idx="3"/>
          </p:cNvCxnSpPr>
          <p:nvPr/>
        </p:nvCxnSpPr>
        <p:spPr>
          <a:xfrm flipV="1">
            <a:off x="3009626" y="3140968"/>
            <a:ext cx="626270" cy="8222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7020272" y="1700808"/>
            <a:ext cx="1728192" cy="646331"/>
          </a:xfrm>
          <a:prstGeom prst="rect">
            <a:avLst/>
          </a:prstGeom>
          <a:noFill/>
        </p:spPr>
        <p:txBody>
          <a:bodyPr wrap="square" rtlCol="0">
            <a:spAutoFit/>
          </a:bodyPr>
          <a:lstStyle/>
          <a:p>
            <a:r>
              <a:rPr lang="cs-CZ" sz="3600" dirty="0" smtClean="0">
                <a:solidFill>
                  <a:schemeClr val="tx2"/>
                </a:solidFill>
              </a:rPr>
              <a:t>kyslík</a:t>
            </a:r>
            <a:endParaRPr lang="cs-CZ" sz="3600" dirty="0">
              <a:solidFill>
                <a:schemeClr val="tx2"/>
              </a:solidFill>
            </a:endParaRPr>
          </a:p>
        </p:txBody>
      </p:sp>
      <p:cxnSp>
        <p:nvCxnSpPr>
          <p:cNvPr id="13" name="Přímá spojnice se šipkou 12"/>
          <p:cNvCxnSpPr/>
          <p:nvPr/>
        </p:nvCxnSpPr>
        <p:spPr>
          <a:xfrm flipV="1">
            <a:off x="5796136" y="2008586"/>
            <a:ext cx="1080120" cy="3385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8466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additive="base">
                                        <p:cTn id="2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27584" y="908720"/>
            <a:ext cx="7560840" cy="5016758"/>
          </a:xfrm>
          <a:prstGeom prst="rect">
            <a:avLst/>
          </a:prstGeom>
          <a:solidFill>
            <a:schemeClr val="accent1">
              <a:lumMod val="20000"/>
              <a:lumOff val="80000"/>
            </a:schemeClr>
          </a:solidFill>
          <a:ln w="57150">
            <a:solidFill>
              <a:srgbClr val="00B0F0"/>
            </a:solidFill>
          </a:ln>
        </p:spPr>
        <p:txBody>
          <a:bodyPr wrap="square">
            <a:spAutoFit/>
          </a:bodyPr>
          <a:lstStyle/>
          <a:p>
            <a:endParaRPr lang="cs-CZ" sz="3200" b="1" u="sng" dirty="0" smtClean="0"/>
          </a:p>
          <a:p>
            <a:r>
              <a:rPr lang="cs-CZ" sz="3200" b="1" u="sng" dirty="0" smtClean="0"/>
              <a:t>Oxid uhličitý </a:t>
            </a:r>
            <a:r>
              <a:rPr lang="cs-CZ" sz="3200" dirty="0" smtClean="0"/>
              <a:t>je plyn, který se do vzduchu uvolňuje při vydechování.</a:t>
            </a:r>
          </a:p>
          <a:p>
            <a:endParaRPr lang="cs-CZ" sz="3200" dirty="0" smtClean="0"/>
          </a:p>
          <a:p>
            <a:endParaRPr lang="cs-CZ" sz="3200" dirty="0"/>
          </a:p>
          <a:p>
            <a:r>
              <a:rPr lang="cs-CZ" sz="3200" b="1" u="sng" dirty="0" smtClean="0"/>
              <a:t>Dusí</a:t>
            </a:r>
            <a:r>
              <a:rPr lang="cs-CZ" sz="3200" dirty="0" smtClean="0"/>
              <a:t>k je plyn, kterého je ve vzduchu nejvíce.</a:t>
            </a:r>
          </a:p>
          <a:p>
            <a:endParaRPr lang="cs-CZ" sz="3200" dirty="0"/>
          </a:p>
          <a:p>
            <a:endParaRPr lang="cs-CZ" sz="3200" dirty="0" smtClean="0"/>
          </a:p>
          <a:p>
            <a:r>
              <a:rPr lang="cs-CZ" sz="3200" b="1" u="sng" dirty="0" smtClean="0"/>
              <a:t>Kyslík</a:t>
            </a:r>
            <a:r>
              <a:rPr lang="cs-CZ" sz="3200" dirty="0" smtClean="0"/>
              <a:t>  </a:t>
            </a:r>
            <a:r>
              <a:rPr lang="cs-CZ" sz="3200" dirty="0"/>
              <a:t>je plyn, který potřebujeme k dýchání.</a:t>
            </a:r>
          </a:p>
          <a:p>
            <a:endParaRPr lang="cs-CZ" sz="3200" dirty="0"/>
          </a:p>
        </p:txBody>
      </p:sp>
    </p:spTree>
    <p:extLst>
      <p:ext uri="{BB962C8B-B14F-4D97-AF65-F5344CB8AC3E}">
        <p14:creationId xmlns:p14="http://schemas.microsoft.com/office/powerpoint/2010/main" val="13965150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ln w="57150">
            <a:solidFill>
              <a:schemeClr val="accent3">
                <a:lumMod val="75000"/>
              </a:schemeClr>
            </a:solidFill>
          </a:ln>
        </p:spPr>
        <p:txBody>
          <a:bodyPr>
            <a:normAutofit fontScale="90000"/>
          </a:bodyPr>
          <a:lstStyle/>
          <a:p>
            <a:r>
              <a:rPr lang="cs-CZ" dirty="0" smtClean="0"/>
              <a:t>Zvládneš odpovědět na tyto otázky?</a:t>
            </a:r>
            <a:endParaRPr lang="cs-CZ" dirty="0"/>
          </a:p>
        </p:txBody>
      </p:sp>
      <p:sp>
        <p:nvSpPr>
          <p:cNvPr id="3" name="Zástupný symbol pro obsah 2"/>
          <p:cNvSpPr>
            <a:spLocks noGrp="1"/>
          </p:cNvSpPr>
          <p:nvPr>
            <p:ph idx="1"/>
          </p:nvPr>
        </p:nvSpPr>
        <p:spPr/>
        <p:txBody>
          <a:bodyPr/>
          <a:lstStyle/>
          <a:p>
            <a:pPr marL="514350" indent="-514350">
              <a:buFont typeface="Arial" pitchFamily="34" charset="0"/>
              <a:buAutoNum type="arabicPeriod"/>
            </a:pPr>
            <a:r>
              <a:rPr lang="cs-CZ" dirty="0"/>
              <a:t>Jak poznáš, že je kolem tebe v přírodě vzduch?</a:t>
            </a:r>
          </a:p>
          <a:p>
            <a:pPr marL="514350" indent="-514350">
              <a:buAutoNum type="arabicPeriod"/>
            </a:pPr>
            <a:r>
              <a:rPr lang="cs-CZ" dirty="0" smtClean="0"/>
              <a:t>Z jakých částí se skládá vzduch?</a:t>
            </a:r>
          </a:p>
          <a:p>
            <a:pPr marL="514350" indent="-514350">
              <a:buAutoNum type="arabicPeriod"/>
            </a:pPr>
            <a:r>
              <a:rPr lang="cs-CZ" dirty="0" smtClean="0"/>
              <a:t>Kterou část potřebujeme k dýchání?</a:t>
            </a:r>
          </a:p>
          <a:p>
            <a:pPr marL="514350" indent="-514350">
              <a:buAutoNum type="arabicPeriod"/>
            </a:pPr>
            <a:r>
              <a:rPr lang="cs-CZ" dirty="0" smtClean="0"/>
              <a:t>Kde se bere v přírodě kyslík?</a:t>
            </a:r>
          </a:p>
          <a:p>
            <a:pPr marL="514350" indent="-514350">
              <a:buAutoNum type="arabicPeriod"/>
            </a:pPr>
            <a:r>
              <a:rPr lang="cs-CZ" dirty="0" smtClean="0"/>
              <a:t>Můžeme zjistit, jakou má vzduch teplotu?</a:t>
            </a:r>
          </a:p>
          <a:p>
            <a:pPr marL="514350" indent="-514350">
              <a:buAutoNum type="arabicPeriod"/>
            </a:pPr>
            <a:endParaRPr lang="cs-CZ" dirty="0"/>
          </a:p>
        </p:txBody>
      </p:sp>
    </p:spTree>
    <p:extLst>
      <p:ext uri="{BB962C8B-B14F-4D97-AF65-F5344CB8AC3E}">
        <p14:creationId xmlns:p14="http://schemas.microsoft.com/office/powerpoint/2010/main" val="21789314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lstStyle/>
          <a:p>
            <a:pPr algn="l"/>
            <a:r>
              <a:rPr lang="cs-CZ" dirty="0" smtClean="0"/>
              <a:t>Náměty na činnosti – pokusy </a:t>
            </a:r>
            <a:endParaRPr lang="cs-CZ" dirty="0"/>
          </a:p>
        </p:txBody>
      </p:sp>
      <p:sp>
        <p:nvSpPr>
          <p:cNvPr id="3" name="Zástupný symbol pro obsah 2"/>
          <p:cNvSpPr>
            <a:spLocks noGrp="1"/>
          </p:cNvSpPr>
          <p:nvPr>
            <p:ph idx="1"/>
          </p:nvPr>
        </p:nvSpPr>
        <p:spPr/>
        <p:txBody>
          <a:bodyPr/>
          <a:lstStyle/>
          <a:p>
            <a:pPr marL="0" indent="0" algn="ctr">
              <a:buNone/>
            </a:pPr>
            <a:r>
              <a:rPr lang="cs-CZ" dirty="0" smtClean="0"/>
              <a:t>Proudění </a:t>
            </a:r>
            <a:r>
              <a:rPr lang="cs-CZ" dirty="0"/>
              <a:t> vzduchu </a:t>
            </a:r>
            <a:r>
              <a:rPr lang="cs-CZ" dirty="0" smtClean="0"/>
              <a:t> </a:t>
            </a:r>
            <a:endParaRPr lang="cs-CZ" dirty="0"/>
          </a:p>
          <a:p>
            <a:r>
              <a:rPr lang="cs-CZ" dirty="0" smtClean="0"/>
              <a:t>foukání </a:t>
            </a:r>
            <a:r>
              <a:rPr lang="cs-CZ" dirty="0"/>
              <a:t>do </a:t>
            </a:r>
            <a:r>
              <a:rPr lang="cs-CZ" dirty="0" smtClean="0"/>
              <a:t>brčka kamarádovi na tvář</a:t>
            </a:r>
          </a:p>
          <a:p>
            <a:r>
              <a:rPr lang="cs-CZ" dirty="0"/>
              <a:t>foukání do </a:t>
            </a:r>
            <a:r>
              <a:rPr lang="cs-CZ" dirty="0" smtClean="0"/>
              <a:t>brčka – fotbal s kolečkem</a:t>
            </a:r>
          </a:p>
          <a:p>
            <a:r>
              <a:rPr lang="cs-CZ" smtClean="0"/>
              <a:t>závěsný papírový mobil </a:t>
            </a:r>
            <a:r>
              <a:rPr lang="cs-CZ" dirty="0" smtClean="0"/>
              <a:t>nad radiátorem</a:t>
            </a:r>
          </a:p>
          <a:p>
            <a:r>
              <a:rPr lang="cs-CZ" dirty="0" smtClean="0"/>
              <a:t>zapnutí fénu</a:t>
            </a:r>
          </a:p>
          <a:p>
            <a:r>
              <a:rPr lang="cs-CZ" dirty="0"/>
              <a:t>v</a:t>
            </a:r>
            <a:r>
              <a:rPr lang="cs-CZ" dirty="0" smtClean="0"/>
              <a:t>ysátí vzduchu z úložných vaků vysavačem</a:t>
            </a:r>
          </a:p>
          <a:p>
            <a:endParaRPr lang="cs-CZ" dirty="0" smtClean="0"/>
          </a:p>
          <a:p>
            <a:endParaRPr lang="cs-CZ" dirty="0" smtClean="0"/>
          </a:p>
          <a:p>
            <a:endParaRPr lang="cs-CZ" dirty="0"/>
          </a:p>
        </p:txBody>
      </p:sp>
    </p:spTree>
    <p:extLst>
      <p:ext uri="{BB962C8B-B14F-4D97-AF65-F5344CB8AC3E}">
        <p14:creationId xmlns:p14="http://schemas.microsoft.com/office/powerpoint/2010/main" val="7255359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t>Použité zdroje a materiály:</a:t>
            </a:r>
            <a:endParaRPr lang="cs-CZ" sz="2400" dirty="0"/>
          </a:p>
        </p:txBody>
      </p:sp>
      <p:sp>
        <p:nvSpPr>
          <p:cNvPr id="3" name="Zástupný symbol pro obsah 2"/>
          <p:cNvSpPr>
            <a:spLocks noGrp="1"/>
          </p:cNvSpPr>
          <p:nvPr>
            <p:ph idx="1"/>
          </p:nvPr>
        </p:nvSpPr>
        <p:spPr>
          <a:xfrm>
            <a:off x="457200" y="1196752"/>
            <a:ext cx="8229600" cy="4929411"/>
          </a:xfrm>
        </p:spPr>
        <p:txBody>
          <a:bodyPr>
            <a:normAutofit/>
          </a:bodyPr>
          <a:lstStyle/>
          <a:p>
            <a:pPr marL="0" indent="0">
              <a:buNone/>
            </a:pPr>
            <a:r>
              <a:rPr lang="cs-CZ" sz="2000" dirty="0" smtClean="0"/>
              <a:t>Obrázky z galerie Klipart</a:t>
            </a:r>
          </a:p>
          <a:p>
            <a:pPr marL="0" indent="0">
              <a:buNone/>
            </a:pPr>
            <a:r>
              <a:rPr lang="cs-CZ" sz="2000" dirty="0"/>
              <a:t>ŠTIKOVÁ, Věra. </a:t>
            </a:r>
            <a:r>
              <a:rPr lang="cs-CZ" sz="2000" i="1" dirty="0"/>
              <a:t>Já a můj svět prvouka pro 3. ročník</a:t>
            </a:r>
            <a:r>
              <a:rPr lang="cs-CZ" sz="2000" dirty="0"/>
              <a:t>. Brno: Nová škola, 2009, ISBN 80-7289-097-2.</a:t>
            </a:r>
            <a:endParaRPr lang="cs-CZ" sz="2000" dirty="0" smtClean="0"/>
          </a:p>
          <a:p>
            <a:pPr marL="0" indent="0">
              <a:buNone/>
            </a:pPr>
            <a:r>
              <a:rPr lang="cs-CZ" sz="2000" dirty="0" smtClean="0"/>
              <a:t>Archiv autora</a:t>
            </a:r>
          </a:p>
          <a:p>
            <a:pPr marL="0" indent="0">
              <a:buNone/>
            </a:pPr>
            <a:endParaRPr lang="cs-CZ" sz="2000" dirty="0"/>
          </a:p>
        </p:txBody>
      </p:sp>
    </p:spTree>
    <p:extLst>
      <p:ext uri="{BB962C8B-B14F-4D97-AF65-F5344CB8AC3E}">
        <p14:creationId xmlns:p14="http://schemas.microsoft.com/office/powerpoint/2010/main" val="205238871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181</TotalTime>
  <Words>342</Words>
  <Application>Microsoft Office PowerPoint</Application>
  <PresentationFormat>Předvádění na obrazovce (4:3)</PresentationFormat>
  <Paragraphs>62</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VZDUCH</vt:lpstr>
      <vt:lpstr>Prezentace aplikace PowerPoint</vt:lpstr>
      <vt:lpstr>Prezentace aplikace PowerPoint</vt:lpstr>
      <vt:lpstr>Vzduch je všudypřítomný. Ke svému životu ho potřebují lidé, zvířata i rostliny. Je ve vodě i v půdě. </vt:lpstr>
      <vt:lpstr>Složení vzduchu</vt:lpstr>
      <vt:lpstr>Prezentace aplikace PowerPoint</vt:lpstr>
      <vt:lpstr>Prezentace aplikace PowerPoint</vt:lpstr>
      <vt:lpstr>Prezentace aplikace PowerPoint</vt:lpstr>
      <vt:lpstr>Zvládneš odpovědět na tyto otázky?</vt:lpstr>
      <vt:lpstr>Náměty na činnosti – pokusy </vt:lpstr>
      <vt:lpstr>Použité zdroje a materiály: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VZDUCH</dc:title>
  <dc:creator>Naděžda Prejzová</dc:creator>
  <cp:lastModifiedBy>Naděžda Prejzová</cp:lastModifiedBy>
  <cp:revision>22</cp:revision>
  <dcterms:created xsi:type="dcterms:W3CDTF">2012-12-02T16:42:52Z</dcterms:created>
  <dcterms:modified xsi:type="dcterms:W3CDTF">2013-02-24T18:55:38Z</dcterms:modified>
</cp:coreProperties>
</file>