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204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771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889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769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86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409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213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264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07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091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965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8D156-4956-4242-93DF-F7D5717F8776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E33A1-9244-4A7E-B924-569E966D1F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118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8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wmf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553099"/>
              </p:ext>
            </p:extLst>
          </p:nvPr>
        </p:nvGraphicFramePr>
        <p:xfrm>
          <a:off x="1524000" y="1397000"/>
          <a:ext cx="6720408" cy="31841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VY_32_Inovace_4.2.14</a:t>
                      </a:r>
                      <a:r>
                        <a:rPr lang="cs-CZ" baseline="0" dirty="0" smtClean="0"/>
                        <a:t>  Rostliny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se</a:t>
                      </a:r>
                      <a:r>
                        <a:rPr lang="cs-CZ" baseline="0" dirty="0" smtClean="0"/>
                        <a:t> znaky rostlin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Pr</a:t>
                      </a:r>
                      <a:r>
                        <a:rPr lang="cs-CZ" dirty="0" smtClean="0"/>
                        <a:t>ezentace byla vytvořena pro práci s interaktivní tabulí</a:t>
                      </a:r>
                      <a:r>
                        <a:rPr lang="cs-CZ" baseline="0" dirty="0" smtClean="0"/>
                        <a:t> nebo dataprojektorem a obsahuje animace.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22173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19243"/>
          </a:xfrm>
        </p:spPr>
        <p:txBody>
          <a:bodyPr>
            <a:normAutofit/>
          </a:bodyPr>
          <a:lstStyle/>
          <a:p>
            <a:r>
              <a:rPr lang="cs-CZ" dirty="0" smtClean="0"/>
              <a:t>  </a:t>
            </a:r>
            <a:br>
              <a:rPr lang="cs-CZ" dirty="0" smtClean="0"/>
            </a:br>
            <a:r>
              <a:rPr lang="cs-CZ" sz="6000" b="1" dirty="0" smtClean="0">
                <a:solidFill>
                  <a:srgbClr val="00B050"/>
                </a:solidFill>
              </a:rPr>
              <a:t>ROSTLINY</a:t>
            </a:r>
            <a:endParaRPr lang="cs-CZ" sz="6000" b="1" dirty="0">
              <a:solidFill>
                <a:srgbClr val="00B050"/>
              </a:solidFill>
            </a:endParaRPr>
          </a:p>
        </p:txBody>
      </p:sp>
      <p:pic>
        <p:nvPicPr>
          <p:cNvPr id="7170" name="Picture 2" descr="C:\Users\prejzova\AppData\Local\Microsoft\Windows\Temporary Internet Files\Content.IE5\IIZQ5E7Z\MC90028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14668">
            <a:off x="632436" y="498961"/>
            <a:ext cx="3092050" cy="252568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7171" name="Picture 3" descr="C:\Users\prejzova\AppData\Local\Microsoft\Windows\Temporary Internet Files\Content.IE5\8WMQIZX9\MP900423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5595">
            <a:off x="587085" y="4017915"/>
            <a:ext cx="3143136" cy="227955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7172" name="Picture 4" descr="C:\Users\prejzova\AppData\Local\Microsoft\Windows\Temporary Internet Files\Content.IE5\8KG0O2PD\MP90018265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5599">
            <a:off x="5810663" y="3967693"/>
            <a:ext cx="2875128" cy="23235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7174" name="Picture 6" descr="C:\Users\prejzova\AppData\Local\Microsoft\Windows\Temporary Internet Files\Content.IE5\IIZQ5E7Z\MP9004373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16789">
            <a:off x="5591257" y="569907"/>
            <a:ext cx="2907920" cy="24188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6313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075240" cy="5400600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dirty="0" smtClean="0"/>
              <a:t>Všechny rostliny se vyživují.</a:t>
            </a:r>
          </a:p>
          <a:p>
            <a:endParaRPr lang="cs-CZ" sz="1200" dirty="0" smtClean="0"/>
          </a:p>
          <a:p>
            <a:r>
              <a:rPr lang="cs-CZ" dirty="0" smtClean="0"/>
              <a:t>Všechny rostliny dýchají a vylučují.</a:t>
            </a:r>
          </a:p>
          <a:p>
            <a:endParaRPr lang="cs-CZ" sz="1200" dirty="0" smtClean="0"/>
          </a:p>
          <a:p>
            <a:r>
              <a:rPr lang="cs-CZ" dirty="0" smtClean="0"/>
              <a:t>Všechny rostliny rostou a vyvíjejí se.</a:t>
            </a:r>
          </a:p>
          <a:p>
            <a:endParaRPr lang="cs-CZ" sz="1200" dirty="0" smtClean="0"/>
          </a:p>
          <a:p>
            <a:r>
              <a:rPr lang="cs-CZ" dirty="0" smtClean="0"/>
              <a:t>Všechny rostliny se rozmnožují.</a:t>
            </a:r>
          </a:p>
          <a:p>
            <a:endParaRPr lang="cs-CZ" sz="1200" dirty="0" smtClean="0"/>
          </a:p>
          <a:p>
            <a:r>
              <a:rPr lang="cs-CZ" dirty="0" smtClean="0"/>
              <a:t>Všechny rostliny reagují na změny v přírodě.</a:t>
            </a:r>
          </a:p>
          <a:p>
            <a:endParaRPr lang="cs-CZ" sz="1200" dirty="0" smtClean="0"/>
          </a:p>
          <a:p>
            <a:r>
              <a:rPr lang="cs-CZ" dirty="0" smtClean="0"/>
              <a:t>Všechny rostliny se pohybuji.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875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Výživa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3938" y="1313384"/>
            <a:ext cx="8928992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Výživa rostlin je úplně jiná než u živočichů. Rostliny  si ji připravují samy. Probíhá v listech, které obsahují zeleň listovou. Zelené rostliny                           potřebují k výživě </a:t>
            </a:r>
            <a:r>
              <a:rPr lang="cs-CZ" b="1" dirty="0" smtClean="0"/>
              <a:t>světlo</a:t>
            </a:r>
            <a:r>
              <a:rPr lang="cs-CZ" dirty="0" smtClean="0"/>
              <a:t>                                                    ze Slunce, oxid uhličitý                                                     ze </a:t>
            </a:r>
            <a:r>
              <a:rPr lang="cs-CZ" b="1" dirty="0" smtClean="0"/>
              <a:t>vzduchu</a:t>
            </a:r>
            <a:r>
              <a:rPr lang="cs-CZ" dirty="0" smtClean="0"/>
              <a:t> a </a:t>
            </a:r>
            <a:r>
              <a:rPr lang="cs-CZ" b="1" dirty="0" smtClean="0"/>
              <a:t>vodu</a:t>
            </a:r>
            <a:r>
              <a:rPr lang="cs-CZ" dirty="0" smtClean="0"/>
              <a:t>                                                             s rozpuštěnými                                                             látkami z </a:t>
            </a:r>
            <a:r>
              <a:rPr lang="cs-CZ" b="1" dirty="0" smtClean="0"/>
              <a:t>půdy</a:t>
            </a:r>
            <a:r>
              <a:rPr lang="cs-CZ" dirty="0" smtClean="0"/>
              <a:t>.                                                                     Do ovzduší přitom                                                       uvolňují kyslík.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prejzova\AppData\Local\Microsoft\Windows\Temporary Internet Files\Content.IE5\8KG0O2PD\MP9001796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703" y="3805422"/>
            <a:ext cx="3657600" cy="2401824"/>
          </a:xfrm>
          <a:prstGeom prst="rect">
            <a:avLst/>
          </a:prstGeom>
          <a:solidFill>
            <a:schemeClr val="accent6"/>
          </a:solidFill>
        </p:spPr>
      </p:pic>
      <p:sp>
        <p:nvSpPr>
          <p:cNvPr id="5" name="TextovéPole 4"/>
          <p:cNvSpPr txBox="1"/>
          <p:nvPr/>
        </p:nvSpPr>
        <p:spPr>
          <a:xfrm>
            <a:off x="2843808" y="4557671"/>
            <a:ext cx="1512168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Oxid uhličitý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7635" y="3292991"/>
            <a:ext cx="1224136" cy="40011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Kyslík</a:t>
            </a:r>
            <a:endParaRPr lang="cs-CZ" sz="2000" b="1" dirty="0"/>
          </a:p>
        </p:txBody>
      </p:sp>
      <p:pic>
        <p:nvPicPr>
          <p:cNvPr id="1035" name="Picture 11" descr="C:\Users\prejzova\AppData\Local\Microsoft\Windows\Temporary Internet Files\Content.IE5\8KG0O2PD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853" y="2154405"/>
            <a:ext cx="1522968" cy="138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176415" y="2534779"/>
            <a:ext cx="186008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Sluneční světlo</a:t>
            </a:r>
            <a:endParaRPr lang="cs-CZ" sz="20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612101" y="2848279"/>
            <a:ext cx="496026" cy="64476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6772284" y="3210197"/>
            <a:ext cx="186951" cy="5952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6239688" y="3114630"/>
            <a:ext cx="238978" cy="75683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959235" y="3023434"/>
            <a:ext cx="347586" cy="708959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5883249" y="3114630"/>
            <a:ext cx="356439" cy="617763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7062807" y="2918835"/>
            <a:ext cx="767473" cy="75737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Oblouk 1038"/>
          <p:cNvSpPr/>
          <p:nvPr/>
        </p:nvSpPr>
        <p:spPr>
          <a:xfrm rot="9642397">
            <a:off x="4878499" y="5411862"/>
            <a:ext cx="2102944" cy="1215419"/>
          </a:xfrm>
          <a:prstGeom prst="arc">
            <a:avLst>
              <a:gd name="adj1" fmla="val 14931252"/>
              <a:gd name="adj2" fmla="val 20946599"/>
            </a:avLst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3" name="Oblouk 1042"/>
          <p:cNvSpPr/>
          <p:nvPr/>
        </p:nvSpPr>
        <p:spPr>
          <a:xfrm rot="20985086">
            <a:off x="3672536" y="3480852"/>
            <a:ext cx="4031175" cy="4011165"/>
          </a:xfrm>
          <a:prstGeom prst="arc">
            <a:avLst/>
          </a:prstGeom>
          <a:ln w="571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4" name="Rovnoramenný trojúhelník 1043"/>
          <p:cNvSpPr/>
          <p:nvPr/>
        </p:nvSpPr>
        <p:spPr>
          <a:xfrm rot="16968069">
            <a:off x="5207548" y="3410068"/>
            <a:ext cx="453124" cy="264169"/>
          </a:xfrm>
          <a:prstGeom prst="triangl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5" name="Rovnoramenný trojúhelník 1044"/>
          <p:cNvSpPr/>
          <p:nvPr/>
        </p:nvSpPr>
        <p:spPr>
          <a:xfrm rot="3951290">
            <a:off x="4934257" y="5027336"/>
            <a:ext cx="366937" cy="36004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5181600" y="6173996"/>
            <a:ext cx="2494058" cy="587091"/>
          </a:xfrm>
          <a:custGeom>
            <a:avLst/>
            <a:gdLst>
              <a:gd name="connsiteX0" fmla="*/ 942109 w 2494058"/>
              <a:gd name="connsiteY0" fmla="*/ 60549 h 587091"/>
              <a:gd name="connsiteX1" fmla="*/ 0 w 2494058"/>
              <a:gd name="connsiteY1" fmla="*/ 434622 h 587091"/>
              <a:gd name="connsiteX2" fmla="*/ 1108364 w 2494058"/>
              <a:gd name="connsiteY2" fmla="*/ 32840 h 587091"/>
              <a:gd name="connsiteX3" fmla="*/ 1108364 w 2494058"/>
              <a:gd name="connsiteY3" fmla="*/ 102113 h 587091"/>
              <a:gd name="connsiteX4" fmla="*/ 942109 w 2494058"/>
              <a:gd name="connsiteY4" fmla="*/ 476186 h 587091"/>
              <a:gd name="connsiteX5" fmla="*/ 1205345 w 2494058"/>
              <a:gd name="connsiteY5" fmla="*/ 18986 h 587091"/>
              <a:gd name="connsiteX6" fmla="*/ 1260764 w 2494058"/>
              <a:gd name="connsiteY6" fmla="*/ 517749 h 587091"/>
              <a:gd name="connsiteX7" fmla="*/ 1288473 w 2494058"/>
              <a:gd name="connsiteY7" fmla="*/ 5131 h 587091"/>
              <a:gd name="connsiteX8" fmla="*/ 1551709 w 2494058"/>
              <a:gd name="connsiteY8" fmla="*/ 545459 h 587091"/>
              <a:gd name="connsiteX9" fmla="*/ 1371600 w 2494058"/>
              <a:gd name="connsiteY9" fmla="*/ 32840 h 587091"/>
              <a:gd name="connsiteX10" fmla="*/ 1828800 w 2494058"/>
              <a:gd name="connsiteY10" fmla="*/ 503895 h 587091"/>
              <a:gd name="connsiteX11" fmla="*/ 1454727 w 2494058"/>
              <a:gd name="connsiteY11" fmla="*/ 18986 h 587091"/>
              <a:gd name="connsiteX12" fmla="*/ 2382982 w 2494058"/>
              <a:gd name="connsiteY12" fmla="*/ 587022 h 587091"/>
              <a:gd name="connsiteX13" fmla="*/ 1593273 w 2494058"/>
              <a:gd name="connsiteY13" fmla="*/ 60549 h 587091"/>
              <a:gd name="connsiteX14" fmla="*/ 2493818 w 2494058"/>
              <a:gd name="connsiteY14" fmla="*/ 476186 h 587091"/>
              <a:gd name="connsiteX15" fmla="*/ 1676400 w 2494058"/>
              <a:gd name="connsiteY15" fmla="*/ 32840 h 587091"/>
              <a:gd name="connsiteX16" fmla="*/ 1039091 w 2494058"/>
              <a:gd name="connsiteY16" fmla="*/ 32840 h 587091"/>
              <a:gd name="connsiteX17" fmla="*/ 1690255 w 2494058"/>
              <a:gd name="connsiteY17" fmla="*/ 32840 h 587091"/>
              <a:gd name="connsiteX18" fmla="*/ 1163782 w 2494058"/>
              <a:gd name="connsiteY18" fmla="*/ 18986 h 587091"/>
              <a:gd name="connsiteX19" fmla="*/ 1080655 w 2494058"/>
              <a:gd name="connsiteY19" fmla="*/ 46695 h 587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494058" h="587091">
                <a:moveTo>
                  <a:pt x="942109" y="60549"/>
                </a:moveTo>
                <a:lnTo>
                  <a:pt x="0" y="434622"/>
                </a:lnTo>
                <a:cubicBezTo>
                  <a:pt x="27709" y="430004"/>
                  <a:pt x="923637" y="88258"/>
                  <a:pt x="1108364" y="32840"/>
                </a:cubicBezTo>
                <a:cubicBezTo>
                  <a:pt x="1293091" y="-22578"/>
                  <a:pt x="1136073" y="28222"/>
                  <a:pt x="1108364" y="102113"/>
                </a:cubicBezTo>
                <a:cubicBezTo>
                  <a:pt x="1080655" y="176004"/>
                  <a:pt x="925945" y="490041"/>
                  <a:pt x="942109" y="476186"/>
                </a:cubicBezTo>
                <a:cubicBezTo>
                  <a:pt x="958273" y="462332"/>
                  <a:pt x="1152236" y="12059"/>
                  <a:pt x="1205345" y="18986"/>
                </a:cubicBezTo>
                <a:cubicBezTo>
                  <a:pt x="1258454" y="25913"/>
                  <a:pt x="1246909" y="520058"/>
                  <a:pt x="1260764" y="517749"/>
                </a:cubicBezTo>
                <a:cubicBezTo>
                  <a:pt x="1274619" y="515440"/>
                  <a:pt x="1239982" y="513"/>
                  <a:pt x="1288473" y="5131"/>
                </a:cubicBezTo>
                <a:cubicBezTo>
                  <a:pt x="1336964" y="9749"/>
                  <a:pt x="1537855" y="540841"/>
                  <a:pt x="1551709" y="545459"/>
                </a:cubicBezTo>
                <a:cubicBezTo>
                  <a:pt x="1565563" y="550077"/>
                  <a:pt x="1325418" y="39767"/>
                  <a:pt x="1371600" y="32840"/>
                </a:cubicBezTo>
                <a:cubicBezTo>
                  <a:pt x="1417782" y="25913"/>
                  <a:pt x="1814946" y="506204"/>
                  <a:pt x="1828800" y="503895"/>
                </a:cubicBezTo>
                <a:cubicBezTo>
                  <a:pt x="1842655" y="501586"/>
                  <a:pt x="1362363" y="5132"/>
                  <a:pt x="1454727" y="18986"/>
                </a:cubicBezTo>
                <a:cubicBezTo>
                  <a:pt x="1547091" y="32840"/>
                  <a:pt x="2359891" y="580095"/>
                  <a:pt x="2382982" y="587022"/>
                </a:cubicBezTo>
                <a:cubicBezTo>
                  <a:pt x="2406073" y="593949"/>
                  <a:pt x="1574800" y="79022"/>
                  <a:pt x="1593273" y="60549"/>
                </a:cubicBezTo>
                <a:cubicBezTo>
                  <a:pt x="1611746" y="42076"/>
                  <a:pt x="2479964" y="480804"/>
                  <a:pt x="2493818" y="476186"/>
                </a:cubicBezTo>
                <a:cubicBezTo>
                  <a:pt x="2507672" y="471568"/>
                  <a:pt x="1918854" y="106731"/>
                  <a:pt x="1676400" y="32840"/>
                </a:cubicBezTo>
                <a:cubicBezTo>
                  <a:pt x="1433946" y="-41051"/>
                  <a:pt x="1039091" y="32840"/>
                  <a:pt x="1039091" y="32840"/>
                </a:cubicBezTo>
                <a:lnTo>
                  <a:pt x="1690255" y="32840"/>
                </a:lnTo>
                <a:cubicBezTo>
                  <a:pt x="1711037" y="30531"/>
                  <a:pt x="1265382" y="16677"/>
                  <a:pt x="1163782" y="18986"/>
                </a:cubicBezTo>
                <a:cubicBezTo>
                  <a:pt x="1062182" y="21295"/>
                  <a:pt x="1071418" y="33995"/>
                  <a:pt x="1080655" y="46695"/>
                </a:cubicBezTo>
              </a:path>
            </a:pathLst>
          </a:custGeom>
          <a:solidFill>
            <a:schemeClr val="tx1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3809" y="6342421"/>
            <a:ext cx="2227712" cy="402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Voda, živiny z půdy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Oblouk 21"/>
          <p:cNvSpPr/>
          <p:nvPr/>
        </p:nvSpPr>
        <p:spPr>
          <a:xfrm rot="9923433">
            <a:off x="3476736" y="3659074"/>
            <a:ext cx="2170483" cy="1724935"/>
          </a:xfrm>
          <a:prstGeom prst="arc">
            <a:avLst>
              <a:gd name="adj1" fmla="val 15583778"/>
              <a:gd name="adj2" fmla="val 20946599"/>
            </a:avLst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752215">
            <a:off x="6240435" y="6274328"/>
            <a:ext cx="432048" cy="34085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46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39" grpId="0" animBg="1"/>
      <p:bldP spid="1043" grpId="0" animBg="1"/>
      <p:bldP spid="1044" grpId="0" animBg="1"/>
      <p:bldP spid="1045" grpId="0" animBg="1"/>
      <p:bldP spid="8" grpId="0" animBg="1"/>
      <p:bldP spid="22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Dýchání a vylučování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42789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dýchají všemi částmi svého těla. Při dýchání vdechují kyslík a vydechují oxid uhličitý.</a:t>
            </a:r>
            <a:endParaRPr lang="cs-CZ" dirty="0"/>
          </a:p>
        </p:txBody>
      </p:sp>
      <p:pic>
        <p:nvPicPr>
          <p:cNvPr id="2050" name="Picture 2" descr="C:\Users\prejzova\AppData\Local\Microsoft\Windows\Temporary Internet Files\Content.IE5\IIZQ5E7Z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12596"/>
            <a:ext cx="3247256" cy="3459832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 rot="20176513">
            <a:off x="5185174" y="3602760"/>
            <a:ext cx="1184153" cy="253707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20219632">
            <a:off x="2049559" y="4167775"/>
            <a:ext cx="1250674" cy="2434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503137" y="2866957"/>
            <a:ext cx="2232248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Oxid uhličitý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6436" y="4384345"/>
            <a:ext cx="1080120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Kyslík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9294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4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Růst a vývoj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5892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rostou, to znamená, že se zvětšují. Mění svou velikost a vzhled. Ze </a:t>
            </a:r>
            <a:r>
              <a:rPr lang="cs-CZ" b="1" dirty="0" smtClean="0"/>
              <a:t>semen</a:t>
            </a:r>
            <a:r>
              <a:rPr lang="cs-CZ" dirty="0" smtClean="0"/>
              <a:t>  se vyvíjí nová rostlina, která roste, po čase kvete a má plody. Také z </a:t>
            </a:r>
            <a:r>
              <a:rPr lang="cs-CZ" b="1" dirty="0" smtClean="0"/>
              <a:t>výtrusů</a:t>
            </a:r>
            <a:r>
              <a:rPr lang="cs-CZ" dirty="0" smtClean="0"/>
              <a:t>, nebo jen z </a:t>
            </a:r>
            <a:r>
              <a:rPr lang="cs-CZ" b="1" dirty="0" smtClean="0"/>
              <a:t>části rostliny </a:t>
            </a:r>
            <a:r>
              <a:rPr lang="cs-CZ" dirty="0" smtClean="0"/>
              <a:t>se postupně vyvíjí nová rostlina, která se zvětšuje a roste.</a:t>
            </a:r>
            <a:endParaRPr lang="cs-CZ" dirty="0"/>
          </a:p>
        </p:txBody>
      </p:sp>
      <p:pic>
        <p:nvPicPr>
          <p:cNvPr id="3074" name="Picture 2" descr="C:\Users\prejzova\AppData\Local\Microsoft\Windows\Temporary Internet Files\Content.IE5\8KG0O2PD\MP9004065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1048"/>
            <a:ext cx="252028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ejzova\AppData\Local\Microsoft\Windows\Temporary Internet Files\Content.IE5\8WMQIZX9\MC9002508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01208"/>
            <a:ext cx="1872208" cy="1208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ejzova\AppData\Local\Microsoft\Windows\Temporary Internet Files\Content.IE5\LEK25C6T\MC9003312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025" y="4375499"/>
            <a:ext cx="2918888" cy="204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07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Rozmnožování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5" y="1340768"/>
            <a:ext cx="8790204" cy="53071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Rostliny, které kvetou, se rozmnožují semeny, nebo částmi svého těla. (květiny, stromy, keře, užitkové rostliny)</a:t>
            </a:r>
          </a:p>
          <a:p>
            <a:pPr marL="0" indent="0">
              <a:buNone/>
            </a:pPr>
            <a:r>
              <a:rPr lang="cs-CZ" dirty="0" smtClean="0"/>
              <a:t>Rostliny, které nekvetou, se rozmnožují výtrusy. (mechy, lišejníky, kapradiny, plavuně)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prejzova\AppData\Local\Microsoft\Windows\Temporary Internet Files\Content.IE5\8KG0O2PD\MP900427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3176"/>
            <a:ext cx="1584176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ejzova\AppData\Local\Microsoft\Windows\Temporary Internet Files\Content.IE5\LEK25C6T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64716"/>
            <a:ext cx="1872208" cy="238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rejzova\AppData\Local\Microsoft\Windows\Temporary Internet Files\Content.IE5\IIZQ5E7Z\MC9001232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59404"/>
            <a:ext cx="1512579" cy="189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rejzova\AppData\Local\Microsoft\Windows\Temporary Internet Files\Content.IE5\8KG0O2PD\MP900411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284" y="5013177"/>
            <a:ext cx="1397181" cy="161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rejzova\AppData\Local\Microsoft\Windows\Temporary Internet Files\Content.IE5\IIZQ5E7Z\MP9004385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841" y="5013177"/>
            <a:ext cx="1444471" cy="163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rejzova\AppData\Local\Microsoft\Windows\Temporary Internet Files\Content.IE5\IIZQ5E7Z\MP9004340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13178"/>
            <a:ext cx="1373381" cy="161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89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Rostliny reagují na změny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1845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reagují na změnu teploty. Od jara do podzimu je v přírodě teplo a všude je plno zelených rostlin. V zimě se příroda mění. Rostliny nerostou, některé přezimují bez listů, jiné jen jako semena nebo podzemní části. Květy rostlin se působením tepla rozvírají a při chladu se zavírají.</a:t>
            </a:r>
            <a:endParaRPr lang="cs-CZ" dirty="0"/>
          </a:p>
        </p:txBody>
      </p:sp>
      <p:pic>
        <p:nvPicPr>
          <p:cNvPr id="5126" name="Picture 6" descr="C:\Users\prejzova\AppData\Local\Microsoft\Windows\Temporary Internet Files\Content.IE5\8KG0O2PD\MP900425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48840"/>
            <a:ext cx="2856525" cy="211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rejzova\AppData\Local\Microsoft\Windows\Temporary Internet Files\Content.IE5\8KG0O2PD\MP9001852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52246"/>
            <a:ext cx="2808312" cy="206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prejzova\AppData\Local\Microsoft\Windows\Temporary Internet Files\Content.IE5\8KG0O2PD\MP9004067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63575"/>
            <a:ext cx="2780169" cy="210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59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Pohyb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3"/>
            <a:ext cx="8435280" cy="553194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se nemohou pohybovat z místa na místo, protože jsou svými kořeny spojeny s půdou. Pohybují se ale částmi svého těla. Rajče se při svém růstu obtáčí kolem opěrné tyčky. Popínavé rostliny se přidržují plotů a zdí, slunečnice otáčí svůj květ za sluncem. Pohybovat se mohou jejich semena, větrem nebo vodou odnášena do okolí.</a:t>
            </a:r>
            <a:endParaRPr lang="cs-CZ" dirty="0"/>
          </a:p>
        </p:txBody>
      </p:sp>
      <p:pic>
        <p:nvPicPr>
          <p:cNvPr id="6146" name="Picture 2" descr="C:\Users\prejzova\AppData\Local\Microsoft\Windows\Temporary Internet Files\Content.IE5\IIZQ5E7Z\MC900441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31901"/>
            <a:ext cx="19685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rejzova\AppData\Local\Microsoft\Windows\Temporary Internet Files\Content.IE5\8KG0O2PD\MC90043688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2" y="4575210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rejzova\AppData\Local\Microsoft\Windows\Temporary Internet Files\Content.IE5\IIZQ5E7Z\MC90043688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2244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prejzova\AppData\Local\Microsoft\Windows\Temporary Internet Files\Content.IE5\8KG0O2PD\MC9001108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25144"/>
            <a:ext cx="2117972" cy="179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55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ŠTIKOVÁ, Věra. </a:t>
            </a:r>
            <a:r>
              <a:rPr lang="cs-CZ" sz="2000" i="1" dirty="0" smtClean="0"/>
              <a:t>Já a můj svět prvouka pro 3. ročník</a:t>
            </a:r>
            <a:r>
              <a:rPr lang="cs-CZ" sz="2000" dirty="0" smtClean="0"/>
              <a:t>. Brno: Nová škola, 2009, ISBN 80-7289-097-2.</a:t>
            </a:r>
          </a:p>
          <a:p>
            <a:pPr marL="0" indent="0">
              <a:buNone/>
            </a:pPr>
            <a:r>
              <a:rPr lang="cs-CZ" sz="2000" dirty="0" smtClean="0"/>
              <a:t>NOVÝ, Stanislav a kol. </a:t>
            </a:r>
            <a:r>
              <a:rPr lang="cs-CZ" sz="2000" i="1" dirty="0" smtClean="0"/>
              <a:t>přírodověda pro 3.ročník základní školy, 2.díl</a:t>
            </a:r>
            <a:r>
              <a:rPr lang="cs-CZ" sz="2000" dirty="0" smtClean="0"/>
              <a:t>. Praha: SPN, 1978, ISBN 80-04-24767-9. </a:t>
            </a:r>
          </a:p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dirty="0" smtClean="0"/>
              <a:t>Archiv autora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574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466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  ROSTLINY</vt:lpstr>
      <vt:lpstr>Společné znaky rostlin</vt:lpstr>
      <vt:lpstr>Výživa rostlin</vt:lpstr>
      <vt:lpstr>Dýchání a vylučování rostlin</vt:lpstr>
      <vt:lpstr>Růst a vývoj rostlin</vt:lpstr>
      <vt:lpstr>Rozmnožování rostlin</vt:lpstr>
      <vt:lpstr>Rostliny reagují na změny v přírodě</vt:lpstr>
      <vt:lpstr>Pohyb rostlin</vt:lpstr>
      <vt:lpstr>Použité zdroje a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Naděžda Prejzová</dc:creator>
  <cp:lastModifiedBy>Naděžda Prejzová</cp:lastModifiedBy>
  <cp:revision>24</cp:revision>
  <dcterms:created xsi:type="dcterms:W3CDTF">2013-01-28T18:43:47Z</dcterms:created>
  <dcterms:modified xsi:type="dcterms:W3CDTF">2013-02-12T20:36:48Z</dcterms:modified>
</cp:coreProperties>
</file>