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56" r:id="rId3"/>
    <p:sldId id="257" r:id="rId4"/>
    <p:sldId id="258" r:id="rId5"/>
    <p:sldId id="259" r:id="rId6"/>
    <p:sldId id="261" r:id="rId7"/>
    <p:sldId id="268" r:id="rId8"/>
    <p:sldId id="269" r:id="rId9"/>
    <p:sldId id="267" r:id="rId10"/>
    <p:sldId id="263" r:id="rId11"/>
    <p:sldId id="265" r:id="rId12"/>
    <p:sldId id="260" r:id="rId13"/>
    <p:sldId id="262" r:id="rId14"/>
    <p:sldId id="264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0" d="100"/>
          <a:sy n="60" d="100"/>
        </p:scale>
        <p:origin x="-138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76F12-CF1B-4EA2-B345-A25D01A60CB9}" type="datetimeFigureOut">
              <a:rPr lang="cs-CZ" smtClean="0"/>
              <a:t>17.2.2013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B5632-0C8E-4890-8291-E60C979EA29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2185629"/>
      </p:ext>
    </p:extLst>
  </p:cSld>
  <p:clrMapOvr>
    <a:masterClrMapping/>
  </p:clrMapOvr>
  <p:transition spd="slow">
    <p:cove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76F12-CF1B-4EA2-B345-A25D01A60CB9}" type="datetimeFigureOut">
              <a:rPr lang="cs-CZ" smtClean="0"/>
              <a:t>17.2.2013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B5632-0C8E-4890-8291-E60C979EA29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3507006"/>
      </p:ext>
    </p:extLst>
  </p:cSld>
  <p:clrMapOvr>
    <a:masterClrMapping/>
  </p:clrMapOvr>
  <p:transition spd="slow">
    <p:cove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76F12-CF1B-4EA2-B345-A25D01A60CB9}" type="datetimeFigureOut">
              <a:rPr lang="cs-CZ" smtClean="0"/>
              <a:t>17.2.2013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B5632-0C8E-4890-8291-E60C979EA29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8299089"/>
      </p:ext>
    </p:extLst>
  </p:cSld>
  <p:clrMapOvr>
    <a:masterClrMapping/>
  </p:clrMapOvr>
  <p:transition spd="slow">
    <p:cove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76F12-CF1B-4EA2-B345-A25D01A60CB9}" type="datetimeFigureOut">
              <a:rPr lang="cs-CZ" smtClean="0"/>
              <a:t>17.2.2013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B5632-0C8E-4890-8291-E60C979EA29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2756894"/>
      </p:ext>
    </p:extLst>
  </p:cSld>
  <p:clrMapOvr>
    <a:masterClrMapping/>
  </p:clrMapOvr>
  <p:transition spd="slow">
    <p:cove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76F12-CF1B-4EA2-B345-A25D01A60CB9}" type="datetimeFigureOut">
              <a:rPr lang="cs-CZ" smtClean="0"/>
              <a:t>17.2.2013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B5632-0C8E-4890-8291-E60C979EA29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9799813"/>
      </p:ext>
    </p:extLst>
  </p:cSld>
  <p:clrMapOvr>
    <a:masterClrMapping/>
  </p:clrMapOvr>
  <p:transition spd="slow">
    <p:cove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76F12-CF1B-4EA2-B345-A25D01A60CB9}" type="datetimeFigureOut">
              <a:rPr lang="cs-CZ" smtClean="0"/>
              <a:t>17.2.2013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B5632-0C8E-4890-8291-E60C979EA29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5925378"/>
      </p:ext>
    </p:extLst>
  </p:cSld>
  <p:clrMapOvr>
    <a:masterClrMapping/>
  </p:clrMapOvr>
  <p:transition spd="slow">
    <p:cove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76F12-CF1B-4EA2-B345-A25D01A60CB9}" type="datetimeFigureOut">
              <a:rPr lang="cs-CZ" smtClean="0"/>
              <a:t>17.2.2013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B5632-0C8E-4890-8291-E60C979EA29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5652106"/>
      </p:ext>
    </p:extLst>
  </p:cSld>
  <p:clrMapOvr>
    <a:masterClrMapping/>
  </p:clrMapOvr>
  <p:transition spd="slow">
    <p:cove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76F12-CF1B-4EA2-B345-A25D01A60CB9}" type="datetimeFigureOut">
              <a:rPr lang="cs-CZ" smtClean="0"/>
              <a:t>17.2.2013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B5632-0C8E-4890-8291-E60C979EA29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1927981"/>
      </p:ext>
    </p:extLst>
  </p:cSld>
  <p:clrMapOvr>
    <a:masterClrMapping/>
  </p:clrMapOvr>
  <p:transition spd="slow">
    <p:cove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76F12-CF1B-4EA2-B345-A25D01A60CB9}" type="datetimeFigureOut">
              <a:rPr lang="cs-CZ" smtClean="0"/>
              <a:t>17.2.2013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B5632-0C8E-4890-8291-E60C979EA29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9814158"/>
      </p:ext>
    </p:extLst>
  </p:cSld>
  <p:clrMapOvr>
    <a:masterClrMapping/>
  </p:clrMapOvr>
  <p:transition spd="slow">
    <p:cove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76F12-CF1B-4EA2-B345-A25D01A60CB9}" type="datetimeFigureOut">
              <a:rPr lang="cs-CZ" smtClean="0"/>
              <a:t>17.2.2013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B5632-0C8E-4890-8291-E60C979EA29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1341498"/>
      </p:ext>
    </p:extLst>
  </p:cSld>
  <p:clrMapOvr>
    <a:masterClrMapping/>
  </p:clrMapOvr>
  <p:transition spd="slow">
    <p:cove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76F12-CF1B-4EA2-B345-A25D01A60CB9}" type="datetimeFigureOut">
              <a:rPr lang="cs-CZ" smtClean="0"/>
              <a:t>17.2.2013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B5632-0C8E-4890-8291-E60C979EA29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9308974"/>
      </p:ext>
    </p:extLst>
  </p:cSld>
  <p:clrMapOvr>
    <a:masterClrMapping/>
  </p:clrMapOvr>
  <p:transition spd="slow">
    <p:cover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576F12-CF1B-4EA2-B345-A25D01A60CB9}" type="datetimeFigureOut">
              <a:rPr lang="cs-CZ" smtClean="0"/>
              <a:t>17.2.2013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2B5632-0C8E-4890-8291-E60C979EA29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29782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cover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List" TargetMode="External"/><Relationship Id="rId2" Type="http://schemas.openxmlformats.org/officeDocument/2006/relationships/hyperlink" Target="http://cs.wikipedia.org/wiki/Kv%C4%9Bt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cs.wikipedia.org/wiki/Kloub" TargetMode="External"/><Relationship Id="rId4" Type="http://schemas.openxmlformats.org/officeDocument/2006/relationships/hyperlink" Target="http://cs.wikipedia.org/wiki/Z%C3%A1n%C4%9Bt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thumb/4/4d/Dryopteris_filix-mas_001.jpg/270px-Dryopteris_filix-mas_001.jpg" TargetMode="External"/><Relationship Id="rId2" Type="http://schemas.openxmlformats.org/officeDocument/2006/relationships/hyperlink" Target="http://upload.wikimedia.org/wikipedia/commons/thumb/e/e1/Mossopolis.jpg/250px-Mossopolis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upload.wikimedia.org/wikipedia/commons/thumb/a/a3/Equisetum.jpg/225px-Equisetum.jpg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odina-finance.cz/img/tn/3/9276.jpg" TargetMode="External"/><Relationship Id="rId2" Type="http://schemas.openxmlformats.org/officeDocument/2006/relationships/hyperlink" Target="http://upload.wikimedia.org/wikipedia/commons/thumb/1/1d/Lycopodium_clavatum_151207.jpg/220px-Lycopodium_clavatum_151207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upload.wikimedia.org/wikipedia/commons/thumb/d/df/Paris_quadrifolia_2011_G1.jpg/220px-Paris_quadrifolia_2011_G1.jpg" TargetMode="External"/><Relationship Id="rId5" Type="http://schemas.openxmlformats.org/officeDocument/2006/relationships/hyperlink" Target="http://upload.wikimedia.org/wikipedia/commons/thumb/3/31/Dzika_r%C3%B3%C5%BCa_owoce.jpg/800px-Dzika_r%C3%B3%C5%BCa_owoce.jpg" TargetMode="External"/><Relationship Id="rId4" Type="http://schemas.openxmlformats.org/officeDocument/2006/relationships/hyperlink" Target="http://sk2.goo.cz/obrazky/zdravi_na_dlani/lecive_rostliny/lipa/Lipa-kvet.jpg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thumb/8/8a/Creeping_butercup_close_800.jpg/258px-Creeping_butercup_close_800.jpg" TargetMode="External"/><Relationship Id="rId2" Type="http://schemas.openxmlformats.org/officeDocument/2006/relationships/hyperlink" Target="http://upload.wikimedia.org/wikipedia/commons/thumb/3/31/Datura_stramonium_celek.jpg/258px-Datura_stramonium_celek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upload.wikimedia.org/wikipedia/commons/thumb/7/7f/Gentiana_kochiana.jpg/258px-Gentiana_kochiana.jpg" TargetMode="External"/><Relationship Id="rId5" Type="http://schemas.openxmlformats.org/officeDocument/2006/relationships/hyperlink" Target="http://upload.wikimedia.org/wikipedia/commons/thumb/0/04/Herbstzeitlose.jpg/258px-Herbstzeitlose.jpg" TargetMode="External"/><Relationship Id="rId4" Type="http://schemas.openxmlformats.org/officeDocument/2006/relationships/hyperlink" Target="http://upload.wikimedia.org/wikipedia/commons/7/7f/Coltsfoot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6414" y="4869160"/>
            <a:ext cx="6096000" cy="1495425"/>
          </a:xfrm>
          <a:prstGeom prst="rect">
            <a:avLst/>
          </a:prstGeom>
          <a:noFill/>
          <a:ln>
            <a:noFill/>
          </a:ln>
          <a:effectLst/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1080014"/>
              </p:ext>
            </p:extLst>
          </p:nvPr>
        </p:nvGraphicFramePr>
        <p:xfrm>
          <a:off x="1524000" y="1397000"/>
          <a:ext cx="6720408" cy="318412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37024"/>
                <a:gridCol w="5083384"/>
              </a:tblGrid>
              <a:tr h="426498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Název školy:</a:t>
                      </a:r>
                      <a:endParaRPr lang="cs-CZ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800" b="1" kern="1200" dirty="0" smtClean="0"/>
                        <a:t>ZÁKLADNÍ ŠKOLA SADSKÁ</a:t>
                      </a:r>
                      <a:endParaRPr lang="cs-CZ" sz="18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426498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1200" kern="1200" dirty="0" smtClean="0"/>
                        <a:t>Autor:</a:t>
                      </a:r>
                      <a:endParaRPr lang="cs-CZ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Bc. Naďa Prejzová</a:t>
                      </a:r>
                      <a:endParaRPr lang="cs-CZ" dirty="0"/>
                    </a:p>
                  </a:txBody>
                  <a:tcPr anchor="ctr"/>
                </a:tc>
              </a:tr>
              <a:tr h="426498">
                <a:tc>
                  <a:txBody>
                    <a:bodyPr/>
                    <a:lstStyle/>
                    <a:p>
                      <a:r>
                        <a:rPr lang="cs-CZ" sz="1200" kern="1200" dirty="0" smtClean="0"/>
                        <a:t>Název DUM:</a:t>
                      </a:r>
                      <a:endParaRPr lang="cs-CZ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VY_32_Inovace_4.2.15</a:t>
                      </a:r>
                      <a:r>
                        <a:rPr lang="cs-CZ" baseline="0" dirty="0" smtClean="0"/>
                        <a:t>  Druhy rostlin </a:t>
                      </a:r>
                      <a:endParaRPr lang="cs-CZ" dirty="0"/>
                    </a:p>
                  </a:txBody>
                  <a:tcPr anchor="ctr"/>
                </a:tc>
              </a:tr>
              <a:tr h="426498">
                <a:tc>
                  <a:txBody>
                    <a:bodyPr/>
                    <a:lstStyle/>
                    <a:p>
                      <a:r>
                        <a:rPr lang="cs-CZ" sz="12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Název sady:</a:t>
                      </a:r>
                      <a:endParaRPr lang="cs-CZ" sz="12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Člověk a jeho svět  3. ročník</a:t>
                      </a:r>
                      <a:endParaRPr lang="cs-CZ" dirty="0"/>
                    </a:p>
                  </a:txBody>
                  <a:tcPr anchor="ctr"/>
                </a:tc>
              </a:tr>
              <a:tr h="426498">
                <a:tc>
                  <a:txBody>
                    <a:bodyPr/>
                    <a:lstStyle/>
                    <a:p>
                      <a:r>
                        <a:rPr lang="cs-CZ" sz="1200" kern="1200" dirty="0" smtClean="0"/>
                        <a:t>Číslo projektu:</a:t>
                      </a:r>
                      <a:endParaRPr lang="cs-CZ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>
                          <a:effectLst/>
                        </a:rPr>
                        <a:t>CZ.1.07/1.4.00/21.3577</a:t>
                      </a:r>
                      <a:endParaRPr lang="cs-CZ" sz="1600" dirty="0"/>
                    </a:p>
                  </a:txBody>
                  <a:tcPr anchor="ctr"/>
                </a:tc>
              </a:tr>
              <a:tr h="1051639">
                <a:tc>
                  <a:txBody>
                    <a:bodyPr/>
                    <a:lstStyle/>
                    <a:p>
                      <a:r>
                        <a:rPr lang="cs-CZ" sz="1200" kern="1200" dirty="0" smtClean="0"/>
                        <a:t>Anotace:</a:t>
                      </a:r>
                      <a:endParaRPr lang="cs-CZ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Materiál je určen k seznámení </a:t>
                      </a:r>
                      <a:r>
                        <a:rPr lang="cs-CZ" smtClean="0"/>
                        <a:t>s</a:t>
                      </a:r>
                      <a:r>
                        <a:rPr lang="cs-CZ" baseline="0" smtClean="0"/>
                        <a:t> druhy rostlin</a:t>
                      </a:r>
                      <a:r>
                        <a:rPr lang="cs-CZ" dirty="0" smtClean="0"/>
                        <a:t>.</a:t>
                      </a:r>
                      <a:r>
                        <a:rPr lang="cs-CZ" baseline="0" dirty="0" smtClean="0"/>
                        <a:t> Pr</a:t>
                      </a:r>
                      <a:r>
                        <a:rPr lang="cs-CZ" dirty="0" smtClean="0"/>
                        <a:t>ezentace byla vytvořena pro práci s interaktivní tabulí</a:t>
                      </a:r>
                      <a:r>
                        <a:rPr lang="cs-CZ" baseline="0" dirty="0" smtClean="0"/>
                        <a:t> nebo dataprojektorem a obsahuje animace.</a:t>
                      </a:r>
                      <a:endParaRPr lang="cs-CZ" dirty="0" smtClean="0"/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1196752"/>
            <a:ext cx="1043608" cy="1440327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</p:spPr>
      </p:pic>
    </p:spTree>
    <p:extLst>
      <p:ext uri="{BB962C8B-B14F-4D97-AF65-F5344CB8AC3E}">
        <p14:creationId xmlns:p14="http://schemas.microsoft.com/office/powerpoint/2010/main" val="1496828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23528" y="548680"/>
            <a:ext cx="8496944" cy="2448272"/>
          </a:xfrm>
          <a:solidFill>
            <a:srgbClr val="92D050"/>
          </a:solidFill>
        </p:spPr>
        <p:txBody>
          <a:bodyPr/>
          <a:lstStyle/>
          <a:p>
            <a:r>
              <a:rPr lang="cs-CZ" sz="6000" dirty="0" smtClean="0"/>
              <a:t>DRUHY ROSTLIN </a:t>
            </a:r>
            <a:endParaRPr lang="cs-CZ" sz="6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55576" y="3182532"/>
            <a:ext cx="7704856" cy="3414820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1027" name="Picture 3" descr="C:\Users\prejzova\AppData\Local\Microsoft\Windows\Temporary Internet Files\Content.IE5\8KG0O2PD\MC900441842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3740015"/>
            <a:ext cx="2697579" cy="265317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prejzova\AppData\Local\Microsoft\Windows\Temporary Internet Files\Content.IE5\IIZQ5E7Z\MP900145311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3671366"/>
            <a:ext cx="2736304" cy="265317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prejzova\AppData\Local\Microsoft\Windows\Temporary Internet Files\Content.IE5\8WMQIZX9\MP900145290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614580"/>
            <a:ext cx="2711470" cy="276674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413224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363272" cy="6322714"/>
          </a:xfrm>
          <a:solidFill>
            <a:srgbClr val="92D050"/>
          </a:solidFill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cs-CZ" dirty="0" smtClean="0"/>
              <a:t/>
            </a:r>
            <a:br>
              <a:rPr lang="cs-CZ" dirty="0" smtClean="0"/>
            </a:br>
            <a:r>
              <a:rPr lang="cs-CZ" smtClean="0"/>
              <a:t/>
            </a:r>
            <a:br>
              <a:rPr lang="cs-CZ" smtClean="0"/>
            </a:br>
            <a:r>
              <a:rPr lang="cs-CZ" smtClean="0"/>
              <a:t/>
            </a:r>
            <a:br>
              <a:rPr lang="cs-CZ" smtClean="0"/>
            </a:br>
            <a:r>
              <a:rPr lang="cs-CZ" sz="6000" smtClean="0"/>
              <a:t>Kvetoucí </a:t>
            </a:r>
            <a:r>
              <a:rPr lang="cs-CZ" sz="6000" dirty="0" smtClean="0"/>
              <a:t>rostliny</a:t>
            </a:r>
            <a:br>
              <a:rPr lang="cs-CZ" sz="6000" dirty="0" smtClean="0"/>
            </a:br>
            <a:r>
              <a:rPr lang="cs-CZ" sz="6000" dirty="0" smtClean="0"/>
              <a:t>Nekvetoucí rostliny</a:t>
            </a:r>
            <a:br>
              <a:rPr lang="cs-CZ" sz="6000" dirty="0" smtClean="0"/>
            </a:br>
            <a:r>
              <a:rPr lang="cs-CZ" sz="6000" dirty="0" smtClean="0"/>
              <a:t>Léčivé rostliny</a:t>
            </a:r>
            <a:br>
              <a:rPr lang="cs-CZ" sz="6000" dirty="0" smtClean="0"/>
            </a:br>
            <a:r>
              <a:rPr lang="cs-CZ" sz="6000" dirty="0" smtClean="0"/>
              <a:t>Jedovaté rostliny</a:t>
            </a:r>
            <a:br>
              <a:rPr lang="cs-CZ" sz="6000" dirty="0" smtClean="0"/>
            </a:br>
            <a:r>
              <a:rPr lang="cs-CZ" sz="6000" dirty="0" smtClean="0"/>
              <a:t>Zákonem chráněné rostliny</a:t>
            </a:r>
            <a:br>
              <a:rPr lang="cs-CZ" sz="6000" dirty="0" smtClean="0"/>
            </a:br>
            <a:r>
              <a:rPr lang="cs-CZ" sz="6000" dirty="0" smtClean="0"/>
              <a:t/>
            </a:r>
            <a:br>
              <a:rPr lang="cs-CZ" sz="6000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5985143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  <a:solidFill>
            <a:srgbClr val="FFFF00"/>
          </a:solidFill>
        </p:spPr>
        <p:txBody>
          <a:bodyPr/>
          <a:lstStyle/>
          <a:p>
            <a:r>
              <a:rPr lang="cs-CZ" dirty="0" smtClean="0"/>
              <a:t>KVETOUCÍ ROSTLINY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Do skupiny kvetoucích rostlin řadíme stromy, keře</a:t>
            </a:r>
            <a:r>
              <a:rPr lang="cs-CZ" dirty="0"/>
              <a:t> </a:t>
            </a:r>
            <a:r>
              <a:rPr lang="cs-CZ" dirty="0" smtClean="0"/>
              <a:t>a květiny, které vytvářejí květ.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26" name="Picture 2" descr="C:\Program Files (x86)\Microsoft Office\MEDIA\CAGCAT10\j0281904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962" y="4828448"/>
            <a:ext cx="2452673" cy="1812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prejzova\AppData\Local\Microsoft\Windows\Temporary Internet Files\Content.IE5\8WMQIZX9\MP900438605[1]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723"/>
          <a:stretch/>
        </p:blipFill>
        <p:spPr bwMode="auto">
          <a:xfrm>
            <a:off x="3347864" y="2852936"/>
            <a:ext cx="2736303" cy="3787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prejzova\AppData\Local\Microsoft\Windows\Temporary Internet Files\Content.IE5\8KG0O2PD\MP900430877[1]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46"/>
          <a:stretch/>
        </p:blipFill>
        <p:spPr bwMode="auto">
          <a:xfrm>
            <a:off x="6156176" y="2867342"/>
            <a:ext cx="2646396" cy="3759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prejzova\AppData\Local\Microsoft\Windows\Temporary Internet Files\Content.IE5\8WMQIZX9\MP900227649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961" y="2881750"/>
            <a:ext cx="2452673" cy="1745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353893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864096"/>
          </a:xfrm>
          <a:solidFill>
            <a:schemeClr val="accent3"/>
          </a:solidFill>
        </p:spPr>
        <p:txBody>
          <a:bodyPr>
            <a:normAutofit/>
          </a:bodyPr>
          <a:lstStyle/>
          <a:p>
            <a:r>
              <a:rPr lang="cs-CZ" dirty="0" smtClean="0"/>
              <a:t>NEKVETOUCÍ ROSTLINY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124744"/>
            <a:ext cx="9144000" cy="5544616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Do skupiny nekvetoucích rostlin patří přesličky, mechy, kapradiny a plavuně. Tyto rostliny nevytvářejí květ.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2852936"/>
            <a:ext cx="2658382" cy="18457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4822036"/>
            <a:ext cx="2658382" cy="191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852936"/>
            <a:ext cx="2783280" cy="388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2852936"/>
            <a:ext cx="2644589" cy="388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5994118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52128"/>
          </a:xfrm>
          <a:solidFill>
            <a:schemeClr val="accent6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dirty="0" smtClean="0"/>
              <a:t>LÉČIVÉ ROSTLINY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84718" y="1412776"/>
            <a:ext cx="8779770" cy="5378361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Některé léčivé rostliny člověk využívá k výrobě léků, z některých se připravují léčivé čaje. Léčivou částí rostliny může být kořen, květ, list nebo plod.  </a:t>
            </a:r>
            <a:endParaRPr lang="cs-CZ" dirty="0"/>
          </a:p>
        </p:txBody>
      </p:sp>
      <p:pic>
        <p:nvPicPr>
          <p:cNvPr id="2051" name="Picture 3" descr="C:\Users\prejzova\AppData\Local\Microsoft\Windows\Temporary Internet Files\Content.IE5\8WMQIZX9\MP900178068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3252117"/>
            <a:ext cx="4824535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prejzova\AppData\Local\Microsoft\Windows\Temporary Internet Files\Content.IE5\LEK25C6T\MP90042443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252117"/>
            <a:ext cx="3377829" cy="3244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069969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140969"/>
            <a:ext cx="3528392" cy="3528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5" descr="http://www.rodina-finance.cz/img/full/3/927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4077072"/>
            <a:ext cx="3605606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908718"/>
            <a:ext cx="3600400" cy="24826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5580399" y="902859"/>
            <a:ext cx="3096344" cy="72008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Růže šípková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5546711" y="3031356"/>
            <a:ext cx="3096344" cy="72008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Heřmánek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5546711" y="1937616"/>
            <a:ext cx="3096344" cy="72008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Lípa</a:t>
            </a:r>
            <a:endParaRPr lang="cs-CZ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977280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712968" cy="778098"/>
          </a:xfrm>
          <a:solidFill>
            <a:srgbClr val="FFFF00"/>
          </a:solidFill>
        </p:spPr>
        <p:txBody>
          <a:bodyPr/>
          <a:lstStyle/>
          <a:p>
            <a:r>
              <a:rPr lang="cs-CZ" dirty="0" smtClean="0"/>
              <a:t>PODBĚL LÉKAŘSKÝ</a:t>
            </a:r>
            <a:endParaRPr lang="cs-CZ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96752"/>
            <a:ext cx="8640960" cy="54726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1055331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9512" y="188640"/>
            <a:ext cx="8856984" cy="6463308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cs-CZ" b="1" dirty="0" smtClean="0"/>
              <a:t>				PODBĚL LÉKAŘSKÝ</a:t>
            </a:r>
          </a:p>
          <a:p>
            <a:r>
              <a:rPr lang="cs-CZ" b="1" dirty="0" smtClean="0"/>
              <a:t>Sběr </a:t>
            </a:r>
            <a:r>
              <a:rPr lang="cs-CZ" b="1" dirty="0"/>
              <a:t>a zpracování</a:t>
            </a:r>
          </a:p>
          <a:p>
            <a:r>
              <a:rPr lang="cs-CZ" dirty="0"/>
              <a:t>Sbírá se </a:t>
            </a:r>
            <a:r>
              <a:rPr lang="cs-CZ" dirty="0">
                <a:hlinkClick r:id="rId2" action="ppaction://hlinkfile" tooltip="Květ"/>
              </a:rPr>
              <a:t>květ</a:t>
            </a:r>
            <a:r>
              <a:rPr lang="cs-CZ" dirty="0"/>
              <a:t> a </a:t>
            </a:r>
            <a:r>
              <a:rPr lang="cs-CZ" dirty="0">
                <a:hlinkClick r:id="rId3" action="ppaction://hlinkfile" tooltip="List"/>
              </a:rPr>
              <a:t>list</a:t>
            </a:r>
            <a:r>
              <a:rPr lang="cs-CZ" dirty="0"/>
              <a:t>. Žluté květy se sbírají v březnu a v dubnu. Suší se ve stínu na dobře </a:t>
            </a:r>
            <a:r>
              <a:rPr lang="cs-CZ" dirty="0" smtClean="0"/>
              <a:t>větraných </a:t>
            </a:r>
            <a:r>
              <a:rPr lang="cs-CZ" dirty="0"/>
              <a:t>místech, v tenkých vrstvách. Zdravé a nepoškozené listy se sbírají od května do června. Suší se při teplotě do 40 °C. Lístky se mohou sušit i zavěšené</a:t>
            </a:r>
            <a:r>
              <a:rPr lang="cs-CZ" dirty="0" smtClean="0"/>
              <a:t>.</a:t>
            </a:r>
          </a:p>
          <a:p>
            <a:r>
              <a:rPr lang="cs-CZ" b="1" dirty="0" smtClean="0"/>
              <a:t>Využití</a:t>
            </a:r>
            <a:endParaRPr lang="cs-CZ" b="1" dirty="0"/>
          </a:p>
          <a:p>
            <a:r>
              <a:rPr lang="cs-CZ" dirty="0"/>
              <a:t>Podběl lékařský má dezinfekční a protizánětlivé účinky. Používá se při zánětech horních cest dýchacích k lepšímu odkašlávání a k potlačení </a:t>
            </a:r>
            <a:r>
              <a:rPr lang="cs-CZ" dirty="0">
                <a:hlinkClick r:id="rId4" action="ppaction://hlinkfile" tooltip="Zánět"/>
              </a:rPr>
              <a:t>zánětů</a:t>
            </a:r>
            <a:r>
              <a:rPr lang="cs-CZ" dirty="0"/>
              <a:t>. Užívá se v nálevu, samotný nebo v čajových směsích. Čerstvé lístky z odvaru se přikládají na spáleniny, oteklé a bolavé </a:t>
            </a:r>
            <a:r>
              <a:rPr lang="cs-CZ" dirty="0">
                <a:hlinkClick r:id="rId5" action="ppaction://hlinkfile" tooltip="Kloub"/>
              </a:rPr>
              <a:t>klouby</a:t>
            </a:r>
            <a:r>
              <a:rPr lang="cs-CZ" dirty="0"/>
              <a:t> a na špatně hojící vředy. Má mírný močopudný a </a:t>
            </a:r>
            <a:r>
              <a:rPr lang="cs-CZ" dirty="0" err="1"/>
              <a:t>antiastmaický</a:t>
            </a:r>
            <a:r>
              <a:rPr lang="cs-CZ" dirty="0"/>
              <a:t> účinek. Lidové léčitelství doporučuje obklady z jeho výluhu na </a:t>
            </a:r>
            <a:r>
              <a:rPr lang="cs-CZ" dirty="0">
                <a:hlinkClick r:id="rId4" action="ppaction://hlinkfile" tooltip="Zánět"/>
              </a:rPr>
              <a:t>záněty</a:t>
            </a:r>
            <a:r>
              <a:rPr lang="cs-CZ" dirty="0"/>
              <a:t> žil a obtížně se hojící rány.</a:t>
            </a:r>
          </a:p>
          <a:p>
            <a:r>
              <a:rPr lang="cs-CZ" dirty="0"/>
              <a:t>Podběl se nedoporučuje vzhledem k obsahu </a:t>
            </a:r>
            <a:r>
              <a:rPr lang="cs-CZ" dirty="0" err="1"/>
              <a:t>pyrolizidinových</a:t>
            </a:r>
            <a:r>
              <a:rPr lang="cs-CZ" dirty="0"/>
              <a:t> alkaloidů k dlouhodobému užívání, ačkoliv je jejich obsah velmi malý a rapidně se snižuje sušením. Samostatně podávaný také není vhodný pro děti a těhotné a kojící ženy</a:t>
            </a:r>
            <a:r>
              <a:rPr lang="cs-CZ" dirty="0" smtClean="0"/>
              <a:t>.</a:t>
            </a:r>
            <a:endParaRPr lang="cs-CZ" dirty="0"/>
          </a:p>
          <a:p>
            <a:r>
              <a:rPr lang="cs-CZ" b="1" dirty="0" smtClean="0"/>
              <a:t>Příprava </a:t>
            </a:r>
            <a:r>
              <a:rPr lang="cs-CZ" b="1" dirty="0"/>
              <a:t>čaje</a:t>
            </a:r>
          </a:p>
          <a:p>
            <a:r>
              <a:rPr lang="cs-CZ" dirty="0"/>
              <a:t>Jedna čajová lžička květů a řezaných lístků se dá do čtvrt litru vody. A necháme projít varem, 16 minut luhujeme. Pak scedíme. Pijeme pomalu, 1-2 hrníčky denně. Čaj nelze užívat trvale.</a:t>
            </a:r>
          </a:p>
          <a:p>
            <a:r>
              <a:rPr lang="cs-CZ" b="1" dirty="0" smtClean="0"/>
              <a:t>Příprava </a:t>
            </a:r>
            <a:r>
              <a:rPr lang="cs-CZ" b="1" dirty="0"/>
              <a:t>obkladů</a:t>
            </a:r>
          </a:p>
          <a:p>
            <a:r>
              <a:rPr lang="cs-CZ" dirty="0"/>
              <a:t>Čerstvé lístky očistíme a rozmačkáme na kaši. Kaši pokládáme na poškozené </a:t>
            </a:r>
            <a:r>
              <a:rPr lang="cs-CZ" dirty="0" smtClean="0"/>
              <a:t>místo (</a:t>
            </a:r>
            <a:r>
              <a:rPr lang="cs-CZ" dirty="0"/>
              <a:t>na </a:t>
            </a:r>
            <a:endParaRPr lang="cs-CZ" dirty="0" smtClean="0"/>
          </a:p>
          <a:p>
            <a:r>
              <a:rPr lang="cs-CZ" dirty="0" err="1" smtClean="0"/>
              <a:t>popaleniny</a:t>
            </a:r>
            <a:r>
              <a:rPr lang="cs-CZ" dirty="0"/>
              <a:t>, špatně hojitelné rány, oteklé klouby.)a obvážeme obinadlem.</a:t>
            </a:r>
          </a:p>
          <a:p>
            <a:r>
              <a:rPr lang="cs-CZ" b="1" dirty="0" smtClean="0"/>
              <a:t>Inhalace</a:t>
            </a:r>
            <a:endParaRPr lang="cs-CZ" b="1" dirty="0"/>
          </a:p>
          <a:p>
            <a:r>
              <a:rPr lang="cs-CZ" dirty="0"/>
              <a:t>Do vařící vody dáme jednu vrchovatou polévkovou lžíci úborů a lístků. Vdechujeme pod plachtou, opakujeme několikrát denně.</a:t>
            </a:r>
          </a:p>
        </p:txBody>
      </p:sp>
    </p:spTree>
    <p:extLst>
      <p:ext uri="{BB962C8B-B14F-4D97-AF65-F5344CB8AC3E}">
        <p14:creationId xmlns:p14="http://schemas.microsoft.com/office/powerpoint/2010/main" val="389163074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  <a:solidFill>
            <a:srgbClr val="FF0000"/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JEDOVATÉ ROSTLINY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124744"/>
            <a:ext cx="8779424" cy="5544616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Některé rostliny nebo jejich části jsou jedovaté. Neměli bychom je sbírat, ani se jich dotýkat!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0204" y="3645024"/>
            <a:ext cx="2649948" cy="2529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154272"/>
            <a:ext cx="2880320" cy="3276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154272"/>
            <a:ext cx="2730752" cy="32765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bdélník 4"/>
          <p:cNvSpPr/>
          <p:nvPr/>
        </p:nvSpPr>
        <p:spPr>
          <a:xfrm>
            <a:off x="575556" y="2348880"/>
            <a:ext cx="2232248" cy="576064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>
                <a:solidFill>
                  <a:schemeClr val="bg1"/>
                </a:solidFill>
              </a:rPr>
              <a:t>D</a:t>
            </a:r>
            <a:r>
              <a:rPr lang="cs-CZ" sz="3200" dirty="0" err="1" smtClean="0">
                <a:solidFill>
                  <a:schemeClr val="tx1"/>
                </a:solidFill>
              </a:rPr>
              <a:t>Durman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499054" y="2658228"/>
            <a:ext cx="2232248" cy="576064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>
                <a:solidFill>
                  <a:schemeClr val="bg1"/>
                </a:solidFill>
              </a:rPr>
              <a:t>V</a:t>
            </a:r>
            <a:r>
              <a:rPr lang="cs-CZ" sz="3200" dirty="0" err="1" smtClean="0">
                <a:solidFill>
                  <a:schemeClr val="tx1"/>
                </a:solidFill>
              </a:rPr>
              <a:t>Vraní</a:t>
            </a:r>
            <a:r>
              <a:rPr lang="cs-CZ" sz="3200" dirty="0" smtClean="0">
                <a:solidFill>
                  <a:schemeClr val="tx1"/>
                </a:solidFill>
              </a:rPr>
              <a:t> oko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6549444" y="2347035"/>
            <a:ext cx="2232248" cy="576064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Pryskyřník</a:t>
            </a:r>
            <a:endParaRPr lang="cs-CZ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642354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  <a:solidFill>
            <a:srgbClr val="00CC00"/>
          </a:solidFill>
        </p:spPr>
        <p:txBody>
          <a:bodyPr/>
          <a:lstStyle/>
          <a:p>
            <a:r>
              <a:rPr lang="cs-CZ" dirty="0" smtClean="0"/>
              <a:t>ZÁKONEM CHRÁNĚNÉ ROSTLINY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484784"/>
            <a:ext cx="8928992" cy="5112568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Některé druhy rostlin jsou velmi vzácné, v přírodě nerostou zcela běžně. Jsou proto zákonem chráněné! Je přísně zakázáno je trhat!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266" y="3645024"/>
            <a:ext cx="3701694" cy="2988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645024"/>
            <a:ext cx="3661379" cy="2988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187624" y="2996952"/>
            <a:ext cx="2160240" cy="57606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OCÚN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5790621" y="2996952"/>
            <a:ext cx="2232248" cy="57606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HOŘEC</a:t>
            </a:r>
            <a:endParaRPr lang="cs-CZ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580759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400" dirty="0" smtClean="0"/>
              <a:t>Použité zdroje a materiály: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3285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/>
              <a:t>Obrázky z galerie </a:t>
            </a:r>
            <a:r>
              <a:rPr lang="cs-CZ" sz="2400" dirty="0" smtClean="0"/>
              <a:t>Klipart</a:t>
            </a:r>
          </a:p>
          <a:p>
            <a:pPr marL="0" indent="0">
              <a:buNone/>
            </a:pPr>
            <a:r>
              <a:rPr lang="cs-CZ" sz="2400" dirty="0" smtClean="0"/>
              <a:t>Archiv autora</a:t>
            </a:r>
          </a:p>
          <a:p>
            <a:pPr marL="0" indent="0">
              <a:buNone/>
            </a:pPr>
            <a:r>
              <a:rPr lang="cs-CZ" sz="2400" dirty="0"/>
              <a:t>ŠTIKOVÁ, Věra. </a:t>
            </a:r>
            <a:r>
              <a:rPr lang="cs-CZ" sz="2400" i="1" dirty="0"/>
              <a:t>Já a můj svět prvouka pro 3. ročník</a:t>
            </a:r>
            <a:r>
              <a:rPr lang="cs-CZ" sz="2400" dirty="0"/>
              <a:t>. Brno: Nová škola, 2009, ISBN 80-7289-097-2. </a:t>
            </a:r>
          </a:p>
          <a:p>
            <a:pPr marL="0" indent="0">
              <a:buNone/>
            </a:pPr>
            <a:r>
              <a:rPr lang="cs-CZ" sz="2400" dirty="0" smtClean="0">
                <a:hlinkClick r:id="rId2"/>
              </a:rPr>
              <a:t>http</a:t>
            </a:r>
            <a:r>
              <a:rPr lang="cs-CZ" sz="2400" dirty="0">
                <a:hlinkClick r:id="rId2"/>
              </a:rPr>
              <a:t>://</a:t>
            </a:r>
            <a:r>
              <a:rPr lang="cs-CZ" sz="2400" dirty="0" smtClean="0">
                <a:hlinkClick r:id="rId2"/>
              </a:rPr>
              <a:t>upload.wikimedia.org/wikipedia/commons/thumb/e/e1/Mossopolis.jpg/250px-Mossopolis.jpg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>
                <a:hlinkClick r:id="rId3"/>
              </a:rPr>
              <a:t>http</a:t>
            </a:r>
            <a:r>
              <a:rPr lang="cs-CZ" sz="2400" dirty="0">
                <a:hlinkClick r:id="rId3"/>
              </a:rPr>
              <a:t>://</a:t>
            </a:r>
            <a:r>
              <a:rPr lang="cs-CZ" sz="2400" dirty="0" smtClean="0">
                <a:hlinkClick r:id="rId3"/>
              </a:rPr>
              <a:t>upload.wikimedia.org/wikipedia/commons/thumb/4/4d/Dryopteris_filix-mas_001.jpg/270px-Dryopteris_filix-mas_001.jpg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>
                <a:hlinkClick r:id="rId4"/>
              </a:rPr>
              <a:t>http</a:t>
            </a:r>
            <a:r>
              <a:rPr lang="cs-CZ" sz="2400" dirty="0">
                <a:hlinkClick r:id="rId4"/>
              </a:rPr>
              <a:t>://</a:t>
            </a:r>
            <a:r>
              <a:rPr lang="cs-CZ" sz="2400" dirty="0" smtClean="0">
                <a:hlinkClick r:id="rId4"/>
              </a:rPr>
              <a:t>upload.wikimedia.org/wikipedia/commons/thumb/a/a3/Equisetum.jpg/225px-Equisetum.jpg</a:t>
            </a:r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20062244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179512" y="476672"/>
            <a:ext cx="8856984" cy="564949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>
                <a:hlinkClick r:id="rId2"/>
              </a:rPr>
              <a:t>http://upload.wikimedia.org/wikipedia/commons/thumb/1/1d/Lycopodium_clavatum_151207.jpg/220px-Lycopodium_clavatum_151207.jpg</a:t>
            </a:r>
            <a:endParaRPr lang="cs-CZ" sz="2400" dirty="0"/>
          </a:p>
          <a:p>
            <a:pPr marL="0" indent="0">
              <a:buNone/>
            </a:pPr>
            <a:r>
              <a:rPr lang="cs-CZ" sz="2400" dirty="0" smtClean="0">
                <a:hlinkClick r:id="rId3"/>
              </a:rPr>
              <a:t>http</a:t>
            </a:r>
            <a:r>
              <a:rPr lang="cs-CZ" sz="2400" dirty="0">
                <a:hlinkClick r:id="rId3"/>
              </a:rPr>
              <a:t>://</a:t>
            </a:r>
            <a:r>
              <a:rPr lang="cs-CZ" sz="2400" dirty="0" smtClean="0">
                <a:hlinkClick r:id="rId3"/>
              </a:rPr>
              <a:t>www.rodina-finance.cz/img/tn/3/9276.jpg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>
                <a:hlinkClick r:id="rId4"/>
              </a:rPr>
              <a:t>http://</a:t>
            </a:r>
            <a:r>
              <a:rPr lang="cs-CZ" sz="2400" dirty="0" smtClean="0">
                <a:hlinkClick r:id="rId4"/>
              </a:rPr>
              <a:t>sk2.goo.cz/obrazky/zdravi_na_dlani/lecive_rostliny/lipa/Lipa-kvet.jpg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>
                <a:hlinkClick r:id="rId5"/>
              </a:rPr>
              <a:t>http://upload.wikimedia.org/wikipedia/commons/thumb/3/31/Dzika_r%C3%B3%C5%BCa_owoce.jpg/800px-Dzika_r%C3%B3%C5%BCa_owoce.jpg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>
                <a:hlinkClick r:id="rId6"/>
              </a:rPr>
              <a:t>http://upload.wikimedia.org/wikipedia/commons/thumb/d/df/Paris_quadrifolia_2011_G1.jpg/220px-Paris_quadrifolia_2011_G1.jpg</a:t>
            </a:r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16517089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179512" y="764704"/>
            <a:ext cx="8712968" cy="55054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>
                <a:hlinkClick r:id="rId2"/>
              </a:rPr>
              <a:t>http://upload.wikimedia.org/wikipedia/commons/thumb/3/31/Datura_stramonium_celek.jpg/258px-Datura_stramonium_celek.jpg</a:t>
            </a:r>
            <a:endParaRPr lang="cs-CZ" sz="2400" dirty="0"/>
          </a:p>
          <a:p>
            <a:pPr marL="0" indent="0">
              <a:buNone/>
            </a:pPr>
            <a:r>
              <a:rPr lang="cs-CZ" sz="2400" dirty="0" smtClean="0">
                <a:hlinkClick r:id="rId3"/>
              </a:rPr>
              <a:t>http</a:t>
            </a:r>
            <a:r>
              <a:rPr lang="cs-CZ" sz="2400" dirty="0">
                <a:hlinkClick r:id="rId3"/>
              </a:rPr>
              <a:t>://</a:t>
            </a:r>
            <a:r>
              <a:rPr lang="cs-CZ" sz="2400" dirty="0" smtClean="0">
                <a:hlinkClick r:id="rId3"/>
              </a:rPr>
              <a:t>upload.wikimedia.org/wikipedia/commons/thumb/8/8a/Creeping_butercup_close_800.jpg/258px-Creeping_butercup_close_800.jpg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>
                <a:hlinkClick r:id="rId4"/>
              </a:rPr>
              <a:t>http://</a:t>
            </a:r>
            <a:r>
              <a:rPr lang="cs-CZ" sz="2400" dirty="0" smtClean="0">
                <a:hlinkClick r:id="rId4"/>
              </a:rPr>
              <a:t>upload.wikimedia.org/wikipedia/commons/7/7f/Coltsfoot.jpg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>
                <a:hlinkClick r:id="rId5"/>
              </a:rPr>
              <a:t>http://</a:t>
            </a:r>
            <a:r>
              <a:rPr lang="cs-CZ" sz="2400" dirty="0" smtClean="0">
                <a:hlinkClick r:id="rId5"/>
              </a:rPr>
              <a:t>upload.wikimedia.org/wikipedia/commons/thumb/0/04/Herbstzeitlose.jpg/258px-Herbstzeitlose.jpg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>
                <a:hlinkClick r:id="rId6"/>
              </a:rPr>
              <a:t>http://upload.wikimedia.org/wikipedia/commons/thumb/7/7f/Gentiana_kochiana.jpg/258px-Gentiana_kochiana.jpg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71848431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590</TotalTime>
  <Words>260</Words>
  <Application>Microsoft Office PowerPoint</Application>
  <PresentationFormat>Předvádění na obrazovce (4:3)</PresentationFormat>
  <Paragraphs>63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systému Office</vt:lpstr>
      <vt:lpstr>Prezentace aplikace PowerPoint</vt:lpstr>
      <vt:lpstr>DRUHY ROSTLIN </vt:lpstr>
      <vt:lpstr>   Kvetoucí rostliny Nekvetoucí rostliny Léčivé rostliny Jedovaté rostliny Zákonem chráněné rostliny   </vt:lpstr>
      <vt:lpstr>KVETOUCÍ ROSTLINY</vt:lpstr>
      <vt:lpstr>NEKVETOUCÍ ROSTLINY</vt:lpstr>
      <vt:lpstr>LÉČIVÉ ROSTLINY</vt:lpstr>
      <vt:lpstr>Prezentace aplikace PowerPoint</vt:lpstr>
      <vt:lpstr>PODBĚL LÉKAŘSKÝ</vt:lpstr>
      <vt:lpstr>Prezentace aplikace PowerPoint</vt:lpstr>
      <vt:lpstr>JEDOVATÉ ROSTLINY</vt:lpstr>
      <vt:lpstr>ZÁKONEM CHRÁNĚNÉ ROSTLINY</vt:lpstr>
      <vt:lpstr>Použité zdroje a materiály: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ROSTLINY - souhrn</dc:title>
  <dc:creator>Naděžda Prejzová</dc:creator>
  <cp:lastModifiedBy>Naděžda Prejzová</cp:lastModifiedBy>
  <cp:revision>27</cp:revision>
  <dcterms:created xsi:type="dcterms:W3CDTF">2013-02-03T12:26:55Z</dcterms:created>
  <dcterms:modified xsi:type="dcterms:W3CDTF">2013-02-17T20:05:37Z</dcterms:modified>
</cp:coreProperties>
</file>