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6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FFCC66"/>
    <a:srgbClr val="FFFFCC"/>
    <a:srgbClr val="FFFF99"/>
    <a:srgbClr val="800000"/>
    <a:srgbClr val="009242"/>
    <a:srgbClr val="CC99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278631-5040-4356-B66F-C6EA0A3CFFA7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2DEEB-2D74-4B17-96DF-200B7EFE42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927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2DEEB-2D74-4B17-96DF-200B7EFE422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481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7" r:id="rId1"/>
    <p:sldLayoutId id="2147484118" r:id="rId2"/>
    <p:sldLayoutId id="2147484119" r:id="rId3"/>
    <p:sldLayoutId id="2147484120" r:id="rId4"/>
    <p:sldLayoutId id="2147484121" r:id="rId5"/>
    <p:sldLayoutId id="2147484122" r:id="rId6"/>
    <p:sldLayoutId id="2147484123" r:id="rId7"/>
    <p:sldLayoutId id="2147484124" r:id="rId8"/>
    <p:sldLayoutId id="2147484125" r:id="rId9"/>
    <p:sldLayoutId id="2147484126" r:id="rId10"/>
    <p:sldLayoutId id="2147484127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nton%C3%ADn_Novotn%C3%BD" TargetMode="External"/><Relationship Id="rId13" Type="http://schemas.openxmlformats.org/officeDocument/2006/relationships/hyperlink" Target="http://cs.wikipedia.org/wiki/Milo%C5%A1_Zeman" TargetMode="External"/><Relationship Id="rId3" Type="http://schemas.openxmlformats.org/officeDocument/2006/relationships/hyperlink" Target="http://cs.wikipedia.org/wiki/Tom%C3%A1%C5%A1_Garrigue_Masaryk" TargetMode="External"/><Relationship Id="rId7" Type="http://schemas.openxmlformats.org/officeDocument/2006/relationships/hyperlink" Target="http://cs.wikipedia.org/wiki/Anton%C3%ADn_Z%C3%A1potock%C3%BD" TargetMode="External"/><Relationship Id="rId12" Type="http://schemas.openxmlformats.org/officeDocument/2006/relationships/hyperlink" Target="http://cs.wikipedia.org/wiki/V%C3%A1clav_Klau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Klement_Gottwald" TargetMode="External"/><Relationship Id="rId11" Type="http://schemas.openxmlformats.org/officeDocument/2006/relationships/hyperlink" Target="http://cs.wikipedia.org/wiki/V%C3%A1clav_Havel" TargetMode="External"/><Relationship Id="rId5" Type="http://schemas.openxmlformats.org/officeDocument/2006/relationships/hyperlink" Target="http://cs.wikipedia.org/wiki/Emil_H%C3%A1cha" TargetMode="External"/><Relationship Id="rId10" Type="http://schemas.openxmlformats.org/officeDocument/2006/relationships/hyperlink" Target="http://cs.wikipedia.org/wiki/Gust%C3%A1v_Hus%C3%A1k" TargetMode="External"/><Relationship Id="rId4" Type="http://schemas.openxmlformats.org/officeDocument/2006/relationships/hyperlink" Target="http://cs.wikipedia.org/wiki/Edvard_Bene%C5%A1" TargetMode="External"/><Relationship Id="rId9" Type="http://schemas.openxmlformats.org/officeDocument/2006/relationships/hyperlink" Target="http://cs.wikipedia.org/wiki/Ludv%C3%ADk_Svoboda" TargetMode="External"/><Relationship Id="rId1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Tom%C3%A1%C5%A1_Garrigue_Masaryk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zbozi.cz/vyrobek/tomas-garrigue-masaryk-renata-fucikova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Klement_Gottwald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novinky.cz/domaci/294206-zeman-uz-schvalil-kresbu-na-prezidentskou-znamku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4579513"/>
              </p:ext>
            </p:extLst>
          </p:nvPr>
        </p:nvGraphicFramePr>
        <p:xfrm>
          <a:off x="600172" y="1628800"/>
          <a:ext cx="8124475" cy="4752528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1648337"/>
                <a:gridCol w="6476138"/>
              </a:tblGrid>
              <a:tr h="245364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i="1" kern="1200" dirty="0" smtClean="0">
                          <a:solidFill>
                            <a:schemeClr val="bg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</a:t>
                      </a:r>
                      <a:r>
                        <a:rPr lang="cs-CZ" sz="1400" b="1" i="1" kern="1200" dirty="0" smtClean="0">
                          <a:solidFill>
                            <a:srgbClr val="FFCC99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EU_32_sada1_15_SV_Seznam</a:t>
                      </a:r>
                      <a:r>
                        <a:rPr lang="cs-CZ" sz="1400" b="1" i="1" kern="1200" baseline="0" dirty="0" smtClean="0">
                          <a:solidFill>
                            <a:srgbClr val="FFCC99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prezidentů 1</a:t>
                      </a:r>
                      <a:r>
                        <a:rPr lang="cs-CZ" sz="1400" b="1" i="1" kern="1200" dirty="0" smtClean="0">
                          <a:solidFill>
                            <a:srgbClr val="FFCC99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_Cup</a:t>
                      </a:r>
                      <a:endParaRPr lang="cs-CZ" sz="1400" dirty="0" smtClean="0">
                        <a:solidFill>
                          <a:srgbClr val="FFCC99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Bc. Cuperová</a:t>
                      </a:r>
                    </a:p>
                  </a:txBody>
                  <a:tcPr marL="68580" marR="68580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 si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rozšiřují své znalosti o </a:t>
                      </a:r>
                      <a:r>
                        <a:rPr lang="cs-CZ" sz="12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prezidentech od r.1918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Odborné činnosti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Společenské vědy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209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Místo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kde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žijeme/Seznam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prezidentů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Seznámit se s významnými osobnostmi naší vlasti </a:t>
                      </a:r>
                    </a:p>
                  </a:txBody>
                  <a:tcPr marL="68580" marR="68580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T. G .Masaryk, E. Beneš,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E. Hácha, K. Gottwald, A. Zápotocký, A. Novotný, L. Svoboda, G. Husák, V. Havel,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V. Klaus, M.  Zeman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4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PPT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7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vzdělávání, 1. ročník Praktické školy jednoleté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16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4. 2.</a:t>
                      </a:r>
                      <a:r>
                        <a:rPr lang="cs-CZ" sz="12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2013                          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I. PRŠ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081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FFCC99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Zdroje </a:t>
                      </a:r>
                      <a:r>
                        <a:rPr lang="cs-CZ" sz="1100" baseline="0" dirty="0" smtClean="0">
                          <a:solidFill>
                            <a:srgbClr val="FFCC99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endParaRPr lang="cs-CZ" sz="1100" dirty="0">
                        <a:solidFill>
                          <a:srgbClr val="FFCC99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3"/>
                        </a:rPr>
                        <a:t>http</a:t>
                      </a: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3"/>
                        </a:rPr>
                        <a:t>://cs.wikipedia.org/wiki/Tom%C3%A1%C5%A1_Garrigue_Masaryk</a:t>
                      </a: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</a:rPr>
                        <a:t> 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4"/>
                        </a:rPr>
                        <a:t>http://cs.wikipedia.org/wiki/Edvard_Bene%C5%A1</a:t>
                      </a: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</a:rPr>
                        <a:t>                                            </a:t>
                      </a: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5"/>
                        </a:rPr>
                        <a:t>http://cs.wikipedia.org/wiki/Emil_H%C3%A1cha</a:t>
                      </a:r>
                      <a:endParaRPr lang="cs-CZ" sz="800" baseline="0" dirty="0" smtClean="0">
                        <a:solidFill>
                          <a:srgbClr val="FFCC99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6"/>
                        </a:rPr>
                        <a:t>http://cs.wikipedia.org/wiki/Klement_Gottwald</a:t>
                      </a:r>
                      <a:endParaRPr lang="cs-CZ" sz="800" baseline="0" dirty="0" smtClean="0">
                        <a:solidFill>
                          <a:srgbClr val="FFCC99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7"/>
                        </a:rPr>
                        <a:t>http://cs.wikipedia.org/wiki/Anton%C3%ADn_Z%C3%A1potock%C3%BD</a:t>
                      </a: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</a:rPr>
                        <a:t>        </a:t>
                      </a: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8"/>
                        </a:rPr>
                        <a:t>http://cs.wikipedia.org/wiki/Anton%C3%ADn_Novotn%C3%BD</a:t>
                      </a:r>
                      <a:endParaRPr lang="cs-CZ" sz="800" baseline="0" dirty="0" smtClean="0">
                        <a:solidFill>
                          <a:srgbClr val="FFCC99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9"/>
                        </a:rPr>
                        <a:t>http://cs.wikipedia.org/wiki/Ludv%C3%ADk_Svoboda</a:t>
                      </a: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</a:rPr>
                        <a:t>                                        </a:t>
                      </a: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10"/>
                        </a:rPr>
                        <a:t>http://cs.wikipedia.org/wiki/Gust%C3%A1v_Hus%C3%A1k</a:t>
                      </a:r>
                      <a:endParaRPr lang="cs-CZ" sz="800" baseline="0" dirty="0" smtClean="0">
                        <a:solidFill>
                          <a:srgbClr val="FFCC99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11"/>
                        </a:rPr>
                        <a:t>http://cs.wikipedia.org/wiki/V%C3%A1clav_Havel</a:t>
                      </a: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</a:rPr>
                        <a:t>                                               </a:t>
                      </a: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12"/>
                        </a:rPr>
                        <a:t>http://cs.wikipedia.org/wiki/V%C3%A1clav_Klaus</a:t>
                      </a:r>
                      <a:endParaRPr lang="cs-CZ" sz="800" baseline="0" dirty="0" smtClean="0">
                        <a:solidFill>
                          <a:srgbClr val="FFCC99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13"/>
                        </a:rPr>
                        <a:t>http://</a:t>
                      </a: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  <a:hlinkClick r:id="rId13"/>
                        </a:rPr>
                        <a:t>cs.wikipedia.org/wiki/Milo%C5%A1_Zeman</a:t>
                      </a:r>
                      <a:endParaRPr lang="cs-CZ" sz="800" baseline="0" dirty="0" smtClean="0">
                        <a:solidFill>
                          <a:srgbClr val="FFCC99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800" baseline="0" dirty="0" smtClean="0">
                          <a:solidFill>
                            <a:srgbClr val="FFCC99"/>
                          </a:solidFill>
                        </a:rPr>
                        <a:t>Vlastní oxeroxované poštovní známky</a:t>
                      </a:r>
                      <a:endParaRPr lang="cs-CZ" sz="800" baseline="0" dirty="0" smtClean="0">
                        <a:solidFill>
                          <a:srgbClr val="FFCC99"/>
                        </a:solidFill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8640"/>
            <a:ext cx="7725900" cy="1268760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479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772816"/>
            <a:ext cx="8352928" cy="2727012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solidFill>
                  <a:schemeClr val="accent4">
                    <a:lumMod val="50000"/>
                  </a:schemeClr>
                </a:solidFill>
              </a:rPr>
              <a:t>Seznam prezidentů</a:t>
            </a:r>
            <a:endParaRPr lang="cs-CZ" sz="80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412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353527" y="3164200"/>
            <a:ext cx="4143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Prezidentem první republiky: 1918-1935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06335" y="5820946"/>
            <a:ext cx="43054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Prezidentem první republiky: 1935-1938, 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exilové vlády a poválečného Československa: 1945-1948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353527" y="332656"/>
            <a:ext cx="5824808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</a:t>
            </a:r>
            <a:r>
              <a:rPr lang="cs-CZ" sz="4400" b="1" dirty="0" smtClean="0">
                <a:solidFill>
                  <a:srgbClr val="FF0000"/>
                </a:solidFill>
              </a:rPr>
              <a:t>.  Tomáš </a:t>
            </a:r>
            <a:r>
              <a:rPr lang="cs-CZ" sz="4400" b="1" dirty="0">
                <a:solidFill>
                  <a:srgbClr val="FF0000"/>
                </a:solidFill>
              </a:rPr>
              <a:t>Garrigue Masaryk</a:t>
            </a:r>
            <a:r>
              <a:rPr lang="cs-CZ" sz="3600" dirty="0">
                <a:solidFill>
                  <a:srgbClr val="FF0000"/>
                </a:solidFill>
              </a:rPr>
              <a:t> 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(1850</a:t>
            </a:r>
            <a:r>
              <a:rPr lang="cs-CZ" dirty="0"/>
              <a:t> </a:t>
            </a:r>
            <a:r>
              <a:rPr lang="cs-CZ" dirty="0" smtClean="0"/>
              <a:t>–</a:t>
            </a:r>
            <a:r>
              <a:rPr lang="cs-CZ" dirty="0"/>
              <a:t> </a:t>
            </a:r>
            <a:r>
              <a:rPr lang="cs-CZ" dirty="0" smtClean="0"/>
              <a:t>1937) </a:t>
            </a:r>
            <a:r>
              <a:rPr lang="cs-CZ" dirty="0"/>
              <a:t>byl pedagog, politik, státník a </a:t>
            </a:r>
            <a:r>
              <a:rPr lang="cs-CZ" dirty="0" smtClean="0"/>
              <a:t>filozof</a:t>
            </a:r>
            <a:r>
              <a:rPr lang="cs-CZ" dirty="0"/>
              <a:t>. </a:t>
            </a:r>
            <a:r>
              <a:rPr lang="cs-CZ" dirty="0" smtClean="0"/>
              <a:t>V </a:t>
            </a:r>
            <a:r>
              <a:rPr lang="cs-CZ" dirty="0"/>
              <a:t>roce 1918 se </a:t>
            </a:r>
            <a:r>
              <a:rPr lang="cs-CZ" dirty="0" smtClean="0"/>
              <a:t>stal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prvním prezidentem </a:t>
            </a:r>
            <a:r>
              <a:rPr lang="cs-CZ" b="1" dirty="0">
                <a:solidFill>
                  <a:srgbClr val="FF0000"/>
                </a:solidFill>
              </a:rPr>
              <a:t>Československa. 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T</a:t>
            </a:r>
            <a:r>
              <a:rPr lang="cs-CZ" dirty="0"/>
              <a:t>. G. Masaryk byl sedmnáctkrát navržen (ale jen v deseti nominačních letech) na Nobelovu cenu míru.</a:t>
            </a:r>
            <a:r>
              <a:rPr lang="cs-CZ" baseline="30000" dirty="0">
                <a:hlinkClick r:id="rId2"/>
              </a:rPr>
              <a:t>[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06335" y="4005064"/>
            <a:ext cx="45720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2.  </a:t>
            </a:r>
            <a:r>
              <a:rPr lang="cs-CZ" sz="3600" b="1" dirty="0" smtClean="0">
                <a:solidFill>
                  <a:srgbClr val="0070C0"/>
                </a:solidFill>
              </a:rPr>
              <a:t>Edvard </a:t>
            </a:r>
            <a:r>
              <a:rPr lang="cs-CZ" sz="3600" b="1" dirty="0">
                <a:solidFill>
                  <a:srgbClr val="0070C0"/>
                </a:solidFill>
              </a:rPr>
              <a:t>Beneš</a:t>
            </a:r>
            <a:r>
              <a:rPr lang="cs-CZ" sz="4000" dirty="0">
                <a:solidFill>
                  <a:srgbClr val="0070C0"/>
                </a:solidFill>
              </a:rPr>
              <a:t> </a:t>
            </a:r>
            <a:endParaRPr lang="cs-CZ" sz="4000" dirty="0" smtClean="0">
              <a:solidFill>
                <a:srgbClr val="0070C0"/>
              </a:solidFill>
            </a:endParaRPr>
          </a:p>
          <a:p>
            <a:r>
              <a:rPr lang="cs-CZ" dirty="0" smtClean="0"/>
              <a:t>(1884</a:t>
            </a:r>
            <a:r>
              <a:rPr lang="cs-CZ" dirty="0"/>
              <a:t> – </a:t>
            </a:r>
            <a:r>
              <a:rPr lang="cs-CZ" dirty="0" smtClean="0"/>
              <a:t>1948) 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byl </a:t>
            </a:r>
            <a:r>
              <a:rPr lang="cs-CZ" b="1" dirty="0">
                <a:solidFill>
                  <a:srgbClr val="0070C0"/>
                </a:solidFill>
              </a:rPr>
              <a:t>druhý československý prezident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>Byl </a:t>
            </a:r>
            <a:r>
              <a:rPr lang="cs-CZ" dirty="0"/>
              <a:t>představitel československého odboje během druhé světové války.</a:t>
            </a:r>
          </a:p>
        </p:txBody>
      </p:sp>
      <p:pic>
        <p:nvPicPr>
          <p:cNvPr id="6146" name="Picture 2" descr="http://images.zbozi.cz/zbozi-images/50c1982895e0d99431fc00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150"/>
            <a:ext cx="3102007" cy="3970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19" y="4293096"/>
            <a:ext cx="3251479" cy="175432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Internetový odkaz ke koupi knihy o T. G. Masarykovi:</a:t>
            </a:r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://www.zbozi.cz/vyrobek/tomas-garrigue-masaryk-renata-fucikova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7418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64671" y="2292554"/>
            <a:ext cx="43006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Prezidentem druhé republiky 1938-1939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a protektorátu Čechy a Morava1939-1945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4671" y="5866347"/>
            <a:ext cx="6327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Prezidentem československé socialistické republiky 1948-1953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25294" y="476672"/>
            <a:ext cx="567198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3.  </a:t>
            </a:r>
            <a:r>
              <a:rPr lang="cs-CZ" sz="3600" b="1" dirty="0" smtClean="0">
                <a:solidFill>
                  <a:srgbClr val="00B050"/>
                </a:solidFill>
              </a:rPr>
              <a:t>Emil Hácha</a:t>
            </a:r>
            <a:endParaRPr lang="cs-CZ" sz="3600" dirty="0">
              <a:solidFill>
                <a:srgbClr val="00B050"/>
              </a:solidFill>
            </a:endParaRPr>
          </a:p>
          <a:p>
            <a:r>
              <a:rPr lang="cs-CZ" dirty="0" smtClean="0"/>
              <a:t>(1872</a:t>
            </a:r>
            <a:r>
              <a:rPr lang="cs-CZ" dirty="0"/>
              <a:t> – </a:t>
            </a:r>
            <a:r>
              <a:rPr lang="cs-CZ" dirty="0" smtClean="0"/>
              <a:t>1945) </a:t>
            </a:r>
          </a:p>
          <a:p>
            <a:r>
              <a:rPr lang="cs-CZ" dirty="0" smtClean="0"/>
              <a:t>byl </a:t>
            </a:r>
            <a:r>
              <a:rPr lang="cs-CZ" b="1" dirty="0">
                <a:solidFill>
                  <a:srgbClr val="00B050"/>
                </a:solidFill>
              </a:rPr>
              <a:t>třetí</a:t>
            </a:r>
            <a:r>
              <a:rPr lang="cs-CZ" dirty="0"/>
              <a:t> </a:t>
            </a:r>
            <a:r>
              <a:rPr lang="cs-CZ" b="1" dirty="0" smtClean="0">
                <a:solidFill>
                  <a:srgbClr val="00B050"/>
                </a:solidFill>
              </a:rPr>
              <a:t>prezident </a:t>
            </a:r>
            <a:r>
              <a:rPr lang="cs-CZ" dirty="0" smtClean="0"/>
              <a:t>Československé </a:t>
            </a:r>
            <a:r>
              <a:rPr lang="cs-CZ" dirty="0"/>
              <a:t>republiky (1938–1939), státní prezident Protektorátu Čechy a Morava (1939–1945), 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9625" y="3524145"/>
            <a:ext cx="548820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4.  </a:t>
            </a:r>
            <a:r>
              <a:rPr lang="cs-CZ" sz="4400" b="1" dirty="0" smtClean="0">
                <a:solidFill>
                  <a:srgbClr val="002060"/>
                </a:solidFill>
              </a:rPr>
              <a:t>Klement </a:t>
            </a:r>
            <a:r>
              <a:rPr lang="cs-CZ" sz="4400" b="1" dirty="0">
                <a:solidFill>
                  <a:srgbClr val="002060"/>
                </a:solidFill>
              </a:rPr>
              <a:t>Gottwald</a:t>
            </a:r>
            <a:r>
              <a:rPr lang="cs-CZ" sz="4000" b="1" dirty="0">
                <a:solidFill>
                  <a:srgbClr val="002060"/>
                </a:solidFill>
              </a:rPr>
              <a:t> </a:t>
            </a:r>
            <a:endParaRPr lang="cs-CZ" sz="4000" b="1" dirty="0" smtClean="0">
              <a:solidFill>
                <a:srgbClr val="002060"/>
              </a:solidFill>
            </a:endParaRPr>
          </a:p>
          <a:p>
            <a:r>
              <a:rPr lang="cs-CZ" dirty="0" smtClean="0"/>
              <a:t>(</a:t>
            </a:r>
            <a:r>
              <a:rPr lang="cs-CZ" dirty="0"/>
              <a:t> </a:t>
            </a:r>
            <a:r>
              <a:rPr lang="cs-CZ" dirty="0" smtClean="0"/>
              <a:t>1896</a:t>
            </a:r>
            <a:r>
              <a:rPr lang="cs-CZ" baseline="30000" dirty="0" smtClean="0">
                <a:hlinkClick r:id="rId2"/>
              </a:rPr>
              <a:t>]</a:t>
            </a:r>
            <a:r>
              <a:rPr lang="cs-CZ" dirty="0"/>
              <a:t> </a:t>
            </a:r>
            <a:r>
              <a:rPr lang="cs-CZ" dirty="0" smtClean="0"/>
              <a:t>–</a:t>
            </a:r>
            <a:r>
              <a:rPr lang="cs-CZ" dirty="0"/>
              <a:t> </a:t>
            </a:r>
            <a:r>
              <a:rPr lang="cs-CZ" dirty="0" smtClean="0"/>
              <a:t>1953)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b="1" dirty="0">
                <a:solidFill>
                  <a:srgbClr val="002060"/>
                </a:solidFill>
              </a:rPr>
              <a:t>b</a:t>
            </a:r>
            <a:r>
              <a:rPr lang="cs-CZ" b="1" dirty="0" smtClean="0">
                <a:solidFill>
                  <a:srgbClr val="002060"/>
                </a:solidFill>
              </a:rPr>
              <a:t>yl čtvrtým</a:t>
            </a:r>
            <a:r>
              <a:rPr lang="cs-CZ" b="1" dirty="0">
                <a:solidFill>
                  <a:srgbClr val="002060"/>
                </a:solidFill>
              </a:rPr>
              <a:t> </a:t>
            </a:r>
            <a:r>
              <a:rPr lang="cs-CZ" b="1" dirty="0" smtClean="0">
                <a:solidFill>
                  <a:srgbClr val="002060"/>
                </a:solidFill>
              </a:rPr>
              <a:t>prezidentem </a:t>
            </a:r>
            <a:r>
              <a:rPr lang="cs-CZ" dirty="0" smtClean="0"/>
              <a:t>Československa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9625" y="4789129"/>
            <a:ext cx="543609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Po jeho zvolení do funkce v zemi </a:t>
            </a:r>
            <a:r>
              <a:rPr lang="cs-CZ" sz="1600" dirty="0"/>
              <a:t>začali </a:t>
            </a:r>
            <a:r>
              <a:rPr lang="cs-CZ" sz="1600" dirty="0" smtClean="0"/>
              <a:t>rozhodovat </a:t>
            </a:r>
            <a:r>
              <a:rPr lang="cs-CZ" sz="1600" dirty="0"/>
              <a:t>sovětští </a:t>
            </a:r>
            <a:r>
              <a:rPr lang="cs-CZ" sz="1600" dirty="0" smtClean="0"/>
              <a:t>poradci</a:t>
            </a:r>
            <a:r>
              <a:rPr lang="cs-CZ" sz="1600" baseline="30000" dirty="0" smtClean="0"/>
              <a:t>.</a:t>
            </a:r>
            <a:r>
              <a:rPr lang="cs-CZ" sz="1600" dirty="0" smtClean="0"/>
              <a:t> </a:t>
            </a:r>
            <a:r>
              <a:rPr lang="cs-CZ" sz="1600" dirty="0"/>
              <a:t>B</a:t>
            </a:r>
            <a:r>
              <a:rPr lang="cs-CZ" sz="1600" dirty="0" smtClean="0"/>
              <a:t>yla prosazena </a:t>
            </a:r>
            <a:r>
              <a:rPr lang="cs-CZ" sz="1600" dirty="0"/>
              <a:t>násilná kolektivizace zemědělství</a:t>
            </a:r>
            <a:r>
              <a:rPr lang="cs-CZ" sz="1600" dirty="0" smtClean="0"/>
              <a:t>, </a:t>
            </a:r>
            <a:r>
              <a:rPr lang="cs-CZ" sz="1600" dirty="0"/>
              <a:t>zaveden monopol komunistické moci na školství, vědu a kulturu. </a:t>
            </a:r>
          </a:p>
        </p:txBody>
      </p:sp>
      <p:pic>
        <p:nvPicPr>
          <p:cNvPr id="6" name="Picture 3" descr="C:\Users\pc\Desktop\fotky škola\gottwal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15719"/>
            <a:ext cx="3672408" cy="418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2395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16632"/>
            <a:ext cx="8507288" cy="6557714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endParaRPr lang="cs-CZ" dirty="0"/>
          </a:p>
          <a:p>
            <a:endParaRPr lang="cs-CZ" dirty="0"/>
          </a:p>
          <a:p>
            <a:pPr marL="13716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3482297"/>
            <a:ext cx="2581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Prezidentem 1953-1957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27063" y="6392769"/>
            <a:ext cx="2524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Prezidentem1957-1968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43875" y="332656"/>
            <a:ext cx="5487822" cy="27084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5. </a:t>
            </a:r>
            <a:r>
              <a:rPr lang="cs-CZ" sz="4400" b="1" dirty="0" smtClean="0">
                <a:solidFill>
                  <a:srgbClr val="7030A0"/>
                </a:solidFill>
              </a:rPr>
              <a:t>Antonín </a:t>
            </a:r>
            <a:r>
              <a:rPr lang="cs-CZ" sz="4400" b="1" dirty="0">
                <a:solidFill>
                  <a:srgbClr val="7030A0"/>
                </a:solidFill>
              </a:rPr>
              <a:t>Zápotocký </a:t>
            </a:r>
            <a:endParaRPr lang="cs-CZ" sz="4400" b="1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(1884</a:t>
            </a:r>
            <a:r>
              <a:rPr lang="cs-CZ" dirty="0"/>
              <a:t> </a:t>
            </a:r>
            <a:r>
              <a:rPr lang="cs-CZ" dirty="0" smtClean="0"/>
              <a:t>–1957) </a:t>
            </a:r>
          </a:p>
          <a:p>
            <a:r>
              <a:rPr lang="cs-CZ" dirty="0" smtClean="0"/>
              <a:t>se </a:t>
            </a:r>
            <a:r>
              <a:rPr lang="cs-CZ" dirty="0"/>
              <a:t>stal druhým </a:t>
            </a:r>
            <a:r>
              <a:rPr lang="cs-CZ" dirty="0" smtClean="0"/>
              <a:t>československým komunistickým</a:t>
            </a:r>
            <a:r>
              <a:rPr lang="cs-CZ" dirty="0"/>
              <a:t> prezidentem po Klementu Gottwaldovi a </a:t>
            </a:r>
            <a:r>
              <a:rPr lang="cs-CZ" b="1" dirty="0" smtClean="0">
                <a:solidFill>
                  <a:srgbClr val="7030A0"/>
                </a:solidFill>
              </a:rPr>
              <a:t>pátým prezidentem </a:t>
            </a:r>
            <a:r>
              <a:rPr lang="cs-CZ" dirty="0" smtClean="0"/>
              <a:t>od </a:t>
            </a:r>
            <a:r>
              <a:rPr lang="cs-CZ" dirty="0"/>
              <a:t>vzniku samostatného Československa. K nejkontroverznějším krokům jeho prezidentského úřadování patří měnová reforma z roku 1953.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491880" y="4792331"/>
            <a:ext cx="5652120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6.  </a:t>
            </a:r>
            <a:r>
              <a:rPr lang="cs-CZ" sz="4400" b="1" dirty="0" smtClean="0">
                <a:solidFill>
                  <a:srgbClr val="C00000"/>
                </a:solidFill>
              </a:rPr>
              <a:t>Antonín </a:t>
            </a:r>
            <a:r>
              <a:rPr lang="cs-CZ" sz="4400" b="1" dirty="0">
                <a:solidFill>
                  <a:srgbClr val="C00000"/>
                </a:solidFill>
              </a:rPr>
              <a:t>Novotný </a:t>
            </a:r>
            <a:endParaRPr lang="cs-CZ" sz="4400" b="1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(1904</a:t>
            </a:r>
            <a:r>
              <a:rPr lang="cs-CZ" dirty="0"/>
              <a:t> </a:t>
            </a:r>
            <a:r>
              <a:rPr lang="cs-CZ" dirty="0" smtClean="0"/>
              <a:t>–</a:t>
            </a:r>
            <a:r>
              <a:rPr lang="cs-CZ" dirty="0"/>
              <a:t> </a:t>
            </a:r>
            <a:r>
              <a:rPr lang="cs-CZ" dirty="0" smtClean="0"/>
              <a:t>1975) </a:t>
            </a:r>
          </a:p>
          <a:p>
            <a:r>
              <a:rPr lang="cs-CZ" dirty="0" smtClean="0"/>
              <a:t>byl </a:t>
            </a:r>
            <a:r>
              <a:rPr lang="cs-CZ" dirty="0"/>
              <a:t>třetí československý komunistický prezident a zároveň </a:t>
            </a:r>
            <a:r>
              <a:rPr lang="cs-CZ" b="1" dirty="0">
                <a:solidFill>
                  <a:srgbClr val="C00000"/>
                </a:solidFill>
              </a:rPr>
              <a:t>šestý prezident </a:t>
            </a:r>
            <a:r>
              <a:rPr lang="cs-CZ" dirty="0"/>
              <a:t>od vzniku Československa. </a:t>
            </a:r>
          </a:p>
        </p:txBody>
      </p:sp>
      <p:pic>
        <p:nvPicPr>
          <p:cNvPr id="4098" name="Picture 2" descr="C:\Users\pc\Desktop\fotky škola\nejedl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2317"/>
            <a:ext cx="2930246" cy="354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Desktop\fotky škola\zapotocký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24890"/>
            <a:ext cx="2830390" cy="3357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8717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47864" y="2763521"/>
            <a:ext cx="2578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Prezidentem 1968-1975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89864" y="6502201"/>
            <a:ext cx="2578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9242"/>
                </a:solidFill>
              </a:rPr>
              <a:t>Prezidentem 1975-1989</a:t>
            </a:r>
            <a:endParaRPr lang="cs-CZ" b="1" dirty="0">
              <a:solidFill>
                <a:srgbClr val="009242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294967295"/>
          </p:nvPr>
        </p:nvSpPr>
        <p:spPr>
          <a:xfrm>
            <a:off x="3275856" y="476672"/>
            <a:ext cx="5651500" cy="23669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300" b="1" dirty="0" smtClean="0">
                <a:solidFill>
                  <a:schemeClr val="accent1">
                    <a:lumMod val="75000"/>
                  </a:schemeClr>
                </a:solidFill>
              </a:rPr>
              <a:t>7. 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Ludvík </a:t>
            </a:r>
            <a:r>
              <a:rPr lang="cs-CZ" sz="4400" b="1" dirty="0">
                <a:solidFill>
                  <a:schemeClr val="accent1">
                    <a:lumMod val="75000"/>
                  </a:schemeClr>
                </a:solidFill>
              </a:rPr>
              <a:t>Svoboda</a:t>
            </a: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sz="1700" dirty="0" smtClean="0"/>
              <a:t>(</a:t>
            </a:r>
            <a:r>
              <a:rPr lang="cs-CZ" sz="1800" dirty="0" smtClean="0"/>
              <a:t>1895</a:t>
            </a:r>
            <a:r>
              <a:rPr lang="cs-CZ" sz="1800" dirty="0"/>
              <a:t> </a:t>
            </a:r>
            <a:r>
              <a:rPr lang="cs-CZ" sz="1800" dirty="0" smtClean="0"/>
              <a:t>–</a:t>
            </a:r>
            <a:r>
              <a:rPr lang="cs-CZ" sz="1800" dirty="0"/>
              <a:t> </a:t>
            </a:r>
            <a:r>
              <a:rPr lang="cs-CZ" sz="1800" dirty="0" smtClean="0"/>
              <a:t>1979) </a:t>
            </a:r>
            <a:r>
              <a:rPr lang="cs-CZ" sz="1800" dirty="0"/>
              <a:t>byl československý </a:t>
            </a:r>
            <a:r>
              <a:rPr lang="cs-CZ" sz="1800" dirty="0" smtClean="0"/>
              <a:t>generál</a:t>
            </a:r>
            <a:r>
              <a:rPr lang="cs-CZ" sz="1800" dirty="0"/>
              <a:t> a politik. Během druhé světové války vedl 1. československý armádní sbor na východní frontě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/>
              <a:t>B</a:t>
            </a:r>
            <a:r>
              <a:rPr lang="cs-CZ" sz="1800" dirty="0" smtClean="0"/>
              <a:t>yl</a:t>
            </a:r>
            <a:r>
              <a:rPr lang="cs-CZ" sz="1800" dirty="0"/>
              <a:t> </a:t>
            </a:r>
            <a:r>
              <a:rPr lang="cs-CZ" sz="1800" dirty="0" smtClean="0"/>
              <a:t>první prezident</a:t>
            </a:r>
            <a:r>
              <a:rPr lang="cs-CZ" sz="1800" dirty="0"/>
              <a:t> Československé socialistické </a:t>
            </a:r>
            <a:r>
              <a:rPr lang="cs-CZ" sz="1800" dirty="0" smtClean="0"/>
              <a:t>republiky a zároveň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sedmý prezident </a:t>
            </a:r>
            <a:r>
              <a:rPr lang="cs-CZ" sz="1800" dirty="0" smtClean="0"/>
              <a:t>od vzniku Československa</a:t>
            </a:r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19" name="Zástupný symbol pro text 14"/>
          <p:cNvSpPr>
            <a:spLocks noGrp="1"/>
          </p:cNvSpPr>
          <p:nvPr>
            <p:ph sz="quarter" idx="4294967295"/>
          </p:nvPr>
        </p:nvSpPr>
        <p:spPr>
          <a:xfrm>
            <a:off x="0" y="3940114"/>
            <a:ext cx="6516216" cy="26082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300" b="1" dirty="0" smtClean="0">
                <a:solidFill>
                  <a:srgbClr val="009242"/>
                </a:solidFill>
              </a:rPr>
              <a:t>8.  </a:t>
            </a:r>
            <a:r>
              <a:rPr lang="cs-CZ" sz="4400" b="1" dirty="0" smtClean="0">
                <a:solidFill>
                  <a:srgbClr val="009242"/>
                </a:solidFill>
              </a:rPr>
              <a:t>Gustáv </a:t>
            </a:r>
            <a:r>
              <a:rPr lang="cs-CZ" sz="4400" b="1" dirty="0">
                <a:solidFill>
                  <a:srgbClr val="009242"/>
                </a:solidFill>
              </a:rPr>
              <a:t>Husák</a:t>
            </a:r>
            <a:r>
              <a:rPr lang="cs-CZ" sz="4400" b="1" dirty="0">
                <a:solidFill>
                  <a:srgbClr val="00B050"/>
                </a:solidFill>
              </a:rPr>
              <a:t> </a:t>
            </a:r>
            <a:endParaRPr lang="cs-CZ" sz="4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1800" dirty="0" smtClean="0"/>
              <a:t>(1913</a:t>
            </a:r>
            <a:r>
              <a:rPr lang="cs-CZ" sz="1800" dirty="0"/>
              <a:t> </a:t>
            </a:r>
            <a:r>
              <a:rPr lang="cs-CZ" sz="1800" dirty="0" smtClean="0"/>
              <a:t>- 1991, </a:t>
            </a:r>
            <a:r>
              <a:rPr lang="cs-CZ" sz="1800" dirty="0" err="1"/>
              <a:t>pův</a:t>
            </a:r>
            <a:r>
              <a:rPr lang="cs-CZ" sz="1800" dirty="0"/>
              <a:t>. křestní jméno </a:t>
            </a:r>
            <a:r>
              <a:rPr lang="cs-CZ" sz="1800" b="1" dirty="0"/>
              <a:t>Augustín</a:t>
            </a:r>
            <a:r>
              <a:rPr lang="cs-CZ" sz="1800" dirty="0"/>
              <a:t>) </a:t>
            </a:r>
            <a:r>
              <a:rPr lang="cs-CZ" sz="1800" dirty="0" smtClean="0"/>
              <a:t>byl československý</a:t>
            </a:r>
            <a:r>
              <a:rPr lang="cs-CZ" sz="1800" dirty="0"/>
              <a:t> komunistický politik a posléze</a:t>
            </a:r>
            <a:r>
              <a:rPr lang="cs-CZ" sz="1800" b="1" dirty="0">
                <a:solidFill>
                  <a:srgbClr val="009242"/>
                </a:solidFill>
              </a:rPr>
              <a:t> </a:t>
            </a:r>
            <a:r>
              <a:rPr lang="cs-CZ" sz="1800" b="1" dirty="0" smtClean="0">
                <a:solidFill>
                  <a:srgbClr val="009242"/>
                </a:solidFill>
              </a:rPr>
              <a:t>osmý prezident </a:t>
            </a:r>
            <a:endParaRPr lang="cs-CZ" sz="1800" dirty="0"/>
          </a:p>
        </p:txBody>
      </p:sp>
      <p:sp>
        <p:nvSpPr>
          <p:cNvPr id="2" name="Obdélník 1"/>
          <p:cNvSpPr/>
          <p:nvPr/>
        </p:nvSpPr>
        <p:spPr>
          <a:xfrm>
            <a:off x="5180" y="5301873"/>
            <a:ext cx="618468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Za </a:t>
            </a:r>
            <a:r>
              <a:rPr lang="cs-CZ" sz="1600" dirty="0" err="1" smtClean="0"/>
              <a:t>jrho</a:t>
            </a:r>
            <a:r>
              <a:rPr lang="cs-CZ" sz="1600" dirty="0" smtClean="0"/>
              <a:t> </a:t>
            </a:r>
            <a:r>
              <a:rPr lang="cs-CZ" sz="1600" dirty="0"/>
              <a:t>vedení došlo počátkem sedmdesátých let k tzv. normalizaci ve všech oblastech politiky, kultury a hospodářství. V jejím rámci byly provedeny rozsáhlé </a:t>
            </a:r>
            <a:r>
              <a:rPr lang="cs-CZ" sz="1600" dirty="0" smtClean="0"/>
              <a:t>personální. </a:t>
            </a:r>
            <a:r>
              <a:rPr lang="cs-CZ" sz="1600" dirty="0"/>
              <a:t>Místo </a:t>
            </a:r>
            <a:r>
              <a:rPr lang="cs-CZ" sz="1600" dirty="0" smtClean="0"/>
              <a:t>dosavadních</a:t>
            </a:r>
            <a:r>
              <a:rPr lang="cs-CZ" sz="1600" dirty="0"/>
              <a:t> odborníků nastoupili do státních a hospodářských funkcí často bezcharakterní kariéristé, což vedlo k celkovému úpadku </a:t>
            </a:r>
            <a:r>
              <a:rPr lang="cs-CZ" sz="1600" dirty="0" smtClean="0"/>
              <a:t> </a:t>
            </a:r>
            <a:r>
              <a:rPr lang="cs-CZ" sz="1600" dirty="0"/>
              <a:t>společnosti</a:t>
            </a:r>
          </a:p>
        </p:txBody>
      </p:sp>
      <p:pic>
        <p:nvPicPr>
          <p:cNvPr id="3" name="Picture 2" descr="C:\Users\pc\Desktop\fotky škola\husá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864" y="3133686"/>
            <a:ext cx="2846632" cy="3368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Desktop\fotky škola\svobod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3096344" cy="3768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8809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699" y="3795004"/>
            <a:ext cx="3345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Prezidentem České a Slovenské 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federativní republiky1993-2003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14248" y="6441103"/>
            <a:ext cx="4142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Prezidentem České republiky2003-2013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31839" y="404664"/>
            <a:ext cx="6192688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9. </a:t>
            </a:r>
            <a:r>
              <a:rPr lang="cs-CZ" sz="4400" b="1" dirty="0" smtClean="0">
                <a:solidFill>
                  <a:srgbClr val="C00000"/>
                </a:solidFill>
              </a:rPr>
              <a:t>Václav </a:t>
            </a:r>
            <a:r>
              <a:rPr lang="cs-CZ" sz="4400" b="1" dirty="0">
                <a:solidFill>
                  <a:srgbClr val="C00000"/>
                </a:solidFill>
              </a:rPr>
              <a:t>Havel </a:t>
            </a:r>
            <a:endParaRPr lang="cs-CZ" sz="4400" b="1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(1936</a:t>
            </a:r>
            <a:r>
              <a:rPr lang="cs-CZ" dirty="0"/>
              <a:t> </a:t>
            </a:r>
            <a:r>
              <a:rPr lang="cs-CZ" dirty="0" smtClean="0"/>
              <a:t>–</a:t>
            </a:r>
            <a:r>
              <a:rPr lang="cs-CZ" dirty="0"/>
              <a:t> </a:t>
            </a:r>
            <a:r>
              <a:rPr lang="cs-CZ" dirty="0" smtClean="0"/>
              <a:t>2011) </a:t>
            </a:r>
            <a:r>
              <a:rPr lang="cs-CZ" dirty="0"/>
              <a:t>byl český </a:t>
            </a:r>
            <a:r>
              <a:rPr lang="cs-CZ" dirty="0" smtClean="0"/>
              <a:t>dramatik, </a:t>
            </a:r>
            <a:r>
              <a:rPr lang="cs-CZ" dirty="0"/>
              <a:t>kritik komunistického režimu </a:t>
            </a:r>
            <a:r>
              <a:rPr lang="cs-CZ" dirty="0" smtClean="0"/>
              <a:t>a</a:t>
            </a:r>
            <a:r>
              <a:rPr lang="cs-CZ" dirty="0"/>
              <a:t> politik. </a:t>
            </a:r>
            <a:r>
              <a:rPr lang="cs-CZ" dirty="0" smtClean="0"/>
              <a:t>Byl </a:t>
            </a:r>
            <a:r>
              <a:rPr lang="cs-CZ" b="1" dirty="0">
                <a:solidFill>
                  <a:srgbClr val="C00000"/>
                </a:solidFill>
              </a:rPr>
              <a:t>devátým</a:t>
            </a:r>
            <a:r>
              <a:rPr lang="cs-CZ" dirty="0"/>
              <a:t> a posledním </a:t>
            </a:r>
            <a:r>
              <a:rPr lang="cs-CZ" b="1" dirty="0">
                <a:solidFill>
                  <a:srgbClr val="C00000"/>
                </a:solidFill>
              </a:rPr>
              <a:t>prezidentem</a:t>
            </a:r>
            <a:r>
              <a:rPr lang="cs-CZ" dirty="0"/>
              <a:t> Československa (1989–1992) a prvním prezidentem České </a:t>
            </a:r>
            <a:r>
              <a:rPr lang="cs-CZ" dirty="0" smtClean="0"/>
              <a:t>republiky</a:t>
            </a:r>
            <a:r>
              <a:rPr lang="cs-CZ" dirty="0"/>
              <a:t>. </a:t>
            </a:r>
            <a:r>
              <a:rPr lang="cs-CZ" sz="1600" dirty="0"/>
              <a:t>Měl zásadní vliv na směřování země k parlamentní demokracii a zapojení do politických struktur západní civilizace. V roce1992 se mu však nepodařilo zabránit rozpadu československého státu na dva samostatné státy, </a:t>
            </a:r>
            <a:endParaRPr lang="cs-CZ" sz="1600" dirty="0" smtClean="0"/>
          </a:p>
          <a:p>
            <a:r>
              <a:rPr lang="cs-CZ" sz="1600" dirty="0" smtClean="0"/>
              <a:t>Českou </a:t>
            </a:r>
            <a:r>
              <a:rPr lang="cs-CZ" sz="1600" dirty="0"/>
              <a:t>republiku a Slovenskou republiku</a:t>
            </a:r>
            <a:r>
              <a:rPr lang="cs-CZ" dirty="0"/>
              <a:t>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779913" y="4074822"/>
            <a:ext cx="5544616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10.  </a:t>
            </a:r>
            <a:r>
              <a:rPr lang="cs-CZ" sz="3600" b="1" dirty="0" smtClean="0">
                <a:solidFill>
                  <a:srgbClr val="002060"/>
                </a:solidFill>
              </a:rPr>
              <a:t>Václav </a:t>
            </a:r>
            <a:r>
              <a:rPr lang="cs-CZ" sz="3600" b="1" dirty="0">
                <a:solidFill>
                  <a:srgbClr val="002060"/>
                </a:solidFill>
              </a:rPr>
              <a:t>Klaus </a:t>
            </a:r>
            <a:endParaRPr lang="cs-CZ" sz="3600" b="1" dirty="0" smtClean="0">
              <a:solidFill>
                <a:srgbClr val="002060"/>
              </a:solidFill>
            </a:endParaRPr>
          </a:p>
          <a:p>
            <a:r>
              <a:rPr lang="cs-CZ" dirty="0" smtClean="0"/>
              <a:t>(*</a:t>
            </a:r>
            <a:r>
              <a:rPr lang="cs-CZ" dirty="0"/>
              <a:t> 1941 Praha) </a:t>
            </a:r>
            <a:r>
              <a:rPr lang="cs-CZ" dirty="0" smtClean="0"/>
              <a:t>byl </a:t>
            </a:r>
            <a:r>
              <a:rPr lang="cs-CZ" dirty="0"/>
              <a:t>druhý prezident České </a:t>
            </a:r>
            <a:r>
              <a:rPr lang="cs-CZ" dirty="0" smtClean="0"/>
              <a:t>republiky a zároveň </a:t>
            </a:r>
            <a:r>
              <a:rPr lang="cs-CZ" b="1" dirty="0" smtClean="0">
                <a:solidFill>
                  <a:srgbClr val="002060"/>
                </a:solidFill>
              </a:rPr>
              <a:t>desátým prezidentem </a:t>
            </a:r>
            <a:r>
              <a:rPr lang="cs-CZ" dirty="0" smtClean="0"/>
              <a:t>od vzniku Československa. </a:t>
            </a:r>
            <a:r>
              <a:rPr lang="cs-CZ" dirty="0"/>
              <a:t>V minulosti působil jako bankovní úředník a prognostik,  Prezidentem České republiky je od roku 2003, v roce2008 obhájil svůj mandát pro druhé volební období.</a:t>
            </a:r>
          </a:p>
        </p:txBody>
      </p:sp>
      <p:pic>
        <p:nvPicPr>
          <p:cNvPr id="2050" name="Picture 2" descr="C:\Users\pc\Desktop\fotky škola\hav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82" y="188640"/>
            <a:ext cx="3060157" cy="362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6346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42684" y="1112550"/>
            <a:ext cx="74737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(*1944) </a:t>
            </a:r>
            <a:r>
              <a:rPr lang="cs-CZ" dirty="0"/>
              <a:t>je český politik, </a:t>
            </a:r>
            <a:r>
              <a:rPr lang="cs-CZ" dirty="0" smtClean="0"/>
              <a:t>ekonom,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>a</a:t>
            </a:r>
            <a:r>
              <a:rPr lang="cs-CZ" b="1" dirty="0">
                <a:solidFill>
                  <a:srgbClr val="800000"/>
                </a:solidFill>
              </a:rPr>
              <a:t> </a:t>
            </a:r>
            <a:r>
              <a:rPr lang="cs-CZ" b="1" dirty="0" smtClean="0">
                <a:solidFill>
                  <a:srgbClr val="800000"/>
                </a:solidFill>
              </a:rPr>
              <a:t>nově zvolený</a:t>
            </a:r>
            <a:r>
              <a:rPr lang="cs-CZ" b="1" dirty="0">
                <a:solidFill>
                  <a:srgbClr val="800000"/>
                </a:solidFill>
              </a:rPr>
              <a:t> prezident </a:t>
            </a:r>
            <a:r>
              <a:rPr lang="cs-CZ" dirty="0"/>
              <a:t>České republiky. Úřadu se ujme složením slibu 8. března 2013.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791225" y="2057952"/>
            <a:ext cx="424383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 přímé volbě v roce 2013 byl zvolen třetím prezidentem České </a:t>
            </a:r>
            <a:r>
              <a:rPr lang="cs-CZ" dirty="0" smtClean="0"/>
              <a:t>republiky</a:t>
            </a:r>
            <a:r>
              <a:rPr lang="cs-CZ" dirty="0"/>
              <a:t>. První kolo vyhrál se ziskem 24,21 % platných hlasů a v rozhodujícím druhém kole porazil ministra zahraničí Karla Schwarzenberga se ziskem 54,80 % platných hlasů. </a:t>
            </a:r>
            <a:endParaRPr lang="cs-CZ" dirty="0" smtClean="0"/>
          </a:p>
          <a:p>
            <a:r>
              <a:rPr lang="cs-CZ" dirty="0" smtClean="0"/>
              <a:t>Stal </a:t>
            </a:r>
            <a:r>
              <a:rPr lang="cs-CZ" dirty="0"/>
              <a:t>se zároveň historicky prvním českým prezidentem zvoleným přímou volbou.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13088" y="404664"/>
            <a:ext cx="42593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800000"/>
                </a:solidFill>
              </a:rPr>
              <a:t>11. Miloš </a:t>
            </a:r>
            <a:r>
              <a:rPr lang="cs-CZ" sz="4000" b="1" dirty="0">
                <a:solidFill>
                  <a:srgbClr val="800000"/>
                </a:solidFill>
              </a:rPr>
              <a:t>Zeman </a:t>
            </a:r>
          </a:p>
        </p:txBody>
      </p:sp>
      <p:sp>
        <p:nvSpPr>
          <p:cNvPr id="3" name="Obdélník 2"/>
          <p:cNvSpPr/>
          <p:nvPr/>
        </p:nvSpPr>
        <p:spPr>
          <a:xfrm>
            <a:off x="243295" y="4941168"/>
            <a:ext cx="8667272" cy="1477328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Internetový odkaz ke schválení nové známky: </a:t>
            </a:r>
          </a:p>
          <a:p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www.novinky.cz/domaci/294206-zeman-uz-schvalil-kresbu-na-prezidentskou-znamku.htm</a:t>
            </a:r>
            <a:endParaRPr lang="cs-CZ" sz="2400" dirty="0" smtClean="0"/>
          </a:p>
          <a:p>
            <a:r>
              <a:rPr lang="cs-CZ" dirty="0" smtClean="0"/>
              <a:t>l</a:t>
            </a:r>
            <a:endParaRPr lang="cs-CZ" dirty="0"/>
          </a:p>
        </p:txBody>
      </p:sp>
      <p:pic>
        <p:nvPicPr>
          <p:cNvPr id="5125" name="Picture 5" descr="http://media.novinky.cz/051/360510-gallery1-buv6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93" y="2035880"/>
            <a:ext cx="4664832" cy="262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8116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1469</TotalTime>
  <Words>269</Words>
  <Application>Microsoft Office PowerPoint</Application>
  <PresentationFormat>Předvádění na obrazovce (4:3)</PresentationFormat>
  <Paragraphs>103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Seznam prezidentů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Důležitá místa v obci</dc:title>
  <dc:creator>pc</dc:creator>
  <cp:lastModifiedBy>pc</cp:lastModifiedBy>
  <cp:revision>158</cp:revision>
  <dcterms:created xsi:type="dcterms:W3CDTF">2012-11-07T15:42:34Z</dcterms:created>
  <dcterms:modified xsi:type="dcterms:W3CDTF">2013-02-24T20:00:05Z</dcterms:modified>
</cp:coreProperties>
</file>