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1"/>
  </p:sldMasterIdLst>
  <p:notesMasterIdLst>
    <p:notesMasterId r:id="rId7"/>
  </p:notesMasterIdLst>
  <p:handoutMasterIdLst>
    <p:handoutMasterId r:id="rId8"/>
  </p:handoutMasterIdLst>
  <p:sldIdLst>
    <p:sldId id="257" r:id="rId2"/>
    <p:sldId id="262" r:id="rId3"/>
    <p:sldId id="260" r:id="rId4"/>
    <p:sldId id="261" r:id="rId5"/>
    <p:sldId id="258" r:id="rId6"/>
  </p:sldIdLst>
  <p:sldSz cx="9144000" cy="6858000" type="screen4x3"/>
  <p:notesSz cx="9723438" cy="6858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050" y="-6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5FA69044-2AAB-48C8-8827-47AAC12A5562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9C71AAC5-D612-430F-BC65-827E74E94B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1087352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F84D0DED-C458-44C1-B49B-B82487FE2003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3138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DB12EAFE-1247-4AA4-A221-0AF2ECA3AC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9885532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kontrolují  v atlase a učebnici správné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3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EA9540C-32CA-424A-BF8D-639A5EDA2925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24B3A90-4F1E-4A45-B02C-740D5CA23AF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4382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413F8F2-B4EE-4914-A88C-891D90CCFC99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749732D-832A-49F9-9D4C-2EB99A8AD47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45170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758C360-4104-4743-B882-B0447CBE6E05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8C0DE51-FFB0-4A42-B658-AE3E2F5D7B7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789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A12AC73-1655-47F9-8EEF-89514434F7D8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162F5C-854E-4FB3-B384-5588197978D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4376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C7BC51A-169A-42FB-ACAF-79B158561E8F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15D7AA0-00BB-4C36-BF9E-BF8544B80F8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0231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9C3C42-A9E5-45F3-9B81-1E51AD2485BE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5EC0528-9406-409B-9A86-97FFB9FA6E7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7146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336C1BE-9CCA-4EC2-B728-90F3CDAD3EBC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4D48A75-1A4F-4FC9-8A07-E434F72997E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3610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AE55669-C92E-40BB-BC13-C5E9AFFC4F18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D708F79-FE4C-483D-AE71-1255E0ADDEE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90238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DC47EB1-0259-4E33-B539-84AB8857F848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3550B5D-6B9C-4A29-815A-0F7B48DA6E2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40289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0B32C2C-089B-461A-9035-E05362F88180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C48A307-CB7F-4BC0-8867-EF0AAF9680C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72329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D7A27A0-EF88-47A0-9A34-D231619503C5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EA72BBB-272E-4D06-AF12-3AAF18450F8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85849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7CCF12DC-B8A0-42B2-BA9B-903F988474E5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74BED7A-241F-490E-B434-27B1CEEAB1F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36440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0" y="1845146"/>
            <a:ext cx="9144000" cy="4248150"/>
          </a:xfrm>
        </p:spPr>
        <p:txBody>
          <a:bodyPr>
            <a:normAutofit/>
          </a:bodyPr>
          <a:lstStyle/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Člověk a příroda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Zeměpis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None/>
            </a:pPr>
            <a:r>
              <a:rPr lang="cs-CZ" sz="17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Zeměpis v praxi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Česká republika na mapě Evropy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VY_32_INOVACE_12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Sada 7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Vypracoval: Mgr. Petřík Jan, 08 - 2011</a:t>
            </a:r>
          </a:p>
          <a:p>
            <a:pPr marL="0" indent="0" algn="ctr"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3600" dirty="0" smtClean="0">
              <a:solidFill>
                <a:srgbClr val="898989"/>
              </a:solidFill>
            </a:endParaRPr>
          </a:p>
          <a:p>
            <a:pPr marL="0" indent="0" algn="ctr"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3600" dirty="0" smtClean="0">
              <a:solidFill>
                <a:srgbClr val="898989"/>
              </a:solidFill>
            </a:endParaRPr>
          </a:p>
        </p:txBody>
      </p:sp>
      <p:pic>
        <p:nvPicPr>
          <p:cNvPr id="15362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68488" y="33337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620688"/>
            <a:ext cx="8229600" cy="5505475"/>
          </a:xfrm>
          <a:noFill/>
          <a:ln/>
        </p:spPr>
        <p:txBody>
          <a:bodyPr/>
          <a:lstStyle/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  <a:cs typeface="Tahoma" pitchFamily="34" charset="0"/>
              </a:rPr>
              <a:t>Anotace: </a:t>
            </a: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  <a:cs typeface="Tahoma" pitchFamily="34" charset="0"/>
              </a:rPr>
              <a:t>Předmět: zeměpis</a:t>
            </a: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  <a:cs typeface="Tahoma" pitchFamily="34" charset="0"/>
              </a:rPr>
              <a:t>Ročník: 9.</a:t>
            </a: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  <a:cs typeface="Tahoma" pitchFamily="34" charset="0"/>
              </a:rPr>
              <a:t>Využití materiálu: Česká republika na mapě Evropy</a:t>
            </a:r>
          </a:p>
          <a:p>
            <a:pPr marL="0" indent="0">
              <a:buNone/>
            </a:pPr>
            <a:r>
              <a:rPr lang="cs-CZ" sz="1500" dirty="0">
                <a:latin typeface="Tahoma" pitchFamily="34" charset="0"/>
                <a:cs typeface="Tahoma" pitchFamily="34" charset="0"/>
              </a:rPr>
              <a:t>Forma výuky: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společný rozhovor, </a:t>
            </a:r>
            <a:r>
              <a:rPr lang="cs-CZ" sz="1500" dirty="0">
                <a:latin typeface="Tahoma" pitchFamily="34" charset="0"/>
                <a:cs typeface="Tahoma" pitchFamily="34" charset="0"/>
              </a:rPr>
              <a:t>podrobnější metodika viz. poznámky u jednotlivých snímků, práce s mapou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  <a:cs typeface="Tahoma" pitchFamily="34" charset="0"/>
              </a:rPr>
              <a:t>Pomůcky</a:t>
            </a:r>
            <a:r>
              <a:rPr lang="cs-CZ" sz="1500" dirty="0" smtClean="0">
                <a:effectLst/>
                <a:latin typeface="Tahoma" pitchFamily="34" charset="0"/>
                <a:cs typeface="Tahoma" pitchFamily="34" charset="0"/>
              </a:rPr>
              <a:t>: počítač, dataprojektor, mapa</a:t>
            </a:r>
          </a:p>
          <a:p>
            <a:endParaRPr lang="cs-CZ" sz="3400" dirty="0" smtClean="0">
              <a:effectLst/>
            </a:endParaRPr>
          </a:p>
          <a:p>
            <a:endParaRPr lang="cs-CZ" dirty="0" smtClean="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Otázky k vypracování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1700" dirty="0">
                <a:latin typeface="Tahoma" pitchFamily="34" charset="0"/>
                <a:cs typeface="Tahoma" pitchFamily="34" charset="0"/>
              </a:rPr>
              <a:t>1. Nejzápadnější bod České republiky: </a:t>
            </a:r>
          </a:p>
          <a:p>
            <a:pPr eaLnBrk="1" hangingPunct="1">
              <a:defRPr/>
            </a:pPr>
            <a:r>
              <a:rPr lang="cs-CZ" sz="1700" dirty="0">
                <a:latin typeface="Tahoma" pitchFamily="34" charset="0"/>
                <a:cs typeface="Tahoma" pitchFamily="34" charset="0"/>
              </a:rPr>
              <a:t>2. Nejvýchodnější bod České republiky: </a:t>
            </a:r>
          </a:p>
          <a:p>
            <a:pPr eaLnBrk="1" hangingPunct="1">
              <a:defRPr/>
            </a:pPr>
            <a:r>
              <a:rPr lang="cs-CZ" sz="1700" dirty="0">
                <a:latin typeface="Tahoma" pitchFamily="34" charset="0"/>
                <a:cs typeface="Tahoma" pitchFamily="34" charset="0"/>
              </a:rPr>
              <a:t>3. Nejsevernější bod České republiky:.</a:t>
            </a:r>
          </a:p>
          <a:p>
            <a:pPr eaLnBrk="1" hangingPunct="1">
              <a:defRPr/>
            </a:pPr>
            <a:r>
              <a:rPr lang="cs-CZ" sz="1700" dirty="0">
                <a:latin typeface="Tahoma" pitchFamily="34" charset="0"/>
                <a:cs typeface="Tahoma" pitchFamily="34" charset="0"/>
              </a:rPr>
              <a:t>4. Nejjižnější bod České republiky: </a:t>
            </a:r>
          </a:p>
          <a:p>
            <a:pPr eaLnBrk="1" hangingPunct="1">
              <a:defRPr/>
            </a:pPr>
            <a:r>
              <a:rPr lang="cs-CZ" sz="1700" dirty="0">
                <a:latin typeface="Tahoma" pitchFamily="34" charset="0"/>
                <a:cs typeface="Tahoma" pitchFamily="34" charset="0"/>
              </a:rPr>
              <a:t>5. Dvě geomorfologické jednotky na území České republiky: </a:t>
            </a:r>
          </a:p>
          <a:p>
            <a:pPr eaLnBrk="1" hangingPunct="1">
              <a:defRPr/>
            </a:pPr>
            <a:r>
              <a:rPr lang="cs-CZ" sz="1700" dirty="0">
                <a:latin typeface="Tahoma" pitchFamily="34" charset="0"/>
                <a:cs typeface="Tahoma" pitchFamily="34" charset="0"/>
              </a:rPr>
              <a:t>6. Rozloha České republiky: </a:t>
            </a:r>
          </a:p>
          <a:p>
            <a:pPr eaLnBrk="1" hangingPunct="1">
              <a:defRPr/>
            </a:pPr>
            <a:r>
              <a:rPr lang="cs-CZ" sz="1700" dirty="0">
                <a:latin typeface="Tahoma" pitchFamily="34" charset="0"/>
                <a:cs typeface="Tahoma" pitchFamily="34" charset="0"/>
              </a:rPr>
              <a:t>7. Vznik samostatné České republiky: </a:t>
            </a:r>
          </a:p>
          <a:p>
            <a:pPr eaLnBrk="1" hangingPunct="1">
              <a:defRPr/>
            </a:pPr>
            <a:r>
              <a:rPr lang="cs-CZ" sz="1700" dirty="0">
                <a:latin typeface="Tahoma" pitchFamily="34" charset="0"/>
                <a:cs typeface="Tahoma" pitchFamily="34" charset="0"/>
              </a:rPr>
              <a:t>8. Vstup České republiky do Evropské Unie: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Správné odpovědi</a:t>
            </a:r>
          </a:p>
        </p:txBody>
      </p:sp>
      <p:sp>
        <p:nvSpPr>
          <p:cNvPr id="27653" name="Rectangle 5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1700" dirty="0">
                <a:latin typeface="Tahoma" pitchFamily="34" charset="0"/>
                <a:cs typeface="Tahoma" pitchFamily="34" charset="0"/>
              </a:rPr>
              <a:t>1. Nejzápadnější bod České republiky: </a:t>
            </a:r>
            <a:r>
              <a:rPr lang="cs-CZ" sz="1700" b="1" dirty="0">
                <a:latin typeface="Tahoma" pitchFamily="34" charset="0"/>
                <a:cs typeface="Tahoma" pitchFamily="34" charset="0"/>
              </a:rPr>
              <a:t>Krásná u Aše.</a:t>
            </a:r>
          </a:p>
          <a:p>
            <a:pPr eaLnBrk="1" hangingPunct="1">
              <a:defRPr/>
            </a:pPr>
            <a:r>
              <a:rPr lang="cs-CZ" sz="1700" dirty="0">
                <a:latin typeface="Tahoma" pitchFamily="34" charset="0"/>
                <a:cs typeface="Tahoma" pitchFamily="34" charset="0"/>
              </a:rPr>
              <a:t>2. Nejvýchodnější bod České republiky: </a:t>
            </a:r>
            <a:r>
              <a:rPr lang="cs-CZ" sz="1700" b="1" dirty="0">
                <a:latin typeface="Tahoma" pitchFamily="34" charset="0"/>
                <a:cs typeface="Tahoma" pitchFamily="34" charset="0"/>
              </a:rPr>
              <a:t>Bukovec (Slezské Beskydy).</a:t>
            </a:r>
          </a:p>
          <a:p>
            <a:pPr eaLnBrk="1" hangingPunct="1">
              <a:defRPr/>
            </a:pPr>
            <a:r>
              <a:rPr lang="cs-CZ" sz="1700" dirty="0">
                <a:latin typeface="Tahoma" pitchFamily="34" charset="0"/>
                <a:cs typeface="Tahoma" pitchFamily="34" charset="0"/>
              </a:rPr>
              <a:t>3. Nejsevernější bod České republiky: </a:t>
            </a:r>
            <a:r>
              <a:rPr lang="cs-CZ" sz="1700" b="1" dirty="0">
                <a:latin typeface="Tahoma" pitchFamily="34" charset="0"/>
                <a:cs typeface="Tahoma" pitchFamily="34" charset="0"/>
              </a:rPr>
              <a:t>Lobendava u Šluknova.</a:t>
            </a:r>
          </a:p>
          <a:p>
            <a:pPr eaLnBrk="1" hangingPunct="1">
              <a:defRPr/>
            </a:pPr>
            <a:r>
              <a:rPr lang="cs-CZ" sz="1700" dirty="0">
                <a:latin typeface="Tahoma" pitchFamily="34" charset="0"/>
                <a:cs typeface="Tahoma" pitchFamily="34" charset="0"/>
              </a:rPr>
              <a:t>4. Nejjižnější bod České republiky: </a:t>
            </a:r>
            <a:r>
              <a:rPr lang="cs-CZ" sz="1700" b="1" dirty="0">
                <a:latin typeface="Tahoma" pitchFamily="34" charset="0"/>
                <a:cs typeface="Tahoma" pitchFamily="34" charset="0"/>
              </a:rPr>
              <a:t>Vyšší Brod.</a:t>
            </a:r>
          </a:p>
          <a:p>
            <a:pPr eaLnBrk="1" hangingPunct="1">
              <a:defRPr/>
            </a:pPr>
            <a:r>
              <a:rPr lang="cs-CZ" sz="1700" dirty="0">
                <a:latin typeface="Tahoma" pitchFamily="34" charset="0"/>
                <a:cs typeface="Tahoma" pitchFamily="34" charset="0"/>
              </a:rPr>
              <a:t>5. Dvě geomorfologické jednotky na území České republiky: </a:t>
            </a:r>
            <a:r>
              <a:rPr lang="cs-CZ" sz="1700" b="1" dirty="0">
                <a:latin typeface="Tahoma" pitchFamily="34" charset="0"/>
                <a:cs typeface="Tahoma" pitchFamily="34" charset="0"/>
              </a:rPr>
              <a:t>Česká </a:t>
            </a:r>
            <a:r>
              <a:rPr lang="cs-CZ" sz="1700" b="1" dirty="0" err="1">
                <a:latin typeface="Tahoma" pitchFamily="34" charset="0"/>
                <a:cs typeface="Tahoma" pitchFamily="34" charset="0"/>
              </a:rPr>
              <a:t>Vysošina</a:t>
            </a:r>
            <a:r>
              <a:rPr lang="cs-CZ" sz="1700" b="1" dirty="0">
                <a:latin typeface="Tahoma" pitchFamily="34" charset="0"/>
                <a:cs typeface="Tahoma" pitchFamily="34" charset="0"/>
              </a:rPr>
              <a:t> a Západní Karpaty.</a:t>
            </a:r>
          </a:p>
          <a:p>
            <a:pPr eaLnBrk="1" hangingPunct="1">
              <a:defRPr/>
            </a:pPr>
            <a:r>
              <a:rPr lang="cs-CZ" sz="1700" dirty="0">
                <a:latin typeface="Tahoma" pitchFamily="34" charset="0"/>
                <a:cs typeface="Tahoma" pitchFamily="34" charset="0"/>
              </a:rPr>
              <a:t>6. Rozloha České republiky: </a:t>
            </a:r>
            <a:r>
              <a:rPr lang="cs-CZ" sz="1700" b="1" dirty="0">
                <a:latin typeface="Tahoma" pitchFamily="34" charset="0"/>
                <a:cs typeface="Tahoma" pitchFamily="34" charset="0"/>
              </a:rPr>
              <a:t>78862 km</a:t>
            </a:r>
            <a:r>
              <a:rPr lang="cs-CZ" sz="1700" b="1" baseline="30000" dirty="0">
                <a:latin typeface="Tahoma" pitchFamily="34" charset="0"/>
                <a:cs typeface="Tahoma" pitchFamily="34" charset="0"/>
              </a:rPr>
              <a:t>2</a:t>
            </a:r>
          </a:p>
          <a:p>
            <a:pPr eaLnBrk="1" hangingPunct="1">
              <a:defRPr/>
            </a:pPr>
            <a:r>
              <a:rPr lang="cs-CZ" sz="1700" dirty="0">
                <a:latin typeface="Tahoma" pitchFamily="34" charset="0"/>
                <a:cs typeface="Tahoma" pitchFamily="34" charset="0"/>
              </a:rPr>
              <a:t>7. Vznik samostatné České republiky: </a:t>
            </a:r>
            <a:r>
              <a:rPr lang="cs-CZ" sz="1700" b="1" dirty="0">
                <a:latin typeface="Tahoma" pitchFamily="34" charset="0"/>
                <a:cs typeface="Tahoma" pitchFamily="34" charset="0"/>
              </a:rPr>
              <a:t>1. 1. 1993</a:t>
            </a:r>
          </a:p>
          <a:p>
            <a:pPr eaLnBrk="1" hangingPunct="1">
              <a:defRPr/>
            </a:pPr>
            <a:r>
              <a:rPr lang="cs-CZ" sz="1700" dirty="0">
                <a:latin typeface="Tahoma" pitchFamily="34" charset="0"/>
                <a:cs typeface="Tahoma" pitchFamily="34" charset="0"/>
              </a:rPr>
              <a:t>8. Vstup České republiky do Evropské Unie: </a:t>
            </a:r>
            <a:r>
              <a:rPr lang="cs-CZ" sz="1700" b="1" dirty="0">
                <a:latin typeface="Tahoma" pitchFamily="34" charset="0"/>
                <a:cs typeface="Tahoma" pitchFamily="34" charset="0"/>
              </a:rPr>
              <a:t>2004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>
          <a:xfrm>
            <a:off x="0" y="381000"/>
            <a:ext cx="8229600" cy="1371600"/>
          </a:xfrm>
        </p:spPr>
        <p:txBody>
          <a:bodyPr/>
          <a:lstStyle/>
          <a:p>
            <a:pPr algn="l" eaLnBrk="1" hangingPunct="1">
              <a:defRPr/>
            </a:pPr>
            <a:r>
              <a:rPr lang="cs-CZ" sz="1000"/>
              <a:t/>
            </a:r>
            <a:br>
              <a:rPr lang="cs-CZ" sz="1000"/>
            </a:br>
            <a:endParaRPr lang="cs-CZ" sz="1000"/>
          </a:p>
        </p:txBody>
      </p:sp>
      <p:sp>
        <p:nvSpPr>
          <p:cNvPr id="22532" name="TextovéPole 3"/>
          <p:cNvSpPr txBox="1">
            <a:spLocks noChangeArrowheads="1"/>
          </p:cNvSpPr>
          <p:nvPr/>
        </p:nvSpPr>
        <p:spPr bwMode="auto">
          <a:xfrm>
            <a:off x="684213" y="549275"/>
            <a:ext cx="7848600" cy="1052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500" dirty="0">
                <a:cs typeface="Tahoma" pitchFamily="34" charset="0"/>
              </a:rPr>
              <a:t>Citace: </a:t>
            </a:r>
          </a:p>
          <a:p>
            <a:r>
              <a:rPr lang="cs-CZ" sz="1500" dirty="0"/>
              <a:t>HOLEČEK, Milan, et al. Česká republika : Zeměpis. 4. uprav. vyd. Praha : Fortuna, 2005. 104 s. ISBN 80-7168-930-0</a:t>
            </a:r>
            <a:r>
              <a:rPr lang="cs-CZ" dirty="0"/>
              <a:t>. </a:t>
            </a:r>
          </a:p>
          <a:p>
            <a:pPr lvl="1">
              <a:buFont typeface="Arial" charset="0"/>
              <a:buChar char="•"/>
            </a:pPr>
            <a:endParaRPr lang="cs-CZ" sz="1500" dirty="0">
              <a:cs typeface="Tahoma" pitchFamily="34" charset="0"/>
            </a:endParaRPr>
          </a:p>
        </p:txBody>
      </p:sp>
      <p:pic>
        <p:nvPicPr>
          <p:cNvPr id="22533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368</TotalTime>
  <Words>305</Words>
  <Application>Microsoft Office PowerPoint</Application>
  <PresentationFormat>Předvádění na obrazovce (4:3)</PresentationFormat>
  <Paragraphs>48</Paragraphs>
  <Slides>5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Otázky k vypracování</vt:lpstr>
      <vt:lpstr>Správné odpovědi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Honza</cp:lastModifiedBy>
  <cp:revision>35</cp:revision>
  <dcterms:created xsi:type="dcterms:W3CDTF">2011-05-26T14:17:08Z</dcterms:created>
  <dcterms:modified xsi:type="dcterms:W3CDTF">2011-12-10T14:23:06Z</dcterms:modified>
</cp:coreProperties>
</file>