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4" r:id="rId1"/>
  </p:sldMasterIdLst>
  <p:notesMasterIdLst>
    <p:notesMasterId r:id="rId13"/>
  </p:notesMasterIdLst>
  <p:handoutMasterIdLst>
    <p:handoutMasterId r:id="rId14"/>
  </p:handoutMasterIdLst>
  <p:sldIdLst>
    <p:sldId id="257" r:id="rId2"/>
    <p:sldId id="26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9144000" cy="6858000" type="screen4x3"/>
  <p:notesSz cx="9723438" cy="6858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050" y="-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BE5A8E1C-E386-4D49-8AA6-871468800ED8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459C586C-A1BF-4DEA-97BB-50D90A7F6C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4700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038" y="0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0D35C285-B875-42E6-A4AC-DD6C41A53F4B}" type="datetimeFigureOut">
              <a:rPr lang="cs-CZ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3138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4213225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038" y="6513513"/>
            <a:ext cx="4214812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effectLst/>
                <a:latin typeface="+mn-lt"/>
              </a:defRPr>
            </a:lvl1pPr>
          </a:lstStyle>
          <a:p>
            <a:pPr>
              <a:defRPr/>
            </a:pPr>
            <a:fld id="{7E732433-F7A0-4AF3-9428-31F7DDEC29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573678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6387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i="1" smtClean="0"/>
              <a:t>Poznámky: </a:t>
            </a:r>
          </a:p>
          <a:p>
            <a:pPr eaLnBrk="1" hangingPunct="1"/>
            <a:r>
              <a:rPr lang="cs-CZ" i="1" smtClean="0"/>
              <a:t>Žáci hledají v atlase a učebnici odpovědi na zadané otázky. </a:t>
            </a:r>
          </a:p>
          <a:p>
            <a:endParaRPr lang="cs-CZ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zápatí 4"/>
          <p:cNvSpPr>
            <a:spLocks noGrp="1"/>
          </p:cNvSpPr>
          <p:nvPr>
            <p:ph type="ftr" sz="quarter" idx="4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93E1CE8-6240-4529-96EA-D08A33F9136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513E0B-53FD-4F74-9157-EB65AF87A94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0016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1A48EE4-9964-4715-9F65-F1E88E69C0A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B9B76C-F306-43FC-B210-96D377A4C18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89109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3C61BD-0B00-4B5E-BD44-F6C3CEBD5B0F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DEC3B5-E4E4-4CED-B994-8FF182922A0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8966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A4D7541-3F04-4B65-BDE7-BFF1384330F5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0AE3E3-2066-4A69-97B6-2C39D0B25E2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7143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778FD89-3F67-4936-9106-04AC8D106CBA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8590AD-3B45-4951-A888-811B7E54573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384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0F00388-6C8E-41FE-806D-42E76E4B2382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4FE1E1-CCD6-4FB4-8263-3EBCC73A775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330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2C3F68-4F6E-4BEC-B3FD-7C37C266F139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C03D2D-4117-455C-8DFE-DA5FC8B13E2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05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D22842-6EE9-4067-93F4-28829C56A038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DA2FA2-9137-417A-94C9-5F44D84D4172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5494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04F280-9DA9-40B8-8A70-BF68095F5800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C9A25CA-4816-4A98-886C-6517731DD1B4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6298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D480098-9612-4A2F-9CAA-180A3B3F55DB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A63D2F-1038-408E-AFCF-4E742DF5BFE1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9403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1B376FA-1964-4F9D-86C4-D8DD00010A4C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3A46825-744A-4892-9E29-A30D5AEB462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4548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7747442-811D-4F75-9B27-ABD1972731C4}" type="datetime1">
              <a:rPr lang="cs-CZ" smtClean="0"/>
              <a:pPr>
                <a:defRPr/>
              </a:pPr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20001E8-D26B-4575-A28C-4BD92F277D2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7783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Člověk a příroda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Zeměpis v praxi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Hlavní města Jižní Ameriky</a:t>
            </a:r>
          </a:p>
          <a:p>
            <a:pPr marL="0" indent="0" algn="ctr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VY_32_INOVACE_17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Sada 7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pPr marL="0" indent="0" algn="ctr" eaLnBrk="1" hangingPunct="1">
              <a:lnSpc>
                <a:spcPct val="80000"/>
              </a:lnSpc>
              <a:buNone/>
            </a:pPr>
            <a:endParaRPr lang="cs-CZ" sz="17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  <a:p>
            <a:pPr marL="0" indent="0" algn="ctr" eaLnBrk="1" hangingPunct="1">
              <a:lnSpc>
                <a:spcPct val="80000"/>
              </a:lnSpc>
              <a:buNone/>
            </a:pPr>
            <a:r>
              <a:rPr lang="cs-CZ" sz="1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Vypracoval: Mgr. Petřík Jan, 08 - 2011</a:t>
            </a:r>
          </a:p>
          <a:p>
            <a:pPr algn="ctr" eaLnBrk="1" hangingPunct="1">
              <a:lnSpc>
                <a:spcPct val="80000"/>
              </a:lnSpc>
            </a:pPr>
            <a:endParaRPr lang="cs-CZ" sz="3600" dirty="0" smtClean="0">
              <a:solidFill>
                <a:srgbClr val="898989"/>
              </a:solidFill>
            </a:endParaRPr>
          </a:p>
          <a:p>
            <a:pPr algn="ctr" eaLnBrk="1" hangingPunct="1">
              <a:lnSpc>
                <a:spcPct val="80000"/>
              </a:lnSpc>
            </a:pPr>
            <a:endParaRPr lang="cs-CZ" sz="3600" dirty="0" smtClean="0">
              <a:solidFill>
                <a:srgbClr val="898989"/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pic>
        <p:nvPicPr>
          <p:cNvPr id="15363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8488" y="333375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457200" y="620688"/>
            <a:ext cx="8229600" cy="5505475"/>
          </a:xfrm>
          <a:noFill/>
          <a:ln/>
        </p:spPr>
        <p:txBody>
          <a:bodyPr/>
          <a:lstStyle/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Anotace: 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Předmět: zeměpis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Ročník: 9.</a:t>
            </a:r>
          </a:p>
          <a:p>
            <a:pPr marL="0" indent="0">
              <a:buNone/>
            </a:pPr>
            <a:r>
              <a:rPr lang="cs-CZ" sz="1500" dirty="0" smtClean="0">
                <a:effectLst/>
                <a:latin typeface="Tahoma" pitchFamily="34" charset="0"/>
              </a:rPr>
              <a:t>Využití materiálu: opakování</a:t>
            </a:r>
          </a:p>
          <a:p>
            <a:pPr marL="0" indent="0">
              <a:buNone/>
            </a:pPr>
            <a:r>
              <a:rPr lang="cs-CZ" sz="1500" dirty="0">
                <a:latin typeface="Tahoma" pitchFamily="34" charset="0"/>
              </a:rPr>
              <a:t>Forma výuky: 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>
                <a:latin typeface="Tahoma" pitchFamily="34" charset="0"/>
                <a:ea typeface="Tahoma" pitchFamily="34" charset="0"/>
                <a:cs typeface="Tahoma" pitchFamily="34" charset="0"/>
              </a:rPr>
              <a:t>, společný rozhovor, </a:t>
            </a:r>
            <a:r>
              <a:rPr lang="cs-CZ" sz="1500" dirty="0">
                <a:latin typeface="Tahoma" pitchFamily="34" charset="0"/>
                <a:cs typeface="Tahoma" pitchFamily="34" charset="0"/>
              </a:rPr>
              <a:t>podrobnější metodika viz. </a:t>
            </a:r>
            <a:r>
              <a:rPr lang="cs-CZ" sz="1500">
                <a:latin typeface="Tahoma" pitchFamily="34" charset="0"/>
                <a:cs typeface="Tahoma" pitchFamily="34" charset="0"/>
              </a:rPr>
              <a:t>poznámky u jednotlivých snímků, práce s mapou</a:t>
            </a:r>
            <a:endParaRPr lang="cs-CZ" sz="150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0" indent="0">
              <a:buNone/>
            </a:pPr>
            <a:r>
              <a:rPr lang="cs-CZ" sz="1500" smtClean="0">
                <a:effectLst/>
                <a:latin typeface="Tahoma" pitchFamily="34" charset="0"/>
              </a:rPr>
              <a:t>Pomůcky</a:t>
            </a:r>
            <a:r>
              <a:rPr lang="cs-CZ" sz="1500" dirty="0" smtClean="0">
                <a:effectLst/>
                <a:latin typeface="Tahoma" pitchFamily="34" charset="0"/>
              </a:rPr>
              <a:t>: počítač, dataprojektor, mapa</a:t>
            </a:r>
          </a:p>
          <a:p>
            <a:endParaRPr lang="cs-CZ" sz="2800" dirty="0" smtClean="0"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048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1. Hlavní město Argentiny?</a:t>
            </a:r>
          </a:p>
          <a:p>
            <a:r>
              <a:rPr lang="cs-CZ" smtClean="0">
                <a:effectLst/>
              </a:rPr>
              <a:t>Buenos Aires.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150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2. Hlavní město Brazílie?</a:t>
            </a:r>
          </a:p>
          <a:p>
            <a:r>
              <a:rPr lang="cs-CZ" smtClean="0">
                <a:effectLst/>
              </a:rPr>
              <a:t>Brasília.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253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3. Hlavní město Venezuely?</a:t>
            </a:r>
          </a:p>
          <a:p>
            <a:r>
              <a:rPr lang="cs-CZ" smtClean="0">
                <a:effectLst/>
              </a:rPr>
              <a:t>Caracas.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3555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4. Hlavní město Bolívie?</a:t>
            </a:r>
          </a:p>
          <a:p>
            <a:r>
              <a:rPr lang="cs-CZ" smtClean="0">
                <a:effectLst/>
              </a:rPr>
              <a:t>La Paz.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4579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5. Hlavní město Kolumbie?</a:t>
            </a:r>
          </a:p>
          <a:p>
            <a:r>
              <a:rPr lang="cs-CZ" smtClean="0">
                <a:effectLst/>
              </a:rPr>
              <a:t>Bogota.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5603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6. Hlavní město Chile?</a:t>
            </a:r>
          </a:p>
          <a:p>
            <a:r>
              <a:rPr lang="cs-CZ" smtClean="0">
                <a:effectLst/>
              </a:rPr>
              <a:t>Santiago de Chile.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6627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7. Hlavní město Peru?</a:t>
            </a:r>
          </a:p>
          <a:p>
            <a:r>
              <a:rPr lang="cs-CZ" smtClean="0">
                <a:effectLst/>
              </a:rPr>
              <a:t>Lima.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>
              <a:defRPr/>
            </a:pPr>
            <a:r>
              <a:rPr lang="cs-CZ" sz="4300" smtClean="0">
                <a:latin typeface="Tahoma" charset="0"/>
                <a:cs typeface="Tahoma" charset="0"/>
              </a:rPr>
              <a:t>Hlavní města Jižní Ameriky</a:t>
            </a:r>
            <a:br>
              <a:rPr lang="cs-CZ" sz="4300" smtClean="0">
                <a:latin typeface="Tahoma" charset="0"/>
                <a:cs typeface="Tahoma" charset="0"/>
              </a:rPr>
            </a:br>
            <a:endParaRPr lang="cs-CZ" sz="4300" smtClean="0">
              <a:latin typeface="Tahoma" charset="0"/>
              <a:cs typeface="Tahoma" charset="0"/>
            </a:endParaRPr>
          </a:p>
        </p:txBody>
      </p:sp>
      <p:sp>
        <p:nvSpPr>
          <p:cNvPr id="27651" name="Rectangle 3"/>
          <p:cNvSpPr>
            <a:spLocks noGrp="1" noRot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>
                <a:effectLst/>
              </a:rPr>
              <a:t>8. Hlavní město Uruguaye?</a:t>
            </a:r>
          </a:p>
          <a:p>
            <a:r>
              <a:rPr lang="cs-CZ" smtClean="0">
                <a:effectLst/>
              </a:rPr>
              <a:t>Montevideo.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200">
                <a:solidFill>
                  <a:schemeClr val="tx1">
                    <a:tint val="75000"/>
                  </a:schemeClr>
                </a:solidFill>
                <a:effectLst/>
                <a:latin typeface="+mn-lt"/>
              </a:rPr>
              <a:t>Moderní škola 2011, CZ.1.07/1.4.00/21.1692</a:t>
            </a:r>
          </a:p>
        </p:txBody>
      </p:sp>
      <p:sp>
        <p:nvSpPr>
          <p:cNvPr id="19457" name="Nadpis 1"/>
          <p:cNvSpPr>
            <a:spLocks noGrp="1"/>
          </p:cNvSpPr>
          <p:nvPr>
            <p:ph type="title" idx="4294967295"/>
          </p:nvPr>
        </p:nvSpPr>
        <p:spPr>
          <a:xfrm>
            <a:off x="758825" y="244475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cs-CZ" sz="1000"/>
              <a:t/>
            </a:r>
            <a:br>
              <a:rPr lang="cs-CZ" sz="1000"/>
            </a:br>
            <a:endParaRPr lang="cs-CZ" sz="1000"/>
          </a:p>
        </p:txBody>
      </p:sp>
      <p:sp>
        <p:nvSpPr>
          <p:cNvPr id="33796" name="TextovéPole 3"/>
          <p:cNvSpPr txBox="1">
            <a:spLocks noChangeArrowheads="1"/>
          </p:cNvSpPr>
          <p:nvPr/>
        </p:nvSpPr>
        <p:spPr bwMode="auto">
          <a:xfrm>
            <a:off x="684213" y="549275"/>
            <a:ext cx="7848600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500">
                <a:latin typeface="Tahoma" pitchFamily="34" charset="0"/>
                <a:cs typeface="Tahoma" pitchFamily="34" charset="0"/>
              </a:rPr>
              <a:t>Citace: </a:t>
            </a:r>
          </a:p>
          <a:p>
            <a:endParaRPr lang="cs-CZ" sz="1500">
              <a:latin typeface="Tahoma" pitchFamily="34" charset="0"/>
              <a:cs typeface="Tahoma" pitchFamily="34" charset="0"/>
            </a:endParaRPr>
          </a:p>
          <a:p>
            <a:pPr lvl="1">
              <a:buFont typeface="Arial" charset="0"/>
              <a:buChar char="•"/>
            </a:pPr>
            <a:endParaRPr lang="cs-CZ" sz="150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379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6381750"/>
            <a:ext cx="530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338</TotalTime>
  <Words>303</Words>
  <Application>Microsoft Office PowerPoint</Application>
  <PresentationFormat>Předvádění na obrazovce (4:3)</PresentationFormat>
  <Paragraphs>65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Hlavní města Jižní Ameriky </vt:lpstr>
      <vt:lpstr>Hlavní města Jižní Ameriky </vt:lpstr>
      <vt:lpstr>Hlavní města Jižní Ameriky </vt:lpstr>
      <vt:lpstr>Hlavní města Jižní Ameriky </vt:lpstr>
      <vt:lpstr>Hlavní města Jižní Ameriky </vt:lpstr>
      <vt:lpstr>Hlavní města Jižní Ameriky </vt:lpstr>
      <vt:lpstr>Hlavní města Jižní Ameriky </vt:lpstr>
      <vt:lpstr>Hlavní města Jižní Ameriky </vt:lpstr>
      <vt:lpstr> </vt:lpstr>
    </vt:vector>
  </TitlesOfParts>
  <Company>Základní škola TGM Český Krumlov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Honza</cp:lastModifiedBy>
  <cp:revision>37</cp:revision>
  <dcterms:created xsi:type="dcterms:W3CDTF">2011-05-26T14:17:08Z</dcterms:created>
  <dcterms:modified xsi:type="dcterms:W3CDTF">2011-12-10T14:24:36Z</dcterms:modified>
</cp:coreProperties>
</file>