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6" r:id="rId4"/>
    <p:sldId id="258" r:id="rId5"/>
    <p:sldId id="259" r:id="rId6"/>
    <p:sldId id="260" r:id="rId7"/>
    <p:sldId id="262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04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706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457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593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781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078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249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52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91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879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EF6AE-537A-4C26-901B-54460C61D1CC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D4B00-72CE-4499-A5CC-BE249D3D6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395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nance.cz/makrodata-eu/statni-rozpocet/statistiky/prijmy-vydaje/" TargetMode="External"/><Relationship Id="rId2" Type="http://schemas.openxmlformats.org/officeDocument/2006/relationships/hyperlink" Target="http://www.mfcr.cz/cps/rde/xchg/mfcr/xsl/vf_sr_priprava_rozpoctu.html?year=201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VY_32_INOVACE_20_OV9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Státní rozpočet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 – státní rozpočet. Seznámení s pojmem „státní 	rozpočet“, druhy státního rozpočtu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566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Státní rozpočet</a:t>
            </a:r>
            <a:endParaRPr lang="cs-CZ" sz="8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Ekonomie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0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Státní rozpočet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r</a:t>
            </a:r>
            <a:r>
              <a:rPr lang="cs-CZ" dirty="0" smtClean="0"/>
              <a:t>ozpočtová = fiskální politika</a:t>
            </a:r>
          </a:p>
          <a:p>
            <a:r>
              <a:rPr lang="cs-CZ" dirty="0" smtClean="0"/>
              <a:t>plán státu ohledně hospodaření se státními financemi (plánované příjmy, výdaje)</a:t>
            </a:r>
          </a:p>
          <a:p>
            <a:r>
              <a:rPr lang="cs-CZ" dirty="0"/>
              <a:t>s</a:t>
            </a:r>
            <a:r>
              <a:rPr lang="cs-CZ" dirty="0" smtClean="0"/>
              <a:t>estavován a spravován Ministerstvem financí ČR</a:t>
            </a:r>
          </a:p>
          <a:p>
            <a:r>
              <a:rPr lang="cs-CZ" dirty="0"/>
              <a:t>s</a:t>
            </a:r>
            <a:r>
              <a:rPr lang="cs-CZ" dirty="0" smtClean="0"/>
              <a:t>chvalován Poslaneckou sněmovnou Parlamentu ČR</a:t>
            </a:r>
          </a:p>
          <a:p>
            <a:r>
              <a:rPr lang="cs-CZ" dirty="0"/>
              <a:t>n</a:t>
            </a:r>
            <a:r>
              <a:rPr lang="cs-CZ" dirty="0" smtClean="0"/>
              <a:t>a 1 kalendářní rok</a:t>
            </a:r>
          </a:p>
          <a:p>
            <a:r>
              <a:rPr lang="cs-CZ" dirty="0"/>
              <a:t>p</a:t>
            </a:r>
            <a:r>
              <a:rPr lang="cs-CZ" dirty="0" smtClean="0"/>
              <a:t>odoba zákona</a:t>
            </a:r>
          </a:p>
          <a:p>
            <a:r>
              <a:rPr lang="cs-CZ" dirty="0"/>
              <a:t>ú</a:t>
            </a:r>
            <a:r>
              <a:rPr lang="cs-CZ" dirty="0" smtClean="0"/>
              <a:t>čet veden ČNB</a:t>
            </a:r>
          </a:p>
          <a:p>
            <a:endParaRPr lang="cs-CZ" dirty="0"/>
          </a:p>
        </p:txBody>
      </p:sp>
      <p:pic>
        <p:nvPicPr>
          <p:cNvPr id="1026" name="Picture 2" descr="C:\Users\Jana\AppData\Local\Microsoft\Windows\Temporary Internet Files\Content.IE5\UXZDJ1U9\MC9003979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86790"/>
            <a:ext cx="1609558" cy="160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36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Příjmy státního rozpočtu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daně (z nemovitosti, z příjmu, silniční, darovací a dědická, DPH …)</a:t>
            </a:r>
          </a:p>
          <a:p>
            <a:r>
              <a:rPr lang="cs-CZ" dirty="0"/>
              <a:t>c</a:t>
            </a:r>
            <a:r>
              <a:rPr lang="cs-CZ" dirty="0" smtClean="0"/>
              <a:t>la (dovoz zboží)</a:t>
            </a:r>
          </a:p>
          <a:p>
            <a:r>
              <a:rPr lang="cs-CZ" dirty="0"/>
              <a:t>s</a:t>
            </a:r>
            <a:r>
              <a:rPr lang="cs-CZ" dirty="0" smtClean="0"/>
              <a:t>ociální pojištění</a:t>
            </a:r>
          </a:p>
          <a:p>
            <a:r>
              <a:rPr lang="cs-CZ" dirty="0"/>
              <a:t>z</a:t>
            </a:r>
            <a:r>
              <a:rPr lang="cs-CZ" dirty="0" smtClean="0"/>
              <a:t>dravotní pojištění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statní (např. dary, půjčky od jiných států)</a:t>
            </a:r>
            <a:endParaRPr lang="cs-CZ" dirty="0"/>
          </a:p>
        </p:txBody>
      </p:sp>
      <p:pic>
        <p:nvPicPr>
          <p:cNvPr id="2050" name="Picture 2" descr="C:\Users\Jana\AppData\Local\Microsoft\Windows\Temporary Internet Files\Content.IE5\CWHTJ96Z\MC9004112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92896"/>
            <a:ext cx="2361456" cy="22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74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Výdaje státního rozpočtu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laty státních zaměstnanců (učitelé, úředníci, vojáci, politici, …)</a:t>
            </a:r>
          </a:p>
          <a:p>
            <a:r>
              <a:rPr lang="cs-CZ" dirty="0"/>
              <a:t>d</a:t>
            </a:r>
            <a:r>
              <a:rPr lang="cs-CZ" dirty="0" smtClean="0"/>
              <a:t>ávky sociálního zabezpečení (porodné, přídavky na děti, podpora v nezaměstnanosti, …)</a:t>
            </a:r>
          </a:p>
          <a:p>
            <a:r>
              <a:rPr lang="cs-CZ" dirty="0"/>
              <a:t>s</a:t>
            </a:r>
            <a:r>
              <a:rPr lang="cs-CZ" dirty="0" smtClean="0"/>
              <a:t>tátní příspěvky (penzijní připojištění, stavební spoření, dotace, …)</a:t>
            </a:r>
          </a:p>
          <a:p>
            <a:r>
              <a:rPr lang="cs-CZ" dirty="0" smtClean="0"/>
              <a:t>stavba a údržba silnic a železnic</a:t>
            </a:r>
          </a:p>
          <a:p>
            <a:r>
              <a:rPr lang="cs-CZ" dirty="0"/>
              <a:t>o</a:t>
            </a:r>
            <a:r>
              <a:rPr lang="cs-CZ" dirty="0" smtClean="0"/>
              <a:t>brana státu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3075" name="Picture 3" descr="C:\Users\Jana\AppData\Local\Microsoft\Windows\Temporary Internet Files\Content.IE5\8185BRI6\MC9002120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200" y="4149080"/>
            <a:ext cx="2213276" cy="163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363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Typy státního rozpočtu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schodkový</a:t>
            </a:r>
          </a:p>
          <a:p>
            <a:pPr lvl="1"/>
            <a:r>
              <a:rPr lang="cs-CZ" dirty="0" smtClean="0"/>
              <a:t>výdaje </a:t>
            </a:r>
            <a:r>
              <a:rPr lang="en-US" dirty="0" smtClean="0"/>
              <a:t>&gt; </a:t>
            </a:r>
            <a:r>
              <a:rPr lang="cs-CZ" dirty="0" smtClean="0"/>
              <a:t>příjmy</a:t>
            </a:r>
          </a:p>
          <a:p>
            <a:r>
              <a:rPr lang="cs-CZ" dirty="0"/>
              <a:t>v</a:t>
            </a:r>
            <a:r>
              <a:rPr lang="cs-CZ" dirty="0" smtClean="0"/>
              <a:t>yrovnaný</a:t>
            </a:r>
          </a:p>
          <a:p>
            <a:pPr lvl="1"/>
            <a:r>
              <a:rPr lang="cs-CZ" dirty="0" smtClean="0"/>
              <a:t>výdaje = příjmy</a:t>
            </a:r>
          </a:p>
          <a:p>
            <a:r>
              <a:rPr lang="cs-CZ" dirty="0"/>
              <a:t>p</a:t>
            </a:r>
            <a:r>
              <a:rPr lang="cs-CZ" dirty="0" smtClean="0"/>
              <a:t>řebytkový</a:t>
            </a:r>
          </a:p>
          <a:p>
            <a:pPr lvl="1"/>
            <a:r>
              <a:rPr lang="cs-CZ" dirty="0"/>
              <a:t>v</a:t>
            </a:r>
            <a:r>
              <a:rPr lang="cs-CZ" dirty="0" smtClean="0"/>
              <a:t>ýdaje </a:t>
            </a:r>
            <a:r>
              <a:rPr lang="en-US" dirty="0" smtClean="0"/>
              <a:t>&lt;</a:t>
            </a:r>
            <a:r>
              <a:rPr lang="cs-CZ" dirty="0" smtClean="0"/>
              <a:t> příjmy</a:t>
            </a:r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r>
              <a:rPr lang="cs-CZ" dirty="0" smtClean="0"/>
              <a:t>Otázka: Jaký typ státního rozpočtu má ČR?</a:t>
            </a:r>
          </a:p>
          <a:p>
            <a:pPr marL="457200" lvl="1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SCHODKOVÝ 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Jana\AppData\Local\Microsoft\Windows\Temporary Internet Files\Content.IE5\3SI3NPYL\MC9000566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09780"/>
            <a:ext cx="1707640" cy="198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10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Otázky a úkoly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46771"/>
            <a:ext cx="8229600" cy="400656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Zjisti, jak velký je schodek státního rozpočtu stanovený na tento kalendářní rok.</a:t>
            </a:r>
          </a:p>
          <a:p>
            <a:r>
              <a:rPr lang="cs-CZ" dirty="0" smtClean="0"/>
              <a:t>Kolik </a:t>
            </a:r>
            <a:r>
              <a:rPr lang="cs-CZ" smtClean="0"/>
              <a:t>činil schodek </a:t>
            </a:r>
            <a:r>
              <a:rPr lang="cs-CZ" dirty="0" smtClean="0"/>
              <a:t>v minulém roce?</a:t>
            </a:r>
          </a:p>
          <a:p>
            <a:r>
              <a:rPr lang="cs-CZ" dirty="0" smtClean="0"/>
              <a:t>Jak vysoké byly výdaje a příjmy v posledních třech letech?</a:t>
            </a:r>
          </a:p>
          <a:p>
            <a:r>
              <a:rPr lang="cs-CZ" dirty="0" smtClean="0"/>
              <a:t>Vyjádři se k našemu státnímu rozpočtu. Je dobré mít vysoký schodek? Jaký rozpočet by pro nás byl nejvýhodnější? Co pro to musíme udělat? Své názory zdůvodni.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1628800"/>
            <a:ext cx="24482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>
                <a:solidFill>
                  <a:srgbClr val="FF0000"/>
                </a:solidFill>
              </a:rPr>
              <a:t>Využij internet</a:t>
            </a:r>
            <a:endParaRPr lang="cs-CZ" sz="30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Jana\AppData\Local\Microsoft\Windows\Temporary Internet Files\Content.IE5\PTIBSZ9P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38597"/>
            <a:ext cx="1584176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ana\AppData\Local\Microsoft\Windows\Temporary Internet Files\Content.IE5\PTIBSZ9P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932" y="538596"/>
            <a:ext cx="1584176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72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Užitečné stránky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  <a:hlinkClick r:id="rId2"/>
              </a:rPr>
              <a:t>http://www.mfcr.cz/cps/rde/xchg/mfcr/xsl/vf_sr_priprava_rozpoctu.html?year=2012</a:t>
            </a:r>
            <a:endParaRPr lang="cs-CZ" dirty="0" smtClean="0">
              <a:solidFill>
                <a:srgbClr val="00B0F0"/>
              </a:solidFill>
            </a:endParaRPr>
          </a:p>
          <a:p>
            <a:endParaRPr lang="cs-CZ" dirty="0" smtClean="0">
              <a:solidFill>
                <a:srgbClr val="00B0F0"/>
              </a:solidFill>
            </a:endParaRPr>
          </a:p>
          <a:p>
            <a:r>
              <a:rPr lang="cs-CZ" dirty="0" smtClean="0">
                <a:solidFill>
                  <a:srgbClr val="00B0F0"/>
                </a:solidFill>
                <a:hlinkClick r:id="rId3"/>
              </a:rPr>
              <a:t>http://www.finance.cz/makrodata-eu/statni-rozpocet/statistiky/prijmy-vydaje/</a:t>
            </a: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56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Použité kliparty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76872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6" name="Picture 2" descr="C:\Users\Jana\AppData\Local\Microsoft\Windows\Temporary Internet Files\Content.IE5\3SI3NPYL\MC9000566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89040"/>
            <a:ext cx="1707640" cy="1981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94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239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Státní rozpočet</vt:lpstr>
      <vt:lpstr>Státní rozpočet</vt:lpstr>
      <vt:lpstr>Příjmy státního rozpočtu</vt:lpstr>
      <vt:lpstr>Výdaje státního rozpočtu</vt:lpstr>
      <vt:lpstr>Typy státního rozpočtu</vt:lpstr>
      <vt:lpstr>Otázky a úkoly</vt:lpstr>
      <vt:lpstr>Užitečné stránky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7</cp:revision>
  <dcterms:created xsi:type="dcterms:W3CDTF">2013-02-19T17:32:34Z</dcterms:created>
  <dcterms:modified xsi:type="dcterms:W3CDTF">2013-02-25T15:53:03Z</dcterms:modified>
</cp:coreProperties>
</file>