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7403"/>
    <a:srgbClr val="FFFF00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E53E5C-C7EE-4CB0-BEC9-109223D4A759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C29953-DF47-42E9-A34F-8125A02EA7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0660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pull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ll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ll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ll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pull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 spd="slow">
    <p:pull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pull dir="u"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lesk.cz/clanek/sport-motorismus/87952/vladimir-ruzicka-nejdriv-trpel-pak-vyskal.html" TargetMode="External"/><Relationship Id="rId3" Type="http://schemas.openxmlformats.org/officeDocument/2006/relationships/hyperlink" Target="http://www.photoextract.com/cs/foto/246962.html" TargetMode="External"/><Relationship Id="rId7" Type="http://schemas.openxmlformats.org/officeDocument/2006/relationships/hyperlink" Target="http://www.odcloneno.com/blog/2011/3/2/foto-mise-pekvapeni-radost-i-pla.html" TargetMode="External"/><Relationship Id="rId12" Type="http://schemas.openxmlformats.org/officeDocument/2006/relationships/hyperlink" Target="http://www.masaze-praha.info/masaze/eshop/0/0/5/228-Indicka-antistresova-masaz-obliceje" TargetMode="External"/><Relationship Id="rId2" Type="http://schemas.openxmlformats.org/officeDocument/2006/relationships/hyperlink" Target="http://www.tcbs.cz/weblog/patri-emoce-k-manazeru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neralfit.cz/clanek/hnev" TargetMode="External"/><Relationship Id="rId11" Type="http://schemas.openxmlformats.org/officeDocument/2006/relationships/hyperlink" Target="http://www.ecofit.cz/tom-lufa-houba-p-16.html" TargetMode="External"/><Relationship Id="rId5" Type="http://schemas.openxmlformats.org/officeDocument/2006/relationships/hyperlink" Target="http://bojova-umeni.com/techniky/priprava-na-boj/jak-potlacit-strach.php" TargetMode="External"/><Relationship Id="rId10" Type="http://schemas.openxmlformats.org/officeDocument/2006/relationships/hyperlink" Target="http://www.dikos-kosmetika.cz/obchod/vata-,-bunicina,--gaza/detail/312/" TargetMode="External"/><Relationship Id="rId4" Type="http://schemas.openxmlformats.org/officeDocument/2006/relationships/hyperlink" Target="http://www.maminka.cz/clanek/tatinkove/muzi-v-depresi" TargetMode="External"/><Relationship Id="rId9" Type="http://schemas.openxmlformats.org/officeDocument/2006/relationships/hyperlink" Target="http://tapety.superhry.cz/symboly/pericko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259632" y="3212976"/>
            <a:ext cx="6616824" cy="3456384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Rozpoznání a předvedení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6-ti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základních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emocí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z    mimických výrazů ve tváři i změnou tělesného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postoje.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Pohybová hra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Nomen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Omen.</a:t>
            </a:r>
            <a:endParaRPr lang="cs-CZ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Jemný 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dotek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obličeje (peříčkem, 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kouskem vaty, mycí houbičkou, bříšky prstů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).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                                           </a:t>
            </a:r>
            <a:r>
              <a:rPr lang="cs-CZ" sz="1800" dirty="0" err="1" smtClean="0">
                <a:latin typeface="Arial" pitchFamily="34" charset="0"/>
                <a:cs typeface="Arial" pitchFamily="34" charset="0"/>
              </a:rPr>
              <a:t>Bc.Kateřina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 Cuperová</a:t>
            </a:r>
          </a:p>
          <a:p>
            <a:pPr>
              <a:buFontTx/>
              <a:buChar char="-"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457200" y="1196752"/>
            <a:ext cx="8229600" cy="1800199"/>
          </a:xfrm>
        </p:spPr>
        <p:txBody>
          <a:bodyPr>
            <a:normAutofit/>
          </a:bodyPr>
          <a:lstStyle/>
          <a:p>
            <a:r>
              <a:rPr lang="cs-CZ" sz="4800" dirty="0" smtClean="0">
                <a:solidFill>
                  <a:srgbClr val="FFFF00"/>
                </a:solidFill>
              </a:rPr>
              <a:t>Rehabilitační tělesná výchova</a:t>
            </a:r>
            <a:endParaRPr lang="cs-CZ" sz="4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20000">
    <p:pull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50106"/>
          </a:xfrm>
        </p:spPr>
        <p:txBody>
          <a:bodyPr/>
          <a:lstStyle/>
          <a:p>
            <a:pPr algn="ctr"/>
            <a:r>
              <a:rPr lang="cs-CZ" b="1" i="1" dirty="0" smtClean="0">
                <a:solidFill>
                  <a:schemeClr val="bg2">
                    <a:lumMod val="50000"/>
                  </a:schemeClr>
                </a:solidFill>
              </a:rPr>
              <a:t>6 základních  emocí</a:t>
            </a:r>
            <a:endParaRPr lang="cs-CZ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052736"/>
            <a:ext cx="8507288" cy="5400600"/>
          </a:xfrm>
          <a:noFill/>
          <a:ln>
            <a:noFill/>
          </a:ln>
        </p:spPr>
        <p:txBody>
          <a:bodyPr>
            <a:normAutofit fontScale="70000" lnSpcReduction="20000"/>
          </a:bodyPr>
          <a:lstStyle/>
          <a:p>
            <a:pPr fontAlgn="base"/>
            <a:r>
              <a:rPr lang="cs-CZ" sz="4400" b="1" dirty="0" smtClean="0">
                <a:solidFill>
                  <a:srgbClr val="FF0000"/>
                </a:solidFill>
              </a:rPr>
              <a:t>Hněv</a:t>
            </a:r>
            <a:r>
              <a:rPr lang="cs-CZ" sz="4400" dirty="0" smtClean="0"/>
              <a:t> (</a:t>
            </a:r>
            <a:r>
              <a:rPr lang="cs-CZ" sz="4400" dirty="0" err="1" smtClean="0"/>
              <a:t>Anger</a:t>
            </a:r>
            <a:r>
              <a:rPr lang="cs-CZ" sz="4400" dirty="0" smtClean="0"/>
              <a:t>)</a:t>
            </a:r>
          </a:p>
          <a:p>
            <a:pPr fontAlgn="base"/>
            <a:endParaRPr lang="cs-CZ" sz="4400" dirty="0" smtClean="0"/>
          </a:p>
          <a:p>
            <a:pPr fontAlgn="base"/>
            <a:r>
              <a:rPr lang="cs-CZ" sz="4400" b="1" dirty="0" smtClean="0">
                <a:solidFill>
                  <a:srgbClr val="FFC000"/>
                </a:solidFill>
              </a:rPr>
              <a:t>Štěstí</a:t>
            </a:r>
            <a:r>
              <a:rPr lang="cs-CZ" sz="4400" dirty="0" smtClean="0"/>
              <a:t> (</a:t>
            </a:r>
            <a:r>
              <a:rPr lang="cs-CZ" sz="4400" dirty="0" err="1" smtClean="0"/>
              <a:t>Happiness</a:t>
            </a:r>
            <a:r>
              <a:rPr lang="cs-CZ" sz="4400" dirty="0" smtClean="0"/>
              <a:t>)</a:t>
            </a:r>
          </a:p>
          <a:p>
            <a:pPr fontAlgn="base"/>
            <a:endParaRPr lang="cs-CZ" sz="4400" dirty="0" smtClean="0"/>
          </a:p>
          <a:p>
            <a:pPr fontAlgn="base"/>
            <a:r>
              <a:rPr lang="cs-CZ" sz="4400" b="1" dirty="0" smtClean="0">
                <a:solidFill>
                  <a:schemeClr val="accent4">
                    <a:lumMod val="50000"/>
                  </a:schemeClr>
                </a:solidFill>
              </a:rPr>
              <a:t>Překvapení </a:t>
            </a:r>
            <a:r>
              <a:rPr lang="cs-CZ" sz="4400" dirty="0" smtClean="0"/>
              <a:t>(</a:t>
            </a:r>
            <a:r>
              <a:rPr lang="cs-CZ" sz="4400" dirty="0" err="1" smtClean="0"/>
              <a:t>Surprise</a:t>
            </a:r>
            <a:r>
              <a:rPr lang="cs-CZ" sz="4400" dirty="0" smtClean="0"/>
              <a:t>)</a:t>
            </a:r>
          </a:p>
          <a:p>
            <a:pPr fontAlgn="base"/>
            <a:endParaRPr lang="cs-CZ" sz="4400" b="1" dirty="0" smtClean="0">
              <a:solidFill>
                <a:srgbClr val="00B050"/>
              </a:solidFill>
            </a:endParaRPr>
          </a:p>
          <a:p>
            <a:pPr fontAlgn="base"/>
            <a:r>
              <a:rPr lang="cs-CZ" sz="4400" b="1" dirty="0" smtClean="0">
                <a:solidFill>
                  <a:srgbClr val="00B050"/>
                </a:solidFill>
              </a:rPr>
              <a:t>Znechucení </a:t>
            </a:r>
            <a:r>
              <a:rPr lang="cs-CZ" sz="4400" dirty="0" smtClean="0"/>
              <a:t>(</a:t>
            </a:r>
            <a:r>
              <a:rPr lang="cs-CZ" sz="4400" dirty="0" err="1" smtClean="0"/>
              <a:t>Disgust</a:t>
            </a:r>
            <a:r>
              <a:rPr lang="cs-CZ" sz="4400" dirty="0" smtClean="0"/>
              <a:t>)</a:t>
            </a:r>
          </a:p>
          <a:p>
            <a:pPr fontAlgn="base"/>
            <a:endParaRPr lang="cs-CZ" sz="4400" dirty="0" smtClean="0"/>
          </a:p>
          <a:p>
            <a:pPr fontAlgn="base"/>
            <a:r>
              <a:rPr lang="cs-CZ" sz="4400" dirty="0" smtClean="0"/>
              <a:t> </a:t>
            </a:r>
            <a:r>
              <a:rPr lang="cs-CZ" sz="4400" b="1" dirty="0" smtClean="0">
                <a:solidFill>
                  <a:srgbClr val="0070C0"/>
                </a:solidFill>
              </a:rPr>
              <a:t>Smutek</a:t>
            </a:r>
            <a:r>
              <a:rPr lang="cs-CZ" sz="4400" dirty="0" smtClean="0"/>
              <a:t> (</a:t>
            </a:r>
            <a:r>
              <a:rPr lang="cs-CZ" sz="4400" dirty="0" err="1" smtClean="0"/>
              <a:t>Sadness</a:t>
            </a:r>
            <a:r>
              <a:rPr lang="cs-CZ" sz="4400" dirty="0" smtClean="0"/>
              <a:t>)</a:t>
            </a:r>
          </a:p>
          <a:p>
            <a:pPr fontAlgn="base">
              <a:buNone/>
            </a:pPr>
            <a:r>
              <a:rPr lang="cs-CZ" sz="4400" dirty="0" smtClean="0"/>
              <a:t>      </a:t>
            </a:r>
          </a:p>
          <a:p>
            <a:pPr fontAlgn="base"/>
            <a:r>
              <a:rPr lang="cs-CZ" sz="4400" b="1" dirty="0" smtClean="0">
                <a:solidFill>
                  <a:schemeClr val="accent1">
                    <a:lumMod val="50000"/>
                  </a:schemeClr>
                </a:solidFill>
              </a:rPr>
              <a:t>Strach</a:t>
            </a:r>
            <a:r>
              <a:rPr lang="cs-CZ" sz="4400" dirty="0" smtClean="0"/>
              <a:t> (</a:t>
            </a:r>
            <a:r>
              <a:rPr lang="cs-CZ" sz="4400" dirty="0" err="1" smtClean="0"/>
              <a:t>Fear</a:t>
            </a:r>
            <a:r>
              <a:rPr lang="cs-CZ" sz="4400" dirty="0" smtClean="0"/>
              <a:t>)</a:t>
            </a:r>
          </a:p>
          <a:p>
            <a:pPr fontAlgn="base"/>
            <a:endParaRPr lang="cs-CZ" sz="4400" dirty="0" smtClean="0"/>
          </a:p>
          <a:p>
            <a:pPr fontAlgn="base"/>
            <a:endParaRPr lang="cs-CZ" dirty="0" smtClean="0"/>
          </a:p>
          <a:p>
            <a:pPr fontAlgn="base"/>
            <a:endParaRPr lang="cs-CZ" dirty="0" smtClean="0"/>
          </a:p>
          <a:p>
            <a:pPr fontAlgn="base"/>
            <a:endParaRPr lang="cs-CZ" dirty="0" smtClean="0"/>
          </a:p>
        </p:txBody>
      </p:sp>
      <p:pic>
        <p:nvPicPr>
          <p:cNvPr id="4" name="Obrázek 3" descr="šest základních emocí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1268760"/>
            <a:ext cx="4968552" cy="4549822"/>
          </a:xfrm>
          <a:prstGeom prst="rect">
            <a:avLst/>
          </a:prstGeom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000"/>
                            </p:stCondLst>
                            <p:childTnLst>
                              <p:par>
                                <p:cTn id="3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8000"/>
                            </p:stCondLst>
                            <p:childTnLst>
                              <p:par>
                                <p:cTn id="3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000"/>
                            </p:stCondLst>
                            <p:childTnLst>
                              <p:par>
                                <p:cTn id="4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412776"/>
            <a:ext cx="7772400" cy="5112568"/>
          </a:xfrm>
        </p:spPr>
        <p:txBody>
          <a:bodyPr>
            <a:normAutofit fontScale="90000"/>
          </a:bodyPr>
          <a:lstStyle/>
          <a:p>
            <a:pPr fontAlgn="base"/>
            <a:r>
              <a:rPr lang="cs-CZ" sz="2800" b="1" u="sng" dirty="0" smtClean="0">
                <a:solidFill>
                  <a:srgbClr val="FF0000"/>
                </a:solidFill>
              </a:rPr>
              <a:t>Emoce</a:t>
            </a:r>
            <a:r>
              <a:rPr lang="cs-CZ" sz="2800" b="1" dirty="0" smtClean="0">
                <a:solidFill>
                  <a:srgbClr val="FF0000"/>
                </a:solidFill>
              </a:rPr>
              <a:t> </a:t>
            </a:r>
            <a:r>
              <a:rPr lang="cs-CZ" sz="2800" b="1" dirty="0" smtClean="0"/>
              <a:t>mají </a:t>
            </a:r>
            <a:r>
              <a:rPr lang="cs-CZ" sz="2800" b="1" dirty="0" smtClean="0"/>
              <a:t>3 složky</a:t>
            </a:r>
            <a:r>
              <a:rPr lang="cs-CZ" sz="2800" b="1" dirty="0" smtClean="0"/>
              <a:t>.  </a:t>
            </a:r>
            <a:br>
              <a:rPr lang="cs-CZ" sz="2800" b="1" dirty="0" smtClean="0"/>
            </a:br>
            <a:r>
              <a:rPr lang="cs-CZ" sz="2800" b="1" dirty="0" smtClean="0"/>
              <a:t>Jsou to: </a:t>
            </a:r>
            <a:r>
              <a:rPr lang="cs-CZ" sz="2800" b="1" dirty="0" smtClean="0">
                <a:solidFill>
                  <a:srgbClr val="FD7403"/>
                </a:solidFill>
              </a:rPr>
              <a:t>citové prožitky  </a:t>
            </a:r>
            <a:r>
              <a:rPr lang="cs-CZ" sz="2800" b="1" dirty="0" smtClean="0"/>
              <a:t>- radost, smutek, strach, překvapení ,hněv, znechucení,</a:t>
            </a:r>
            <a:br>
              <a:rPr lang="cs-CZ" sz="2800" b="1" dirty="0" smtClean="0"/>
            </a:br>
            <a:r>
              <a:rPr lang="cs-CZ" sz="2800" b="1" dirty="0" smtClean="0">
                <a:solidFill>
                  <a:srgbClr val="FD7403"/>
                </a:solidFill>
              </a:rPr>
              <a:t>motorické projevy </a:t>
            </a:r>
            <a:r>
              <a:rPr lang="cs-CZ" sz="2800" b="1" dirty="0" smtClean="0"/>
              <a:t>- výraz tváře, postoj těla a </a:t>
            </a:r>
            <a:br>
              <a:rPr lang="cs-CZ" sz="2800" b="1" dirty="0" smtClean="0"/>
            </a:br>
            <a:r>
              <a:rPr lang="cs-CZ" sz="2800" b="1" dirty="0" smtClean="0">
                <a:solidFill>
                  <a:srgbClr val="FD7403"/>
                </a:solidFill>
              </a:rPr>
              <a:t>doprovodné tělesné </a:t>
            </a:r>
            <a:r>
              <a:rPr lang="cs-CZ" sz="2800" b="1" dirty="0" smtClean="0">
                <a:solidFill>
                  <a:srgbClr val="FD7403"/>
                </a:solidFill>
              </a:rPr>
              <a:t>změny - </a:t>
            </a:r>
            <a:r>
              <a:rPr lang="cs-CZ" sz="2800" b="1" dirty="0" smtClean="0"/>
              <a:t>zvýšený tlak, tep, pocení.</a:t>
            </a:r>
            <a:br>
              <a:rPr lang="cs-CZ" sz="2800" b="1" dirty="0" smtClean="0"/>
            </a:br>
            <a:r>
              <a:rPr lang="cs-CZ" sz="2800" b="1" u="sng" dirty="0" smtClean="0">
                <a:solidFill>
                  <a:srgbClr val="FF0000"/>
                </a:solidFill>
              </a:rPr>
              <a:t>Emoce</a:t>
            </a:r>
            <a:r>
              <a:rPr lang="cs-CZ" sz="2800" b="1" dirty="0" smtClean="0"/>
              <a:t> </a:t>
            </a:r>
            <a:r>
              <a:rPr lang="cs-CZ" sz="2800" b="1" dirty="0" smtClean="0">
                <a:solidFill>
                  <a:schemeClr val="bg2">
                    <a:lumMod val="10000"/>
                  </a:schemeClr>
                </a:solidFill>
              </a:rPr>
              <a:t>patří k našim životům. Mnozí odborníci tvrdí, že takzvaná emoční inteligence, EI, může být mnohdy důležitější než IQ. </a:t>
            </a: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b="1" dirty="0" smtClean="0">
                <a:solidFill>
                  <a:srgbClr val="FD7403"/>
                </a:solidFill>
              </a:rPr>
              <a:t>Hněv, smutek, láska, ale i překvapení </a:t>
            </a:r>
            <a:r>
              <a:rPr lang="cs-CZ" sz="2800" b="1" dirty="0" smtClean="0"/>
              <a:t>mohou u každého jedince vyvolat rozdílné reakce. Schopnost sledovat vlastní i cizí pocity a emoce, je mnohdy rozhodujícím faktorem úspěšného života. </a:t>
            </a: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764704"/>
            <a:ext cx="7772400" cy="79208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4400" b="1" dirty="0" smtClean="0">
                <a:solidFill>
                  <a:srgbClr val="FF0000"/>
                </a:solidFill>
              </a:rPr>
              <a:t>Co jsou to emoce?</a:t>
            </a:r>
            <a:endParaRPr lang="cs-CZ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61066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                                       </a:t>
            </a:r>
            <a:r>
              <a:rPr lang="cs-CZ" sz="6000" b="1" u="sng" dirty="0" smtClean="0">
                <a:solidFill>
                  <a:srgbClr val="FF0000"/>
                </a:solidFill>
              </a:rPr>
              <a:t>Radost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 </a:t>
            </a:r>
            <a:br>
              <a:rPr lang="cs-CZ" dirty="0" smtClean="0"/>
            </a:br>
            <a:r>
              <a:rPr lang="cs-CZ" dirty="0" smtClean="0"/>
              <a:t>                         </a:t>
            </a:r>
            <a:r>
              <a:rPr lang="cs-CZ" sz="6000" b="1" u="sng" dirty="0" smtClean="0">
                <a:solidFill>
                  <a:srgbClr val="00B050"/>
                </a:solidFill>
              </a:rPr>
              <a:t>Smutek</a:t>
            </a:r>
            <a:r>
              <a:rPr lang="cs-CZ" sz="6000" dirty="0" smtClean="0"/>
              <a:t>  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4815169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270128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324877"/>
            <a:ext cx="3024336" cy="4299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658336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            </a:t>
            </a:r>
            <a:r>
              <a:rPr lang="cs-CZ" sz="6000" b="1" u="sng" dirty="0" smtClean="0">
                <a:solidFill>
                  <a:schemeClr val="accent4">
                    <a:lumMod val="50000"/>
                  </a:schemeClr>
                </a:solidFill>
              </a:rPr>
              <a:t>Strach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                    </a:t>
            </a:r>
            <a:br>
              <a:rPr lang="cs-CZ" dirty="0" smtClean="0"/>
            </a:br>
            <a:r>
              <a:rPr lang="cs-CZ" dirty="0" smtClean="0"/>
              <a:t>                    </a:t>
            </a:r>
            <a:br>
              <a:rPr lang="cs-CZ" dirty="0" smtClean="0"/>
            </a:br>
            <a:r>
              <a:rPr lang="cs-CZ" dirty="0" smtClean="0"/>
              <a:t>                                        </a:t>
            </a:r>
            <a:r>
              <a:rPr lang="cs-CZ" sz="6000" b="1" u="sng" dirty="0" smtClean="0">
                <a:solidFill>
                  <a:schemeClr val="accent1">
                    <a:lumMod val="50000"/>
                  </a:schemeClr>
                </a:solidFill>
              </a:rPr>
              <a:t>Hněv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hněv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3501008"/>
            <a:ext cx="4492045" cy="3096344"/>
          </a:xfrm>
        </p:spPr>
      </p:pic>
      <p:pic>
        <p:nvPicPr>
          <p:cNvPr id="5" name="Obrázek 4" descr="strac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260648"/>
            <a:ext cx="4373693" cy="3046090"/>
          </a:xfrm>
          <a:prstGeom prst="rect">
            <a:avLst/>
          </a:prstGeom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5890666"/>
          </a:xfrm>
        </p:spPr>
        <p:txBody>
          <a:bodyPr>
            <a:normAutofit fontScale="90000"/>
          </a:bodyPr>
          <a:lstStyle/>
          <a:p>
            <a:r>
              <a:rPr lang="cs-CZ" sz="5400" b="1" dirty="0" smtClean="0">
                <a:solidFill>
                  <a:srgbClr val="FFC000"/>
                </a:solidFill>
              </a:rPr>
              <a:t>                             </a:t>
            </a:r>
            <a:r>
              <a:rPr lang="cs-CZ" sz="6000" b="1" u="sng" dirty="0" smtClean="0">
                <a:solidFill>
                  <a:srgbClr val="FFC000"/>
                </a:solidFill>
              </a:rPr>
              <a:t>Překvapení</a:t>
            </a:r>
            <a:r>
              <a:rPr lang="cs-CZ" sz="5400" b="1" dirty="0" smtClean="0">
                <a:solidFill>
                  <a:srgbClr val="FFC000"/>
                </a:solidFill>
              </a:rPr>
              <a:t/>
            </a:r>
            <a:br>
              <a:rPr lang="cs-CZ" sz="5400" b="1" dirty="0" smtClean="0">
                <a:solidFill>
                  <a:srgbClr val="FFC000"/>
                </a:solidFill>
              </a:rPr>
            </a:br>
            <a:r>
              <a:rPr lang="cs-CZ" sz="5400" b="1" dirty="0" smtClean="0">
                <a:solidFill>
                  <a:srgbClr val="FFC000"/>
                </a:solidFill>
              </a:rPr>
              <a:t>                 </a:t>
            </a:r>
            <a:br>
              <a:rPr lang="cs-CZ" sz="5400" b="1" dirty="0" smtClean="0">
                <a:solidFill>
                  <a:srgbClr val="FFC000"/>
                </a:solidFill>
              </a:rPr>
            </a:br>
            <a:r>
              <a:rPr lang="cs-CZ" sz="5400" b="1" dirty="0" smtClean="0">
                <a:solidFill>
                  <a:srgbClr val="FFC000"/>
                </a:solidFill>
              </a:rPr>
              <a:t/>
            </a:r>
            <a:br>
              <a:rPr lang="cs-CZ" sz="5400" b="1" dirty="0" smtClean="0">
                <a:solidFill>
                  <a:srgbClr val="FFC000"/>
                </a:solidFill>
              </a:rPr>
            </a:br>
            <a:r>
              <a:rPr lang="cs-CZ" sz="5400" b="1" dirty="0" smtClean="0">
                <a:solidFill>
                  <a:srgbClr val="FFC000"/>
                </a:solidFill>
              </a:rPr>
              <a:t/>
            </a:r>
            <a:br>
              <a:rPr lang="cs-CZ" sz="5400" b="1" dirty="0" smtClean="0">
                <a:solidFill>
                  <a:srgbClr val="FFC000"/>
                </a:solidFill>
              </a:rPr>
            </a:br>
            <a:r>
              <a:rPr lang="cs-CZ" sz="5400" b="1" dirty="0" smtClean="0">
                <a:solidFill>
                  <a:srgbClr val="FFC000"/>
                </a:solidFill>
              </a:rPr>
              <a:t/>
            </a:r>
            <a:br>
              <a:rPr lang="cs-CZ" sz="5400" b="1" dirty="0" smtClean="0">
                <a:solidFill>
                  <a:srgbClr val="FFC000"/>
                </a:solidFill>
              </a:rPr>
            </a:br>
            <a:r>
              <a:rPr lang="cs-CZ" sz="5400" b="1" dirty="0" smtClean="0">
                <a:solidFill>
                  <a:srgbClr val="FFC000"/>
                </a:solidFill>
              </a:rPr>
              <a:t>   </a:t>
            </a:r>
            <a:r>
              <a:rPr lang="cs-CZ" sz="6000" b="1" u="sng" dirty="0" smtClean="0">
                <a:solidFill>
                  <a:schemeClr val="bg2">
                    <a:lumMod val="25000"/>
                  </a:schemeClr>
                </a:solidFill>
              </a:rPr>
              <a:t>Znechucení</a:t>
            </a:r>
            <a:r>
              <a:rPr lang="cs-CZ" sz="5400" b="1" dirty="0" smtClean="0">
                <a:solidFill>
                  <a:srgbClr val="FFC000"/>
                </a:solidFill>
              </a:rPr>
              <a:t/>
            </a:r>
            <a:br>
              <a:rPr lang="cs-CZ" sz="5400" b="1" dirty="0" smtClean="0">
                <a:solidFill>
                  <a:srgbClr val="FFC000"/>
                </a:solidFill>
              </a:rPr>
            </a:br>
            <a:r>
              <a:rPr lang="cs-CZ" sz="5400" b="1" dirty="0" smtClean="0">
                <a:solidFill>
                  <a:srgbClr val="FFC000"/>
                </a:solidFill>
              </a:rPr>
              <a:t>                     </a:t>
            </a:r>
            <a:endParaRPr lang="cs-CZ" sz="5400" b="1" dirty="0">
              <a:solidFill>
                <a:srgbClr val="FFC000"/>
              </a:solidFill>
            </a:endParaRPr>
          </a:p>
        </p:txBody>
      </p:sp>
      <p:pic>
        <p:nvPicPr>
          <p:cNvPr id="5" name="Obrázek 4" descr="znechucení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3535212"/>
            <a:ext cx="4583832" cy="305990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8047"/>
            <a:ext cx="4536504" cy="3019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4953744" cy="2989312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426170"/>
          </a:xfrm>
        </p:spPr>
        <p:txBody>
          <a:bodyPr>
            <a:normAutofit/>
          </a:bodyPr>
          <a:lstStyle/>
          <a:p>
            <a:r>
              <a:rPr lang="cs-CZ" b="1" dirty="0" smtClean="0"/>
              <a:t>Pohybová </a:t>
            </a:r>
            <a:r>
              <a:rPr lang="cs-CZ" b="1" dirty="0" smtClean="0"/>
              <a:t>hra </a:t>
            </a:r>
            <a:r>
              <a:rPr lang="cs-CZ" b="1" i="1" u="sng" dirty="0" smtClean="0">
                <a:solidFill>
                  <a:srgbClr val="FD7403"/>
                </a:solidFill>
                <a:latin typeface="Algerian" pitchFamily="82" charset="0"/>
              </a:rPr>
              <a:t>Nomen Omen,    </a:t>
            </a:r>
            <a:r>
              <a:rPr lang="cs-CZ" b="1" dirty="0" smtClean="0"/>
              <a:t>stimulace </a:t>
            </a:r>
            <a:r>
              <a:rPr lang="cs-CZ" b="1" dirty="0" smtClean="0"/>
              <a:t>mimiky.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916832"/>
            <a:ext cx="7772400" cy="46085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Arial Rounded MT Bold" pitchFamily="34" charset="0"/>
              </a:rPr>
              <a:t>Nomen omen </a:t>
            </a:r>
            <a:r>
              <a:rPr lang="cs-CZ" sz="2000" dirty="0" smtClean="0">
                <a:latin typeface="Arial Rounded MT Bold" pitchFamily="34" charset="0"/>
              </a:rPr>
              <a:t>znamená</a:t>
            </a:r>
            <a:r>
              <a:rPr lang="cs-CZ" dirty="0" smtClean="0">
                <a:latin typeface="Arial Rounded MT Bold" pitchFamily="34" charset="0"/>
              </a:rPr>
              <a:t> – </a:t>
            </a:r>
            <a:r>
              <a:rPr lang="cs-CZ" dirty="0" smtClean="0">
                <a:solidFill>
                  <a:srgbClr val="C00000"/>
                </a:solidFill>
                <a:latin typeface="Arial Rounded MT Bold" pitchFamily="34" charset="0"/>
              </a:rPr>
              <a:t>příjmení je </a:t>
            </a:r>
            <a:r>
              <a:rPr lang="cs-CZ" dirty="0" smtClean="0">
                <a:solidFill>
                  <a:srgbClr val="C00000"/>
                </a:solidFill>
                <a:latin typeface="Arial Rounded MT Bold" pitchFamily="34" charset="0"/>
              </a:rPr>
              <a:t>znamení.</a:t>
            </a:r>
            <a:endParaRPr lang="cs-CZ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Arial Rounded MT Bold" pitchFamily="34" charset="0"/>
              </a:rPr>
              <a:t>Hra má dvě varianty:</a:t>
            </a:r>
          </a:p>
          <a:p>
            <a:pPr marL="457200" indent="-45720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1) </a:t>
            </a:r>
          </a:p>
          <a:p>
            <a:pPr marL="457200" indent="-45720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Učitel pošeptá žákům do dvojic, jaké je jejich příjmení a jaký </a:t>
            </a:r>
          </a:p>
          <a:p>
            <a:pPr marL="457200" indent="-45720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pocit tedy mají mimikou předvést.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Př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: Pan Ustrašený, </a:t>
            </a:r>
          </a:p>
          <a:p>
            <a:pPr marL="457200" indent="-45720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Paní Znechucená, Rozhněvaný, Překvapený, Radostná, Smutný.</a:t>
            </a:r>
          </a:p>
          <a:p>
            <a:pPr marL="457200" indent="-45720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Úkolem je, aby se jednotlivé dvojice našly.</a:t>
            </a:r>
          </a:p>
          <a:p>
            <a:pPr marL="457200" indent="-45720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2) </a:t>
            </a:r>
          </a:p>
          <a:p>
            <a:pPr marL="457200" indent="-45720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Jeden žák jde před ostatní a ukáže ve výrazu ve tváři nebo </a:t>
            </a:r>
          </a:p>
          <a:p>
            <a:pPr marL="457200" indent="-45720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postojem těla jednu z emocí a ostatní hádají, jaké má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příjmení.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000"/>
                            </p:stCondLst>
                            <p:childTnLst>
                              <p:par>
                                <p:cTn id="3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0"/>
                            </p:stCondLst>
                            <p:childTnLst>
                              <p:par>
                                <p:cTn id="3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9000"/>
                            </p:stCondLst>
                            <p:childTnLst>
                              <p:par>
                                <p:cTn id="4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50106"/>
          </a:xfrm>
        </p:spPr>
        <p:txBody>
          <a:bodyPr/>
          <a:lstStyle/>
          <a:p>
            <a:r>
              <a:rPr lang="cs-CZ" b="1" dirty="0" smtClean="0">
                <a:solidFill>
                  <a:schemeClr val="accent4">
                    <a:lumMod val="50000"/>
                  </a:schemeClr>
                </a:solidFill>
              </a:rPr>
              <a:t>Terapeutické doteky</a:t>
            </a:r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07504" y="1447800"/>
            <a:ext cx="8579296" cy="522156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odoni MT" pitchFamily="18" charset="0"/>
                <a:cs typeface="Arial" pitchFamily="34" charset="0"/>
              </a:rPr>
              <a:t>Peříčkem </a:t>
            </a:r>
            <a:r>
              <a:rPr lang="cs-CZ" sz="3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     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Vatou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                                  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200" dirty="0" smtClean="0">
                <a:solidFill>
                  <a:srgbClr val="FD7403"/>
                </a:solidFill>
                <a:latin typeface="Arial" pitchFamily="34" charset="0"/>
                <a:cs typeface="Arial" pitchFamily="34" charset="0"/>
              </a:rPr>
              <a:t>Mycí houbičkou                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Bříšky prstů</a:t>
            </a:r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2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Na závěr si s žáky </a:t>
            </a: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povídáme:</a:t>
            </a:r>
            <a:endParaRPr lang="cs-CZ" sz="2000" b="1" dirty="0" smtClean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 </a:t>
            </a:r>
            <a:r>
              <a:rPr lang="cs-CZ" sz="2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pocitech</a:t>
            </a: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, které měli při </a:t>
            </a:r>
            <a:r>
              <a:rPr lang="cs-CZ" sz="20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hře </a:t>
            </a: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Nomen </a:t>
            </a: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Omen.</a:t>
            </a:r>
            <a:endParaRPr lang="cs-CZ" sz="2000" b="1" dirty="0" smtClean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Jaké pro ně bylo předávání vzájemných doteků ve </a:t>
            </a:r>
            <a:r>
              <a:rPr lang="cs-CZ" sz="2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dvojicích.</a:t>
            </a:r>
            <a:endParaRPr lang="cs-CZ" sz="2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peříčk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1342225"/>
            <a:ext cx="2520280" cy="1584176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3499" y="884717"/>
            <a:ext cx="1422158" cy="1896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990" y="3649151"/>
            <a:ext cx="2454002" cy="1508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8665"/>
            <a:ext cx="1617049" cy="2133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000"/>
                            </p:stCondLst>
                            <p:childTnLst>
                              <p:par>
                                <p:cTn id="52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000"/>
                            </p:stCondLst>
                            <p:childTnLst>
                              <p:par>
                                <p:cTn id="5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274638"/>
            <a:ext cx="4752528" cy="1143000"/>
          </a:xfrm>
          <a:noFill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b="1" dirty="0" smtClean="0"/>
              <a:t>Použitý materiál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14400" y="1700808"/>
            <a:ext cx="7772400" cy="4752528"/>
          </a:xfrm>
          <a:solidFill>
            <a:schemeClr val="accent2"/>
          </a:solidFill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Kniha: </a:t>
            </a:r>
            <a:r>
              <a:rPr lang="cs-CZ" sz="2400" u="sng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Preventivní a nápravná cvičení </a:t>
            </a:r>
            <a:r>
              <a:rPr lang="cs-CZ" sz="2400" dirty="0" smtClean="0"/>
              <a:t>Magdalena </a:t>
            </a:r>
            <a:r>
              <a:rPr lang="cs-CZ" sz="2400" dirty="0" err="1" smtClean="0"/>
              <a:t>Szabová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>
                <a:hlinkClick r:id="rId2"/>
              </a:rPr>
              <a:t>http</a:t>
            </a:r>
            <a:r>
              <a:rPr lang="cs-CZ" sz="2400" dirty="0">
                <a:hlinkClick r:id="rId2"/>
              </a:rPr>
              <a:t>://</a:t>
            </a:r>
            <a:r>
              <a:rPr lang="cs-CZ" sz="2400" dirty="0" smtClean="0">
                <a:hlinkClick r:id="rId2"/>
              </a:rPr>
              <a:t>www.tcbs.cz/weblog/patri-emoce-k-manazerum</a:t>
            </a:r>
            <a:endParaRPr lang="cs-CZ" sz="2400" dirty="0" smtClean="0"/>
          </a:p>
          <a:p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www.photoextract.com/cs/foto/246962.html</a:t>
            </a:r>
            <a:endParaRPr lang="cs-CZ" sz="2400" dirty="0" smtClean="0"/>
          </a:p>
          <a:p>
            <a:r>
              <a:rPr lang="cs-CZ" sz="2400" dirty="0">
                <a:hlinkClick r:id="rId4"/>
              </a:rPr>
              <a:t>http://</a:t>
            </a:r>
            <a:r>
              <a:rPr lang="cs-CZ" sz="2400" dirty="0" smtClean="0">
                <a:hlinkClick r:id="rId4"/>
              </a:rPr>
              <a:t>www.maminka.cz/clanek/tatinkove/muzi-v-depresi</a:t>
            </a:r>
            <a:endParaRPr lang="cs-CZ" sz="2400" dirty="0" smtClean="0"/>
          </a:p>
          <a:p>
            <a:r>
              <a:rPr lang="cs-CZ" sz="2400" dirty="0">
                <a:hlinkClick r:id="rId5"/>
              </a:rPr>
              <a:t>http://</a:t>
            </a:r>
            <a:r>
              <a:rPr lang="cs-CZ" sz="2400" dirty="0" smtClean="0">
                <a:hlinkClick r:id="rId5"/>
              </a:rPr>
              <a:t>bojova-umeni.com/techniky/priprava-na-boj/jak-potlacit-strach.php</a:t>
            </a:r>
            <a:endParaRPr lang="cs-CZ" sz="2400" dirty="0" smtClean="0"/>
          </a:p>
          <a:p>
            <a:r>
              <a:rPr lang="cs-CZ" sz="2400" dirty="0">
                <a:hlinkClick r:id="rId6"/>
              </a:rPr>
              <a:t>http://</a:t>
            </a:r>
            <a:r>
              <a:rPr lang="cs-CZ" sz="2400" dirty="0" smtClean="0">
                <a:hlinkClick r:id="rId6"/>
              </a:rPr>
              <a:t>www.mineralfit.cz/clanek/hnev</a:t>
            </a:r>
            <a:endParaRPr lang="cs-CZ" sz="2400" dirty="0" smtClean="0"/>
          </a:p>
          <a:p>
            <a:r>
              <a:rPr lang="cs-CZ" sz="2400" dirty="0">
                <a:hlinkClick r:id="rId7"/>
              </a:rPr>
              <a:t>http://</a:t>
            </a:r>
            <a:r>
              <a:rPr lang="cs-CZ" sz="2400" dirty="0" smtClean="0">
                <a:hlinkClick r:id="rId7"/>
              </a:rPr>
              <a:t>www.odcloneno.com/blog/2011/3/2/foto-mise-pekvapeni-radost-i-pla.html</a:t>
            </a:r>
            <a:endParaRPr lang="cs-CZ" sz="2400" dirty="0" smtClean="0"/>
          </a:p>
          <a:p>
            <a:r>
              <a:rPr lang="cs-CZ" sz="2400" dirty="0">
                <a:hlinkClick r:id="rId8"/>
              </a:rPr>
              <a:t>http://</a:t>
            </a:r>
            <a:r>
              <a:rPr lang="cs-CZ" sz="2400" dirty="0" smtClean="0">
                <a:hlinkClick r:id="rId8"/>
              </a:rPr>
              <a:t>www.blesk.cz/clanek/sport-motorismus/87952/vladimir-ruzicka-nejdriv-trpel-pak-vyskal.html</a:t>
            </a:r>
            <a:endParaRPr lang="cs-CZ" sz="2400" dirty="0" smtClean="0"/>
          </a:p>
          <a:p>
            <a:r>
              <a:rPr lang="cs-CZ" sz="2400" dirty="0">
                <a:hlinkClick r:id="rId9"/>
              </a:rPr>
              <a:t>http://tapety.superhry.cz/symboly/pericko</a:t>
            </a:r>
            <a:r>
              <a:rPr lang="cs-CZ" sz="2400" dirty="0" smtClean="0">
                <a:hlinkClick r:id="rId9"/>
              </a:rPr>
              <a:t>/</a:t>
            </a:r>
            <a:endParaRPr lang="cs-CZ" sz="2400" dirty="0" smtClean="0"/>
          </a:p>
          <a:p>
            <a:r>
              <a:rPr lang="cs-CZ" sz="2400" dirty="0">
                <a:hlinkClick r:id="rId10"/>
              </a:rPr>
              <a:t>http://www.dikos-kosmetika.cz/obchod/vata-,-bunicina,--gaza/detail/312</a:t>
            </a:r>
            <a:r>
              <a:rPr lang="cs-CZ" sz="2400" dirty="0" smtClean="0">
                <a:hlinkClick r:id="rId10"/>
              </a:rPr>
              <a:t>/</a:t>
            </a:r>
            <a:endParaRPr lang="cs-CZ" sz="2400" dirty="0" smtClean="0"/>
          </a:p>
          <a:p>
            <a:r>
              <a:rPr lang="cs-CZ" sz="2400" dirty="0">
                <a:hlinkClick r:id="rId11"/>
              </a:rPr>
              <a:t>http://</a:t>
            </a:r>
            <a:r>
              <a:rPr lang="cs-CZ" sz="2400" dirty="0" smtClean="0">
                <a:hlinkClick r:id="rId11"/>
              </a:rPr>
              <a:t>www.ecofit.cz/tom-lufa-houba-p-16.html</a:t>
            </a:r>
            <a:endParaRPr lang="cs-CZ" sz="2400" dirty="0" smtClean="0"/>
          </a:p>
          <a:p>
            <a:r>
              <a:rPr lang="cs-CZ" sz="2400" dirty="0">
                <a:hlinkClick r:id="rId12"/>
              </a:rPr>
              <a:t>http://</a:t>
            </a:r>
            <a:r>
              <a:rPr lang="cs-CZ" sz="2400" dirty="0" smtClean="0">
                <a:hlinkClick r:id="rId12"/>
              </a:rPr>
              <a:t>www.masaze-praha.info/masaze/eshop/0/0/5/228-Indicka-antistresova-masaz-obliceje</a:t>
            </a:r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373</TotalTime>
  <Words>264</Words>
  <Application>Microsoft Office PowerPoint</Application>
  <PresentationFormat>Předvádění na obrazovce (4:3)</PresentationFormat>
  <Paragraphs>76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Jmění</vt:lpstr>
      <vt:lpstr>Rehabilitační tělesná výchova</vt:lpstr>
      <vt:lpstr>6 základních  emocí</vt:lpstr>
      <vt:lpstr>Emoce mají 3 složky.   Jsou to: citové prožitky  - radost, smutek, strach, překvapení ,hněv, znechucení, motorické projevy - výraz tváře, postoj těla a  doprovodné tělesné změny - zvýšený tlak, tep, pocení. Emoce patří k našim životům. Mnozí odborníci tvrdí, že takzvaná emoční inteligence, EI, může být mnohdy důležitější než IQ.  Hněv, smutek, láska, ale i překvapení mohou u každého jedince vyvolat rozdílné reakce. Schopnost sledovat vlastní i cizí pocity a emoce, je mnohdy rozhodujícím faktorem úspěšného života.  </vt:lpstr>
      <vt:lpstr>                                            Radost                                       Smutek         </vt:lpstr>
      <vt:lpstr>                 Strach                                                                                         Hněv   </vt:lpstr>
      <vt:lpstr>                             Překvapení                         Znechucení                      </vt:lpstr>
      <vt:lpstr>Pohybová hra Nomen Omen,    stimulace mimiky.</vt:lpstr>
      <vt:lpstr>Terapeutické doteky</vt:lpstr>
      <vt:lpstr>Použitý materiál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gfgfgf</dc:title>
  <cp:lastModifiedBy>Martin Králík</cp:lastModifiedBy>
  <cp:revision>53</cp:revision>
  <dcterms:modified xsi:type="dcterms:W3CDTF">2012-03-12T13:33:42Z</dcterms:modified>
</cp:coreProperties>
</file>