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57" r:id="rId4"/>
    <p:sldId id="261" r:id="rId5"/>
    <p:sldId id="258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63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7E408A-EE64-4B3A-A355-23E4E400C8ED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B6E21D-0061-4D72-9A20-48F388EBA0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622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B6E21D-0061-4D72-9A20-48F388EBA0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548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0OkqK9Gljc&amp;feature=related" TargetMode="External"/><Relationship Id="rId2" Type="http://schemas.openxmlformats.org/officeDocument/2006/relationships/hyperlink" Target="http://www.youtube.com/watch?v=HMCk2Ri0Dm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aoketexty.cz/texty-pisni/jezek-jaroslav-voskovec-jiri-werich-jan/saty-delaj-cloveka-28502" TargetMode="External"/><Relationship Id="rId2" Type="http://schemas.openxmlformats.org/officeDocument/2006/relationships/hyperlink" Target="http://www.youtube.com/watch?v=QDNvljzba5w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m/imgres?q=ryt&#237;&#345;i" TargetMode="External"/><Relationship Id="rId3" Type="http://schemas.openxmlformats.org/officeDocument/2006/relationships/hyperlink" Target="http://images.google.com/imgres?q=werich" TargetMode="External"/><Relationship Id="rId7" Type="http://schemas.openxmlformats.org/officeDocument/2006/relationships/hyperlink" Target="http://www.google.com/imgres?q=mnich+v+kutn&#283;" TargetMode="External"/><Relationship Id="rId2" Type="http://schemas.openxmlformats.org/officeDocument/2006/relationships/hyperlink" Target="http://images.google.cz/imgres?q=werich+a+voskove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imgres?q=uhl&#237;+v+putn&#283;" TargetMode="External"/><Relationship Id="rId5" Type="http://schemas.openxmlformats.org/officeDocument/2006/relationships/hyperlink" Target="http://www.google.com/imgres?q=zlat&#233;+ryby" TargetMode="External"/><Relationship Id="rId4" Type="http://schemas.openxmlformats.org/officeDocument/2006/relationships/hyperlink" Target="http://www.google.com/imgres?q=mo&#345;e" TargetMode="External"/><Relationship Id="rId9" Type="http://schemas.openxmlformats.org/officeDocument/2006/relationships/hyperlink" Target="http://www.google.com/imgres?q=fra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0070C0"/>
                </a:solidFill>
              </a:rPr>
              <a:t>Umění a kultura</a:t>
            </a:r>
            <a:endParaRPr lang="cs-CZ" sz="5400" b="1" i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8424936" cy="249512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Jan Werich a Jiří Voskovec</a:t>
            </a:r>
            <a:endParaRPr lang="cs-CZ" sz="2400" dirty="0" smtClean="0"/>
          </a:p>
          <a:p>
            <a:r>
              <a:rPr lang="cs-CZ" sz="2400" dirty="0" smtClean="0"/>
              <a:t>Rozbor 2 písní Wericha a Voskovce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Bc. Kateřina </a:t>
            </a:r>
            <a:r>
              <a:rPr lang="cs-CZ" sz="2400" dirty="0" smtClean="0">
                <a:solidFill>
                  <a:schemeClr val="tx1"/>
                </a:solidFill>
              </a:rPr>
              <a:t>Cuperová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Werich</a:t>
            </a:r>
            <a:r>
              <a:rPr lang="cs-CZ" dirty="0" smtClean="0"/>
              <a:t>         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Voskovec</a:t>
            </a: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7"/>
            <a:ext cx="8229600" cy="453650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sz="3800" b="1" u="sng" dirty="0" smtClean="0">
                <a:solidFill>
                  <a:srgbClr val="FA6306"/>
                </a:solidFill>
              </a:rPr>
              <a:t>Jan </a:t>
            </a:r>
            <a:r>
              <a:rPr lang="cs-CZ" sz="3800" b="1" u="sng" dirty="0">
                <a:solidFill>
                  <a:srgbClr val="FA6306"/>
                </a:solidFill>
              </a:rPr>
              <a:t>Werich </a:t>
            </a:r>
            <a:r>
              <a:rPr lang="cs-CZ" sz="3800" dirty="0" smtClean="0">
                <a:solidFill>
                  <a:srgbClr val="FA6306"/>
                </a:solidFill>
              </a:rPr>
              <a:t>byl český</a:t>
            </a:r>
            <a:r>
              <a:rPr lang="cs-CZ" sz="3800" dirty="0">
                <a:solidFill>
                  <a:srgbClr val="FA6306"/>
                </a:solidFill>
              </a:rPr>
              <a:t> </a:t>
            </a:r>
            <a:r>
              <a:rPr lang="cs-CZ" sz="3800" dirty="0" smtClean="0">
                <a:solidFill>
                  <a:srgbClr val="FA6306"/>
                </a:solidFill>
              </a:rPr>
              <a:t>divadelní herec a spisovatel. </a:t>
            </a:r>
            <a:endParaRPr lang="cs-CZ" sz="3800" dirty="0">
              <a:solidFill>
                <a:srgbClr val="FA6306"/>
              </a:solidFill>
            </a:endParaRPr>
          </a:p>
          <a:p>
            <a:r>
              <a:rPr lang="cs-CZ" sz="3800" b="1" dirty="0" smtClean="0">
                <a:solidFill>
                  <a:srgbClr val="00B050"/>
                </a:solidFill>
              </a:rPr>
              <a:t>Jiří </a:t>
            </a:r>
            <a:r>
              <a:rPr lang="cs-CZ" sz="3800" b="1" dirty="0">
                <a:solidFill>
                  <a:srgbClr val="00B050"/>
                </a:solidFill>
              </a:rPr>
              <a:t>Voskovec </a:t>
            </a:r>
            <a:r>
              <a:rPr lang="cs-CZ" sz="3800" dirty="0" smtClean="0">
                <a:solidFill>
                  <a:srgbClr val="00B050"/>
                </a:solidFill>
              </a:rPr>
              <a:t>se </a:t>
            </a:r>
            <a:r>
              <a:rPr lang="cs-CZ" sz="3800" dirty="0">
                <a:solidFill>
                  <a:srgbClr val="00B050"/>
                </a:solidFill>
              </a:rPr>
              <a:t>seznámil </a:t>
            </a:r>
            <a:r>
              <a:rPr lang="cs-CZ" sz="3800" dirty="0" smtClean="0"/>
              <a:t>v roce 1926 </a:t>
            </a:r>
            <a:r>
              <a:rPr lang="cs-CZ" sz="3800" dirty="0" smtClean="0">
                <a:solidFill>
                  <a:srgbClr val="00B050"/>
                </a:solidFill>
              </a:rPr>
              <a:t>s </a:t>
            </a:r>
            <a:r>
              <a:rPr lang="cs-CZ" sz="3800" dirty="0">
                <a:solidFill>
                  <a:srgbClr val="00B050"/>
                </a:solidFill>
              </a:rPr>
              <a:t>Janem </a:t>
            </a:r>
            <a:r>
              <a:rPr lang="cs-CZ" sz="3800" dirty="0" smtClean="0">
                <a:solidFill>
                  <a:srgbClr val="00B050"/>
                </a:solidFill>
              </a:rPr>
              <a:t>Werichem a začalo </a:t>
            </a:r>
            <a:r>
              <a:rPr lang="cs-CZ" sz="3800" dirty="0">
                <a:solidFill>
                  <a:srgbClr val="00B050"/>
                </a:solidFill>
              </a:rPr>
              <a:t>celoživotní přátelství </a:t>
            </a:r>
            <a:r>
              <a:rPr lang="cs-CZ" sz="3800" dirty="0" smtClean="0">
                <a:solidFill>
                  <a:srgbClr val="00B050"/>
                </a:solidFill>
              </a:rPr>
              <a:t>této dvojice </a:t>
            </a:r>
            <a:r>
              <a:rPr lang="cs-CZ" sz="3800" dirty="0">
                <a:solidFill>
                  <a:srgbClr val="00B050"/>
                </a:solidFill>
              </a:rPr>
              <a:t>V+W. </a:t>
            </a:r>
            <a:endParaRPr lang="cs-CZ" sz="3800" dirty="0" smtClean="0">
              <a:solidFill>
                <a:srgbClr val="00B050"/>
              </a:solidFill>
            </a:endParaRPr>
          </a:p>
          <a:p>
            <a:r>
              <a:rPr lang="cs-CZ" sz="3800" dirty="0" smtClean="0"/>
              <a:t>Nejprve </a:t>
            </a:r>
            <a:r>
              <a:rPr lang="cs-CZ" sz="3800" dirty="0"/>
              <a:t>spolupracovali </a:t>
            </a:r>
            <a:r>
              <a:rPr lang="cs-CZ" sz="3800" dirty="0" smtClean="0"/>
              <a:t>nad časopisem </a:t>
            </a:r>
            <a:r>
              <a:rPr lang="cs-CZ" sz="3800" b="1" i="1" dirty="0">
                <a:solidFill>
                  <a:srgbClr val="00B050"/>
                </a:solidFill>
              </a:rPr>
              <a:t>Přerod</a:t>
            </a:r>
            <a:r>
              <a:rPr lang="cs-CZ" sz="3800" dirty="0"/>
              <a:t> a brzo </a:t>
            </a:r>
            <a:r>
              <a:rPr lang="cs-CZ" sz="3800" dirty="0" smtClean="0"/>
              <a:t>v </a:t>
            </a:r>
            <a:r>
              <a:rPr lang="cs-CZ" sz="3800" dirty="0"/>
              <a:t>Osvobozeném divadle. </a:t>
            </a:r>
            <a:endParaRPr lang="cs-CZ" sz="3800" dirty="0" smtClean="0"/>
          </a:p>
          <a:p>
            <a:r>
              <a:rPr lang="cs-CZ" sz="3800" dirty="0" smtClean="0"/>
              <a:t>Jejich </a:t>
            </a:r>
            <a:r>
              <a:rPr lang="cs-CZ" sz="3800" dirty="0"/>
              <a:t>první hry </a:t>
            </a:r>
            <a:r>
              <a:rPr lang="cs-CZ" sz="3800" dirty="0" smtClean="0"/>
              <a:t>se jmenovala </a:t>
            </a:r>
            <a:r>
              <a:rPr lang="cs-CZ" sz="3800" b="1" dirty="0" smtClean="0">
                <a:solidFill>
                  <a:srgbClr val="00B050"/>
                </a:solidFill>
              </a:rPr>
              <a:t>Vest </a:t>
            </a:r>
            <a:r>
              <a:rPr lang="cs-CZ" sz="3800" b="1" dirty="0" err="1">
                <a:solidFill>
                  <a:srgbClr val="00B050"/>
                </a:solidFill>
              </a:rPr>
              <a:t>pocket</a:t>
            </a:r>
            <a:r>
              <a:rPr lang="cs-CZ" sz="3800" b="1" dirty="0">
                <a:solidFill>
                  <a:srgbClr val="00B050"/>
                </a:solidFill>
              </a:rPr>
              <a:t> </a:t>
            </a:r>
            <a:r>
              <a:rPr lang="cs-CZ" sz="3800" b="1" dirty="0" smtClean="0">
                <a:solidFill>
                  <a:srgbClr val="00B050"/>
                </a:solidFill>
              </a:rPr>
              <a:t>revue</a:t>
            </a:r>
            <a:r>
              <a:rPr lang="cs-CZ" sz="3800" b="1" dirty="0">
                <a:solidFill>
                  <a:srgbClr val="00B050"/>
                </a:solidFill>
              </a:rPr>
              <a:t> </a:t>
            </a:r>
            <a:r>
              <a:rPr lang="cs-CZ" sz="3800" dirty="0" smtClean="0">
                <a:solidFill>
                  <a:srgbClr val="00B050"/>
                </a:solidFill>
              </a:rPr>
              <a:t>- </a:t>
            </a:r>
            <a:r>
              <a:rPr lang="pl-PL" sz="2800" dirty="0" smtClean="0">
                <a:solidFill>
                  <a:srgbClr val="00B050"/>
                </a:solidFill>
              </a:rPr>
              <a:t>malá hra </a:t>
            </a:r>
            <a:r>
              <a:rPr lang="pl-PL" sz="2800" dirty="0">
                <a:solidFill>
                  <a:srgbClr val="00B050"/>
                </a:solidFill>
              </a:rPr>
              <a:t>do kapsičky u </a:t>
            </a:r>
            <a:r>
              <a:rPr lang="pl-PL" sz="2800" dirty="0" smtClean="0">
                <a:solidFill>
                  <a:srgbClr val="00B050"/>
                </a:solidFill>
              </a:rPr>
              <a:t>vesty.</a:t>
            </a:r>
            <a:endParaRPr lang="cs-CZ" sz="3800" dirty="0" smtClean="0">
              <a:solidFill>
                <a:srgbClr val="00B050"/>
              </a:solidFill>
            </a:endParaRPr>
          </a:p>
          <a:p>
            <a:r>
              <a:rPr lang="cs-CZ" sz="3800" dirty="0" smtClean="0">
                <a:solidFill>
                  <a:srgbClr val="FA6306"/>
                </a:solidFill>
              </a:rPr>
              <a:t>Z</a:t>
            </a:r>
            <a:r>
              <a:rPr lang="en-US" sz="3800" dirty="0" err="1">
                <a:solidFill>
                  <a:srgbClr val="FA6306"/>
                </a:solidFill>
              </a:rPr>
              <a:t>aložil</a:t>
            </a:r>
            <a:r>
              <a:rPr lang="cs-CZ" sz="3800" dirty="0">
                <a:solidFill>
                  <a:srgbClr val="FA6306"/>
                </a:solidFill>
              </a:rPr>
              <a:t>i</a:t>
            </a:r>
            <a:r>
              <a:rPr lang="en-US" sz="3800" dirty="0">
                <a:solidFill>
                  <a:srgbClr val="FA6306"/>
                </a:solidFill>
              </a:rPr>
              <a:t> </a:t>
            </a:r>
            <a:r>
              <a:rPr lang="en-US" sz="3800" b="1" dirty="0" err="1">
                <a:solidFill>
                  <a:srgbClr val="FA6306"/>
                </a:solidFill>
              </a:rPr>
              <a:t>Divadlo</a:t>
            </a:r>
            <a:r>
              <a:rPr lang="en-US" sz="3800" b="1" dirty="0">
                <a:solidFill>
                  <a:srgbClr val="FA6306"/>
                </a:solidFill>
              </a:rPr>
              <a:t> </a:t>
            </a:r>
            <a:r>
              <a:rPr lang="en-US" sz="3800" b="1" dirty="0" err="1">
                <a:solidFill>
                  <a:srgbClr val="FA6306"/>
                </a:solidFill>
              </a:rPr>
              <a:t>Voskovce</a:t>
            </a:r>
            <a:r>
              <a:rPr lang="en-US" sz="3800" b="1" dirty="0">
                <a:solidFill>
                  <a:srgbClr val="FA6306"/>
                </a:solidFill>
              </a:rPr>
              <a:t> a </a:t>
            </a:r>
            <a:r>
              <a:rPr lang="en-US" sz="3800" b="1" dirty="0" err="1" smtClean="0">
                <a:solidFill>
                  <a:srgbClr val="FA6306"/>
                </a:solidFill>
              </a:rPr>
              <a:t>Wericha</a:t>
            </a:r>
            <a:r>
              <a:rPr lang="cs-CZ" sz="3800" b="1" dirty="0" smtClean="0">
                <a:solidFill>
                  <a:srgbClr val="FA6306"/>
                </a:solidFill>
              </a:rPr>
              <a:t>.</a:t>
            </a:r>
            <a:endParaRPr lang="cs-CZ" sz="3800" b="1" dirty="0">
              <a:solidFill>
                <a:srgbClr val="FA630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99554"/>
            <a:ext cx="2160239" cy="170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70032"/>
            <a:ext cx="2161854" cy="1731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000"/>
                            </p:stCondLst>
                            <p:childTnLst>
                              <p:par>
                                <p:cTn id="4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Píseň</a:t>
            </a:r>
            <a:r>
              <a:rPr lang="cs-CZ" dirty="0" smtClean="0"/>
              <a:t>   </a:t>
            </a:r>
            <a:r>
              <a:rPr lang="cs-CZ" b="1" i="1" dirty="0" smtClean="0">
                <a:solidFill>
                  <a:srgbClr val="FA6306"/>
                </a:solidFill>
              </a:rPr>
              <a:t>Život je jen náhoda</a:t>
            </a:r>
            <a:endParaRPr lang="cs-CZ" b="1" i="1" dirty="0">
              <a:solidFill>
                <a:srgbClr val="FA630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816424"/>
          </a:xfrm>
        </p:spPr>
        <p:txBody>
          <a:bodyPr>
            <a:normAutofit fontScale="92500" lnSpcReduction="20000"/>
          </a:bodyPr>
          <a:lstStyle/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?v=30OkqK9Gljc&amp;feature=</a:t>
            </a:r>
            <a:r>
              <a:rPr lang="cs-CZ" dirty="0" err="1" smtClean="0">
                <a:hlinkClick r:id="rId3"/>
              </a:rPr>
              <a:t>related</a:t>
            </a:r>
            <a:endParaRPr lang="cs-CZ" dirty="0" smtClean="0"/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?v=HMCk2Ri0DmQ</a:t>
            </a: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i="1" dirty="0" smtClean="0">
                <a:solidFill>
                  <a:srgbClr val="0070C0"/>
                </a:solidFill>
              </a:rPr>
              <a:t>Život je jen náhoda  </a:t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sz="3100" b="1" dirty="0" smtClean="0">
                <a:solidFill>
                  <a:schemeClr val="bg2">
                    <a:lumMod val="25000"/>
                  </a:schemeClr>
                </a:solidFill>
              </a:rPr>
              <a:t>Text </a:t>
            </a:r>
            <a:r>
              <a:rPr lang="cs-CZ" sz="3100" b="1" dirty="0">
                <a:solidFill>
                  <a:schemeClr val="bg2">
                    <a:lumMod val="25000"/>
                  </a:schemeClr>
                </a:solidFill>
              </a:rPr>
              <a:t>písně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3744416" cy="49580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A6306"/>
                </a:solidFill>
              </a:rPr>
              <a:t>Proč že se mi každou noc o tom jen zdá, o tom jen zdá,</a:t>
            </a:r>
            <a:br>
              <a:rPr lang="cs-CZ" sz="2400" b="1" dirty="0" smtClean="0">
                <a:solidFill>
                  <a:srgbClr val="FA6306"/>
                </a:solidFill>
              </a:rPr>
            </a:br>
            <a:r>
              <a:rPr lang="cs-CZ" sz="2400" b="1" dirty="0" smtClean="0">
                <a:solidFill>
                  <a:srgbClr val="00B050"/>
                </a:solidFill>
              </a:rPr>
              <a:t>že v mém životě vyšla má tak šťastná a krásná hvězda,</a:t>
            </a:r>
            <a:br>
              <a:rPr lang="cs-CZ" sz="2400" b="1" dirty="0" smtClean="0">
                <a:solidFill>
                  <a:srgbClr val="00B050"/>
                </a:solidFill>
              </a:rPr>
            </a:b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FA6306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A6306"/>
                </a:solidFill>
              </a:rPr>
              <a:t>proč že se mi každou noc o tom jen zdá, že ta hvězda</a:t>
            </a:r>
            <a:br>
              <a:rPr lang="cs-CZ" sz="2400" b="1" dirty="0" smtClean="0">
                <a:solidFill>
                  <a:srgbClr val="FA6306"/>
                </a:solidFill>
              </a:rPr>
            </a:br>
            <a:r>
              <a:rPr lang="cs-CZ" sz="2400" b="1" dirty="0" smtClean="0">
                <a:solidFill>
                  <a:srgbClr val="00B050"/>
                </a:solidFill>
              </a:rPr>
              <a:t>mi dá to štěstí, o němž se mi ve dne nezdá,</a:t>
            </a:r>
            <a:br>
              <a:rPr lang="cs-CZ" sz="2400" b="1" dirty="0" smtClean="0">
                <a:solidFill>
                  <a:srgbClr val="00B050"/>
                </a:solidFill>
              </a:rPr>
            </a:br>
            <a:r>
              <a:rPr lang="cs-CZ" sz="2400" b="1" dirty="0" smtClean="0">
                <a:solidFill>
                  <a:srgbClr val="FA6306"/>
                </a:solidFill>
              </a:rPr>
              <a:t>zdání klame, mimoto každý sen,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>
                <a:solidFill>
                  <a:srgbClr val="00B050"/>
                </a:solidFill>
              </a:rPr>
              <a:t>který v noci míváme, zažene příští den.</a:t>
            </a:r>
            <a:br>
              <a:rPr lang="cs-CZ" sz="2400" b="1" dirty="0" smtClean="0">
                <a:solidFill>
                  <a:srgbClr val="00B050"/>
                </a:solidFill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332656"/>
            <a:ext cx="4536504" cy="68407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  <a:br>
              <a:rPr lang="cs-CZ" dirty="0"/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Život je jen náhoda, jednou jsi dole, jednou nahoře,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život plyne jak voda a smrt je jako moře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Každý k moři dopluje, někdo dříve a někdo později,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kdo v životě miluje, ať neztrácí naději.</a:t>
            </a:r>
            <a:br>
              <a:rPr lang="cs-CZ" b="1" dirty="0">
                <a:solidFill>
                  <a:srgbClr val="0070C0"/>
                </a:solidFill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Až uvidíš v životě zázraky, které jenom láska umí,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zlaté rybky vyletí nad 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raky a </a:t>
            </a:r>
            <a:r>
              <a:rPr lang="cs-CZ" b="1" dirty="0">
                <a:solidFill>
                  <a:srgbClr val="0070C0"/>
                </a:solidFill>
              </a:rPr>
              <a:t>pak porozumíš</a:t>
            </a:r>
            <a:r>
              <a:rPr lang="cs-CZ" b="1" dirty="0" smtClean="0">
                <a:solidFill>
                  <a:srgbClr val="0070C0"/>
                </a:solidFill>
              </a:rPr>
              <a:t>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že je život jak voda, kterou láska ve víno promění,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láska že je náhoda a bez ní štěstí není.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64904"/>
            <a:ext cx="1584176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2491448" cy="130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172" y="4581128"/>
            <a:ext cx="1440160" cy="819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Píseň</a:t>
            </a:r>
            <a:r>
              <a:rPr lang="cs-CZ" dirty="0" smtClean="0"/>
              <a:t> 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Šaty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dělaj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člověka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karaoketexty.cz</a:t>
            </a:r>
            <a:r>
              <a:rPr lang="cs-CZ" dirty="0" smtClean="0">
                <a:hlinkClick r:id="rId3"/>
              </a:rPr>
              <a:t>/texty-</a:t>
            </a:r>
            <a:r>
              <a:rPr lang="cs-CZ" dirty="0" err="1" smtClean="0">
                <a:hlinkClick r:id="rId3"/>
              </a:rPr>
              <a:t>pisni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jezek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jaroslav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voskovec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jiri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werich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jan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saty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delaj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cloveka</a:t>
            </a:r>
            <a:r>
              <a:rPr lang="cs-CZ" dirty="0" smtClean="0">
                <a:hlinkClick r:id="rId3"/>
              </a:rPr>
              <a:t>-28502</a:t>
            </a:r>
            <a:endParaRPr lang="cs-CZ" dirty="0" smtClean="0"/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?v=QDNvljzba5w&amp;feature=</a:t>
            </a:r>
            <a:r>
              <a:rPr lang="cs-CZ" dirty="0" err="1" smtClean="0">
                <a:hlinkClick r:id="rId2"/>
              </a:rPr>
              <a:t>related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12776"/>
            <a:ext cx="310092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Text písně </a:t>
            </a:r>
            <a:r>
              <a:rPr lang="cs-CZ" dirty="0" smtClean="0"/>
              <a:t>-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Šaty </a:t>
            </a:r>
            <a:r>
              <a:rPr lang="cs-CZ" b="1" i="1" dirty="0" err="1" smtClean="0">
                <a:solidFill>
                  <a:schemeClr val="accent2">
                    <a:lumMod val="75000"/>
                  </a:schemeClr>
                </a:solidFill>
              </a:rPr>
              <a:t>dělaj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 člověka</a:t>
            </a:r>
            <a:b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856272"/>
            <a:ext cx="3744416" cy="633670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Je to tak, třeba je to k nevíře,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že z biskupa putna dělá uhlíře.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Je to tak, třeba je to k nevíře,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že mnicha dělá kutna, krunýř rytíře.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to pravda odvěká, šaty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dělaj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člověka,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kdo je nemá, ať od lidí pranic nečeká.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Dokavaď jsme nahatí, od hlavy až po paty,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nikdo neví kdo je chudý a kdo je bohatý.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11881" y="887177"/>
            <a:ext cx="3685530" cy="563816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Podle kabátu se svět měří,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lháři ve fraku, každý věří.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Protože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, je to pravda odvěká, 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šaty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</a:rPr>
              <a:t>dělaj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 člověka,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kdo v hadrech čeká na štěstí, </a:t>
            </a:r>
            <a:br>
              <a:rPr lang="cs-CZ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ten se načeká.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887177"/>
            <a:ext cx="838200" cy="1771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56448"/>
            <a:ext cx="1296144" cy="176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97099"/>
            <a:ext cx="1458392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117745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55029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odkazy: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>
                <a:hlinkClick r:id="rId2"/>
              </a:rPr>
              <a:t>http://cs.wikipedia.org/wiki/Jan_Werich</a:t>
            </a:r>
          </a:p>
          <a:p>
            <a:r>
              <a:rPr lang="cs-CZ" sz="2800" dirty="0" smtClean="0">
                <a:hlinkClick r:id="rId2"/>
              </a:rPr>
              <a:t>http://images.google.cz/imgres?q=werich+a+voskovec</a:t>
            </a:r>
            <a:endParaRPr lang="cs-CZ" sz="2800" dirty="0" smtClean="0"/>
          </a:p>
          <a:p>
            <a:r>
              <a:rPr lang="cs-CZ" sz="2800" u="sng" dirty="0">
                <a:solidFill>
                  <a:srgbClr val="0070C0"/>
                </a:solidFill>
                <a:hlinkClick r:id="rId3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3"/>
              </a:rPr>
              <a:t>images.google.com/imgres?q=werich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4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4"/>
              </a:rPr>
              <a:t>www.google.com/imgres?q=moře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5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5"/>
              </a:rPr>
              <a:t>www.google.com/</a:t>
            </a:r>
            <a:r>
              <a:rPr lang="cs-CZ" sz="2800" u="sng" dirty="0" err="1" smtClean="0">
                <a:solidFill>
                  <a:srgbClr val="0070C0"/>
                </a:solidFill>
                <a:hlinkClick r:id="rId5"/>
              </a:rPr>
              <a:t>imgres?q</a:t>
            </a:r>
            <a:r>
              <a:rPr lang="cs-CZ" sz="2800" u="sng" dirty="0" smtClean="0">
                <a:solidFill>
                  <a:srgbClr val="0070C0"/>
                </a:solidFill>
                <a:hlinkClick r:id="rId5"/>
              </a:rPr>
              <a:t>=</a:t>
            </a:r>
            <a:r>
              <a:rPr lang="cs-CZ" sz="2800" u="sng" dirty="0" err="1" smtClean="0">
                <a:solidFill>
                  <a:srgbClr val="0070C0"/>
                </a:solidFill>
                <a:hlinkClick r:id="rId5"/>
              </a:rPr>
              <a:t>zlaté+ryby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6"/>
              </a:rPr>
              <a:t>www.google.com/</a:t>
            </a:r>
            <a:r>
              <a:rPr lang="cs-CZ" sz="2800" u="sng" dirty="0" err="1" smtClean="0">
                <a:solidFill>
                  <a:srgbClr val="0070C0"/>
                </a:solidFill>
                <a:hlinkClick r:id="rId6"/>
              </a:rPr>
              <a:t>imgres?q</a:t>
            </a:r>
            <a:r>
              <a:rPr lang="cs-CZ" sz="2800" u="sng" dirty="0" smtClean="0">
                <a:solidFill>
                  <a:srgbClr val="0070C0"/>
                </a:solidFill>
                <a:hlinkClick r:id="rId6"/>
              </a:rPr>
              <a:t>=</a:t>
            </a:r>
            <a:r>
              <a:rPr lang="cs-CZ" sz="2800" u="sng" dirty="0" err="1" smtClean="0">
                <a:solidFill>
                  <a:srgbClr val="0070C0"/>
                </a:solidFill>
                <a:hlinkClick r:id="rId6"/>
              </a:rPr>
              <a:t>uhlí+v+putně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7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7"/>
              </a:rPr>
              <a:t>www.google.com/imgres?q=mnich+v+kutně</a:t>
            </a:r>
            <a:endParaRPr lang="cs-CZ" sz="2800" u="sng" dirty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8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8"/>
              </a:rPr>
              <a:t>www.google.com/</a:t>
            </a:r>
            <a:r>
              <a:rPr lang="cs-CZ" sz="2800" u="sng" dirty="0" err="1" smtClean="0">
                <a:solidFill>
                  <a:srgbClr val="0070C0"/>
                </a:solidFill>
                <a:hlinkClick r:id="rId8"/>
              </a:rPr>
              <a:t>imgres?q</a:t>
            </a:r>
            <a:r>
              <a:rPr lang="cs-CZ" sz="2800" u="sng" smtClean="0">
                <a:solidFill>
                  <a:srgbClr val="0070C0"/>
                </a:solidFill>
                <a:hlinkClick r:id="rId8"/>
              </a:rPr>
              <a:t>=rytíři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r>
              <a:rPr lang="cs-CZ" sz="2800" u="sng" dirty="0">
                <a:solidFill>
                  <a:srgbClr val="0070C0"/>
                </a:solidFill>
                <a:hlinkClick r:id="rId9"/>
              </a:rPr>
              <a:t>http://</a:t>
            </a:r>
            <a:r>
              <a:rPr lang="cs-CZ" sz="2800" u="sng" dirty="0" smtClean="0">
                <a:solidFill>
                  <a:srgbClr val="0070C0"/>
                </a:solidFill>
                <a:hlinkClick r:id="rId9"/>
              </a:rPr>
              <a:t>www.google.com/imgres?q=frak</a:t>
            </a:r>
            <a:endParaRPr lang="cs-CZ" sz="2800" u="sng" dirty="0" smtClean="0">
              <a:solidFill>
                <a:srgbClr val="0070C0"/>
              </a:solidFill>
            </a:endParaRPr>
          </a:p>
          <a:p>
            <a:endParaRPr lang="cs-CZ" sz="2800" u="sng" dirty="0" smtClean="0">
              <a:solidFill>
                <a:srgbClr val="0070C0"/>
              </a:solidFill>
            </a:endParaRPr>
          </a:p>
          <a:p>
            <a:endParaRPr lang="cs-CZ" sz="2800" u="sng" dirty="0" smtClean="0">
              <a:solidFill>
                <a:srgbClr val="0070C0"/>
              </a:solidFill>
            </a:endParaRPr>
          </a:p>
          <a:p>
            <a:endParaRPr lang="cs-CZ" u="sng" dirty="0" smtClean="0">
              <a:solidFill>
                <a:srgbClr val="0070C0"/>
              </a:solidFill>
            </a:endParaRPr>
          </a:p>
          <a:p>
            <a:endParaRPr lang="cs-CZ" u="sng" dirty="0" smtClean="0">
              <a:solidFill>
                <a:srgbClr val="0070C0"/>
              </a:solidFill>
            </a:endParaRPr>
          </a:p>
          <a:p>
            <a:endParaRPr lang="cs-CZ" u="sng" dirty="0" smtClean="0">
              <a:solidFill>
                <a:srgbClr val="0070C0"/>
              </a:solidFill>
            </a:endParaRPr>
          </a:p>
          <a:p>
            <a:endParaRPr lang="cs-CZ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176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Umění a kultura</vt:lpstr>
      <vt:lpstr>Werich          Voskovec</vt:lpstr>
      <vt:lpstr>Píseň   Život je jen náhoda</vt:lpstr>
      <vt:lpstr>Život je jen náhoda   Text písně  </vt:lpstr>
      <vt:lpstr>Píseň  Šaty dělaj člověka</vt:lpstr>
      <vt:lpstr>Text písně - Šaty dělaj člověka </vt:lpstr>
      <vt:lpstr>Použité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a kultura</dc:title>
  <cp:lastModifiedBy>Martin Králík</cp:lastModifiedBy>
  <cp:revision>20</cp:revision>
  <dcterms:modified xsi:type="dcterms:W3CDTF">2012-03-12T13:49:01Z</dcterms:modified>
</cp:coreProperties>
</file>